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Override PartName="/ppt/slides/slide87.xml" ContentType="application/vnd.openxmlformats-officedocument.presentationml.slide+xml"/>
  <Default Extension="bin" ContentType="application/vnd.openxmlformats-officedocument.presentationml.printerSettings"/>
  <Override PartName="/ppt/slides/slide92.xml" ContentType="application/vnd.openxmlformats-officedocument.presentationml.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s/slide80.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84.xml" ContentType="application/vnd.openxmlformats-officedocument.presentationml.slide+xml"/>
  <Override PartName="/ppt/slides/slide46.xml" ContentType="application/vnd.openxmlformats-officedocument.presentationml.slide+xml"/>
  <Override PartName="/ppt/slides/slide70.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88.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slides/slide93.xml" ContentType="application/vnd.openxmlformats-officedocument.presentationml.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s/slide81.xml" ContentType="application/vnd.openxmlformats-officedocument.presentationml.slide+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11.xml" ContentType="application/vnd.openxmlformats-officedocument.presentationml.slideLayout+xml"/>
  <Override PartName="/docProps/core.xml" ContentType="application/vnd.openxmlformats-package.core-properties+xml"/>
  <Default Extension="jpeg" ContentType="image/jpeg"/>
  <Default Extension="vml" ContentType="application/vnd.openxmlformats-officedocument.vmlDrawing"/>
  <Override PartName="/ppt/slides/slide8.xml" ContentType="application/vnd.openxmlformats-officedocument.presentationml.slide+xml"/>
  <Override PartName="/ppt/slideLayouts/slideLayout6.xml" ContentType="application/vnd.openxmlformats-officedocument.presentationml.slideLayout+xml"/>
  <Override PartName="/ppt/slides/slide12.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slides/slide71.xml" ContentType="application/vnd.openxmlformats-officedocument.presentationml.slide+xml"/>
  <Override PartName="/ppt/slides/slide90.xml" ContentType="application/vnd.openxmlformats-officedocument.presentationml.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slides/slide94.xml" ContentType="application/vnd.openxmlformats-officedocument.presentationml.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slides/slide96.xml" ContentType="application/vnd.openxmlformats-officedocument.presentationml.slide+xml"/>
  <Override PartName="/ppt/slides/slide82.xml" ContentType="application/vnd.openxmlformats-officedocument.presentationml.slide+xml"/>
  <Override PartName="/ppt/slides/slide63.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29.xml" ContentType="application/vnd.openxmlformats-officedocument.presentationml.slide+xml"/>
  <Override PartName="/ppt/slides/slide86.xml" ContentType="application/vnd.openxmlformats-officedocument.presentationml.slide+xml"/>
  <Override PartName="/docProps/app.xml" ContentType="application/vnd.openxmlformats-officedocument.extended-properties+xml"/>
  <Override PartName="/ppt/slides/slide91.xml" ContentType="application/vnd.openxmlformats-officedocument.presentationml.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slides/slide95.xml" ContentType="application/vnd.openxmlformats-officedocument.presentationml.slide+xml"/>
  <Override PartName="/ppt/slides/slide59.xml" ContentType="application/vnd.openxmlformats-officedocument.presentationml.slide+xml"/>
  <Override PartName="/ppt/slides/slide78.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4.xml" ContentType="application/vnd.openxmlformats-officedocument.presentationml.slide+xml"/>
  <Override PartName="/ppt/slides/slide83.xml" ContentType="application/vnd.openxmlformats-officedocument.presentationml.slide+xml"/>
  <Default Extension="pict" ContentType="image/pi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98"/>
  </p:notesMasterIdLst>
  <p:handoutMasterIdLst>
    <p:handoutMasterId r:id="rId99"/>
  </p:handoutMasterIdLst>
  <p:sldIdLst>
    <p:sldId id="261" r:id="rId2"/>
    <p:sldId id="263" r:id="rId3"/>
    <p:sldId id="264" r:id="rId4"/>
    <p:sldId id="265" r:id="rId5"/>
    <p:sldId id="266" r:id="rId6"/>
    <p:sldId id="268" r:id="rId7"/>
    <p:sldId id="267" r:id="rId8"/>
    <p:sldId id="315" r:id="rId9"/>
    <p:sldId id="279" r:id="rId10"/>
    <p:sldId id="330" r:id="rId11"/>
    <p:sldId id="372" r:id="rId12"/>
    <p:sldId id="322" r:id="rId13"/>
    <p:sldId id="282" r:id="rId14"/>
    <p:sldId id="357" r:id="rId15"/>
    <p:sldId id="381" r:id="rId16"/>
    <p:sldId id="382" r:id="rId17"/>
    <p:sldId id="367" r:id="rId18"/>
    <p:sldId id="300" r:id="rId19"/>
    <p:sldId id="370" r:id="rId20"/>
    <p:sldId id="385" r:id="rId21"/>
    <p:sldId id="383" r:id="rId22"/>
    <p:sldId id="384" r:id="rId23"/>
    <p:sldId id="362" r:id="rId24"/>
    <p:sldId id="378" r:id="rId25"/>
    <p:sldId id="356" r:id="rId26"/>
    <p:sldId id="360" r:id="rId27"/>
    <p:sldId id="275" r:id="rId28"/>
    <p:sldId id="285" r:id="rId29"/>
    <p:sldId id="274" r:id="rId30"/>
    <p:sldId id="286" r:id="rId31"/>
    <p:sldId id="377" r:id="rId32"/>
    <p:sldId id="375" r:id="rId33"/>
    <p:sldId id="276" r:id="rId34"/>
    <p:sldId id="287" r:id="rId35"/>
    <p:sldId id="318" r:id="rId36"/>
    <p:sldId id="317" r:id="rId37"/>
    <p:sldId id="260" r:id="rId38"/>
    <p:sldId id="332" r:id="rId39"/>
    <p:sldId id="369" r:id="rId40"/>
    <p:sldId id="333" r:id="rId41"/>
    <p:sldId id="355" r:id="rId42"/>
    <p:sldId id="337" r:id="rId43"/>
    <p:sldId id="335" r:id="rId44"/>
    <p:sldId id="343" r:id="rId45"/>
    <p:sldId id="344" r:id="rId46"/>
    <p:sldId id="347" r:id="rId47"/>
    <p:sldId id="349" r:id="rId48"/>
    <p:sldId id="336" r:id="rId49"/>
    <p:sldId id="350" r:id="rId50"/>
    <p:sldId id="352" r:id="rId51"/>
    <p:sldId id="353" r:id="rId52"/>
    <p:sldId id="354" r:id="rId53"/>
    <p:sldId id="271" r:id="rId54"/>
    <p:sldId id="316" r:id="rId55"/>
    <p:sldId id="284" r:id="rId56"/>
    <p:sldId id="273" r:id="rId57"/>
    <p:sldId id="270" r:id="rId58"/>
    <p:sldId id="269" r:id="rId59"/>
    <p:sldId id="289" r:id="rId60"/>
    <p:sldId id="291" r:id="rId61"/>
    <p:sldId id="290" r:id="rId62"/>
    <p:sldId id="379" r:id="rId63"/>
    <p:sldId id="380" r:id="rId64"/>
    <p:sldId id="288" r:id="rId65"/>
    <p:sldId id="292" r:id="rId66"/>
    <p:sldId id="297" r:id="rId67"/>
    <p:sldId id="295" r:id="rId68"/>
    <p:sldId id="319" r:id="rId69"/>
    <p:sldId id="298" r:id="rId70"/>
    <p:sldId id="321" r:id="rId71"/>
    <p:sldId id="320" r:id="rId72"/>
    <p:sldId id="296" r:id="rId73"/>
    <p:sldId id="294" r:id="rId74"/>
    <p:sldId id="299" r:id="rId75"/>
    <p:sldId id="278" r:id="rId76"/>
    <p:sldId id="301" r:id="rId77"/>
    <p:sldId id="324" r:id="rId78"/>
    <p:sldId id="325" r:id="rId79"/>
    <p:sldId id="280" r:id="rId80"/>
    <p:sldId id="302" r:id="rId81"/>
    <p:sldId id="281" r:id="rId82"/>
    <p:sldId id="303" r:id="rId83"/>
    <p:sldId id="311" r:id="rId84"/>
    <p:sldId id="304" r:id="rId85"/>
    <p:sldId id="312" r:id="rId86"/>
    <p:sldId id="305" r:id="rId87"/>
    <p:sldId id="257" r:id="rId88"/>
    <p:sldId id="314" r:id="rId89"/>
    <p:sldId id="306" r:id="rId90"/>
    <p:sldId id="259" r:id="rId91"/>
    <p:sldId id="307" r:id="rId92"/>
    <p:sldId id="308" r:id="rId93"/>
    <p:sldId id="309" r:id="rId94"/>
    <p:sldId id="310" r:id="rId95"/>
    <p:sldId id="326" r:id="rId96"/>
    <p:sldId id="327" r:id="rId97"/>
  </p:sldIdLst>
  <p:sldSz cx="9144000" cy="6858000" type="screen4x3"/>
  <p:notesSz cx="6858000" cy="9144000"/>
  <p:defaultTextStyle>
    <a:defPPr>
      <a:defRPr lang="en-AU"/>
    </a:defPPr>
    <a:lvl1pPr algn="l" rtl="0" eaLnBrk="0" fontAlgn="base" hangingPunct="0">
      <a:spcBef>
        <a:spcPct val="0"/>
      </a:spcBef>
      <a:spcAft>
        <a:spcPct val="0"/>
      </a:spcAft>
      <a:defRPr sz="2800" kern="1200">
        <a:solidFill>
          <a:srgbClr val="000000"/>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800" kern="1200">
        <a:solidFill>
          <a:srgbClr val="000000"/>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800" kern="1200">
        <a:solidFill>
          <a:srgbClr val="000000"/>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800" kern="1200">
        <a:solidFill>
          <a:srgbClr val="000000"/>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800" kern="1200">
        <a:solidFill>
          <a:srgbClr val="000000"/>
        </a:solidFill>
        <a:latin typeface="Arial" charset="0"/>
        <a:ea typeface="ＭＳ Ｐゴシック" charset="-128"/>
        <a:cs typeface="ＭＳ Ｐゴシック" charset="-128"/>
      </a:defRPr>
    </a:lvl5pPr>
    <a:lvl6pPr marL="2286000" algn="l" defTabSz="457200" rtl="0" eaLnBrk="1" latinLnBrk="0" hangingPunct="1">
      <a:defRPr sz="2800" kern="1200">
        <a:solidFill>
          <a:srgbClr val="000000"/>
        </a:solidFill>
        <a:latin typeface="Arial" charset="0"/>
        <a:ea typeface="ＭＳ Ｐゴシック" charset="-128"/>
        <a:cs typeface="ＭＳ Ｐゴシック" charset="-128"/>
      </a:defRPr>
    </a:lvl6pPr>
    <a:lvl7pPr marL="2743200" algn="l" defTabSz="457200" rtl="0" eaLnBrk="1" latinLnBrk="0" hangingPunct="1">
      <a:defRPr sz="2800" kern="1200">
        <a:solidFill>
          <a:srgbClr val="000000"/>
        </a:solidFill>
        <a:latin typeface="Arial" charset="0"/>
        <a:ea typeface="ＭＳ Ｐゴシック" charset="-128"/>
        <a:cs typeface="ＭＳ Ｐゴシック" charset="-128"/>
      </a:defRPr>
    </a:lvl7pPr>
    <a:lvl8pPr marL="3200400" algn="l" defTabSz="457200" rtl="0" eaLnBrk="1" latinLnBrk="0" hangingPunct="1">
      <a:defRPr sz="2800" kern="1200">
        <a:solidFill>
          <a:srgbClr val="000000"/>
        </a:solidFill>
        <a:latin typeface="Arial" charset="0"/>
        <a:ea typeface="ＭＳ Ｐゴシック" charset="-128"/>
        <a:cs typeface="ＭＳ Ｐゴシック" charset="-128"/>
      </a:defRPr>
    </a:lvl8pPr>
    <a:lvl9pPr marL="3657600" algn="l" defTabSz="457200" rtl="0" eaLnBrk="1" latinLnBrk="0" hangingPunct="1">
      <a:defRPr sz="2800" kern="1200">
        <a:solidFill>
          <a:srgbClr val="000000"/>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F1C25"/>
    <a:srgbClr val="FF340F"/>
    <a:srgbClr val="FF275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66" autoAdjust="0"/>
    <p:restoredTop sz="88852" autoAdjust="0"/>
  </p:normalViewPr>
  <p:slideViewPr>
    <p:cSldViewPr>
      <p:cViewPr varScale="1">
        <p:scale>
          <a:sx n="133" d="100"/>
          <a:sy n="133" d="100"/>
        </p:scale>
        <p:origin x="-232" y="-104"/>
      </p:cViewPr>
      <p:guideLst>
        <p:guide orient="horz" pos="2160"/>
        <p:guide pos="2880"/>
      </p:guideLst>
    </p:cSldViewPr>
  </p:slideViewPr>
  <p:outlineViewPr>
    <p:cViewPr>
      <p:scale>
        <a:sx n="33" d="100"/>
        <a:sy n="33" d="100"/>
      </p:scale>
      <p:origin x="0" y="2192"/>
    </p:cViewPr>
    <p:sldLst>
      <p:sld r:id="rId1" collapse="1"/>
    </p:sldLst>
  </p:outlineViewPr>
  <p:notesTextViewPr>
    <p:cViewPr>
      <p:scale>
        <a:sx n="100" d="100"/>
        <a:sy n="100" d="100"/>
      </p:scale>
      <p:origin x="0" y="0"/>
    </p:cViewPr>
  </p:notesTextViewPr>
  <p:sorterViewPr showFormatting="0">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01" Type="http://schemas.openxmlformats.org/officeDocument/2006/relationships/presProps" Target="presProps.xml"/><Relationship Id="rId102" Type="http://schemas.openxmlformats.org/officeDocument/2006/relationships/viewProps" Target="viewProps.xml"/><Relationship Id="rId103" Type="http://schemas.openxmlformats.org/officeDocument/2006/relationships/theme" Target="theme/theme1.xml"/><Relationship Id="rId10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notesMaster" Target="notesMasters/notesMaster1.xml"/><Relationship Id="rId99" Type="http://schemas.openxmlformats.org/officeDocument/2006/relationships/handoutMaster" Target="handoutMasters/handout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printerSettings" Target="printerSettings/printerSettings1.bin"/><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_rels/viewProps.xml.rels><?xml version="1.0" encoding="UTF-8" standalone="yes"?>
<Relationships xmlns="http://schemas.openxmlformats.org/package/2006/relationships"><Relationship Id="rId1"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AU" dirty="0"/>
          </a:p>
        </p:txBody>
      </p:sp>
      <p:sp>
        <p:nvSpPr>
          <p:cNvPr id="911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AU" dirty="0"/>
          </a:p>
        </p:txBody>
      </p:sp>
      <p:sp>
        <p:nvSpPr>
          <p:cNvPr id="911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AU" dirty="0"/>
          </a:p>
        </p:txBody>
      </p:sp>
      <p:sp>
        <p:nvSpPr>
          <p:cNvPr id="911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F64AD92E-EE13-E84A-A797-127CAF7316E5}" type="slidenum">
              <a:rPr lang="en-AU"/>
              <a:pPr/>
              <a:t>‹#›</a:t>
            </a:fld>
            <a:endParaRPr lang="en-A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AU" dirty="0"/>
          </a:p>
        </p:txBody>
      </p:sp>
      <p:sp>
        <p:nvSpPr>
          <p:cNvPr id="135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AU" dirty="0"/>
          </a:p>
        </p:txBody>
      </p:sp>
      <p:sp>
        <p:nvSpPr>
          <p:cNvPr id="135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5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35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AU" dirty="0"/>
          </a:p>
        </p:txBody>
      </p:sp>
      <p:sp>
        <p:nvSpPr>
          <p:cNvPr id="135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301A3B19-98E4-D34F-BF1C-E9E964A8038D}" type="slidenum">
              <a:rPr lang="en-AU"/>
              <a:pPr/>
              <a:t>‹#›</a:t>
            </a:fld>
            <a:endParaRPr lang="en-AU"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01A3B19-98E4-D34F-BF1C-E9E964A8038D}" type="slidenum">
              <a:rPr lang="en-AU" smtClean="0"/>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22D930-D0D2-4F4D-A04C-F5BD6B9FD865}" type="slidenum">
              <a:rPr lang="en-AU"/>
              <a:pPr/>
              <a:t>31</a:t>
            </a:fld>
            <a:endParaRPr lang="en-AU"/>
          </a:p>
        </p:txBody>
      </p:sp>
      <p:sp>
        <p:nvSpPr>
          <p:cNvPr id="160770" name="Rectangle 2"/>
          <p:cNvSpPr>
            <a:spLocks noGrp="1" noRot="1" noChangeAspect="1" noChangeArrowheads="1"/>
          </p:cNvSpPr>
          <p:nvPr>
            <p:ph type="sldImg"/>
          </p:nvPr>
        </p:nvSpPr>
        <p:spPr bwMode="auto">
          <a:xfrm>
            <a:off x="1144588" y="685800"/>
            <a:ext cx="4570412" cy="3429000"/>
          </a:xfrm>
          <a:prstGeom prst="rect">
            <a:avLst/>
          </a:prstGeom>
          <a:solidFill>
            <a:srgbClr val="FFFFFF"/>
          </a:solidFill>
          <a:ln>
            <a:solidFill>
              <a:srgbClr val="000000"/>
            </a:solidFill>
            <a:miter lim="800000"/>
            <a:headEnd/>
            <a:tailEnd/>
          </a:ln>
        </p:spPr>
      </p:sp>
      <p:sp>
        <p:nvSpPr>
          <p:cNvPr id="1607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6D8C4-02F0-9E4D-B309-FC902041F8C1}" type="slidenum">
              <a:rPr lang="en-AU"/>
              <a:pPr/>
              <a:t>32</a:t>
            </a:fld>
            <a:endParaRPr lang="en-AU"/>
          </a:p>
        </p:txBody>
      </p:sp>
      <p:sp>
        <p:nvSpPr>
          <p:cNvPr id="155650" name="Rectangle 2"/>
          <p:cNvSpPr>
            <a:spLocks noGrp="1" noRot="1" noChangeAspect="1" noChangeArrowheads="1"/>
          </p:cNvSpPr>
          <p:nvPr>
            <p:ph type="sldImg"/>
          </p:nvPr>
        </p:nvSpPr>
        <p:spPr bwMode="auto">
          <a:xfrm>
            <a:off x="1144588" y="685800"/>
            <a:ext cx="4570412" cy="3429000"/>
          </a:xfrm>
          <a:prstGeom prst="rect">
            <a:avLst/>
          </a:prstGeom>
          <a:solidFill>
            <a:srgbClr val="FFFFFF"/>
          </a:solidFill>
          <a:ln>
            <a:solidFill>
              <a:srgbClr val="000000"/>
            </a:solidFill>
            <a:miter lim="800000"/>
            <a:headEnd/>
            <a:tailEnd/>
          </a:ln>
        </p:spPr>
      </p:sp>
      <p:sp>
        <p:nvSpPr>
          <p:cNvPr id="155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dirty="0"/>
          </a:p>
        </p:txBody>
      </p:sp>
      <p:sp>
        <p:nvSpPr>
          <p:cNvPr id="5" name="Footer Placeholder 4"/>
          <p:cNvSpPr>
            <a:spLocks noGrp="1"/>
          </p:cNvSpPr>
          <p:nvPr>
            <p:ph type="ftr" sz="quarter" idx="11"/>
          </p:nvPr>
        </p:nvSpPr>
        <p:spPr/>
        <p:txBody>
          <a:bodyPr/>
          <a:lstStyle>
            <a:lvl1pPr>
              <a:defRPr/>
            </a:lvl1pPr>
          </a:lstStyle>
          <a:p>
            <a:endParaRPr lang="en-AU" dirty="0"/>
          </a:p>
        </p:txBody>
      </p:sp>
      <p:sp>
        <p:nvSpPr>
          <p:cNvPr id="6" name="Slide Number Placeholder 5"/>
          <p:cNvSpPr>
            <a:spLocks noGrp="1"/>
          </p:cNvSpPr>
          <p:nvPr>
            <p:ph type="sldNum" sz="quarter" idx="12"/>
          </p:nvPr>
        </p:nvSpPr>
        <p:spPr/>
        <p:txBody>
          <a:bodyPr/>
          <a:lstStyle>
            <a:lvl1pPr>
              <a:defRPr smtClean="0"/>
            </a:lvl1pPr>
          </a:lstStyle>
          <a:p>
            <a:fld id="{81238742-E986-1442-8F70-28FC12C9B6C3}" type="slidenum">
              <a:rPr lang="en-AU"/>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dirty="0"/>
          </a:p>
        </p:txBody>
      </p:sp>
      <p:sp>
        <p:nvSpPr>
          <p:cNvPr id="5" name="Footer Placeholder 4"/>
          <p:cNvSpPr>
            <a:spLocks noGrp="1"/>
          </p:cNvSpPr>
          <p:nvPr>
            <p:ph type="ftr" sz="quarter" idx="11"/>
          </p:nvPr>
        </p:nvSpPr>
        <p:spPr/>
        <p:txBody>
          <a:bodyPr/>
          <a:lstStyle>
            <a:lvl1pPr>
              <a:defRPr/>
            </a:lvl1pPr>
          </a:lstStyle>
          <a:p>
            <a:endParaRPr lang="en-AU" dirty="0"/>
          </a:p>
        </p:txBody>
      </p:sp>
      <p:sp>
        <p:nvSpPr>
          <p:cNvPr id="6" name="Slide Number Placeholder 5"/>
          <p:cNvSpPr>
            <a:spLocks noGrp="1"/>
          </p:cNvSpPr>
          <p:nvPr>
            <p:ph type="sldNum" sz="quarter" idx="12"/>
          </p:nvPr>
        </p:nvSpPr>
        <p:spPr/>
        <p:txBody>
          <a:bodyPr/>
          <a:lstStyle>
            <a:lvl1pPr>
              <a:defRPr smtClean="0"/>
            </a:lvl1pPr>
          </a:lstStyle>
          <a:p>
            <a:fld id="{32AA1D63-6591-0145-8007-D12AB1E346DE}" type="slidenum">
              <a:rPr lang="en-AU"/>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dirty="0"/>
          </a:p>
        </p:txBody>
      </p:sp>
      <p:sp>
        <p:nvSpPr>
          <p:cNvPr id="5" name="Footer Placeholder 4"/>
          <p:cNvSpPr>
            <a:spLocks noGrp="1"/>
          </p:cNvSpPr>
          <p:nvPr>
            <p:ph type="ftr" sz="quarter" idx="11"/>
          </p:nvPr>
        </p:nvSpPr>
        <p:spPr/>
        <p:txBody>
          <a:bodyPr/>
          <a:lstStyle>
            <a:lvl1pPr>
              <a:defRPr/>
            </a:lvl1pPr>
          </a:lstStyle>
          <a:p>
            <a:endParaRPr lang="en-AU" dirty="0"/>
          </a:p>
        </p:txBody>
      </p:sp>
      <p:sp>
        <p:nvSpPr>
          <p:cNvPr id="6" name="Slide Number Placeholder 5"/>
          <p:cNvSpPr>
            <a:spLocks noGrp="1"/>
          </p:cNvSpPr>
          <p:nvPr>
            <p:ph type="sldNum" sz="quarter" idx="12"/>
          </p:nvPr>
        </p:nvSpPr>
        <p:spPr/>
        <p:txBody>
          <a:bodyPr/>
          <a:lstStyle>
            <a:lvl1pPr>
              <a:defRPr smtClean="0"/>
            </a:lvl1pPr>
          </a:lstStyle>
          <a:p>
            <a:fld id="{EF0C4FCF-50D7-B746-B4EB-C16906990472}" type="slidenum">
              <a:rPr lang="en-AU"/>
              <a:pPr/>
              <a:t>‹#›</a:t>
            </a:fld>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685800" y="1981200"/>
            <a:ext cx="7772400" cy="4114800"/>
          </a:xfrm>
        </p:spPr>
        <p:txBody>
          <a:bodyPr/>
          <a:lstStyle/>
          <a:p>
            <a:endParaRPr lang="en-AU" dirty="0"/>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AU"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AU" dirty="0"/>
          </a:p>
        </p:txBody>
      </p:sp>
      <p:sp>
        <p:nvSpPr>
          <p:cNvPr id="6" name="Slide Number Placeholder 5"/>
          <p:cNvSpPr>
            <a:spLocks noGrp="1"/>
          </p:cNvSpPr>
          <p:nvPr>
            <p:ph type="sldNum" sz="quarter" idx="12"/>
          </p:nvPr>
        </p:nvSpPr>
        <p:spPr>
          <a:xfrm>
            <a:off x="6553200" y="6248400"/>
            <a:ext cx="1905000" cy="457200"/>
          </a:xfrm>
        </p:spPr>
        <p:txBody>
          <a:bodyPr/>
          <a:lstStyle>
            <a:lvl1pPr>
              <a:defRPr smtClean="0"/>
            </a:lvl1pPr>
          </a:lstStyle>
          <a:p>
            <a:fld id="{6BE809EE-9FBB-494D-82D0-340D1CB31CC8}" type="slidenum">
              <a:rPr lang="en-AU"/>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dirty="0"/>
          </a:p>
        </p:txBody>
      </p:sp>
      <p:sp>
        <p:nvSpPr>
          <p:cNvPr id="5" name="Footer Placeholder 4"/>
          <p:cNvSpPr>
            <a:spLocks noGrp="1"/>
          </p:cNvSpPr>
          <p:nvPr>
            <p:ph type="ftr" sz="quarter" idx="11"/>
          </p:nvPr>
        </p:nvSpPr>
        <p:spPr/>
        <p:txBody>
          <a:bodyPr/>
          <a:lstStyle>
            <a:lvl1pPr>
              <a:defRPr/>
            </a:lvl1pPr>
          </a:lstStyle>
          <a:p>
            <a:endParaRPr lang="en-AU" dirty="0"/>
          </a:p>
        </p:txBody>
      </p:sp>
      <p:sp>
        <p:nvSpPr>
          <p:cNvPr id="6" name="Slide Number Placeholder 5"/>
          <p:cNvSpPr>
            <a:spLocks noGrp="1"/>
          </p:cNvSpPr>
          <p:nvPr>
            <p:ph type="sldNum" sz="quarter" idx="12"/>
          </p:nvPr>
        </p:nvSpPr>
        <p:spPr/>
        <p:txBody>
          <a:bodyPr/>
          <a:lstStyle>
            <a:lvl1pPr>
              <a:defRPr smtClean="0"/>
            </a:lvl1pPr>
          </a:lstStyle>
          <a:p>
            <a:fld id="{7C693887-D77F-1B41-A6A3-3F95D1D050C7}" type="slidenum">
              <a:rPr lang="en-AU"/>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dirty="0"/>
          </a:p>
        </p:txBody>
      </p:sp>
      <p:sp>
        <p:nvSpPr>
          <p:cNvPr id="5" name="Footer Placeholder 4"/>
          <p:cNvSpPr>
            <a:spLocks noGrp="1"/>
          </p:cNvSpPr>
          <p:nvPr>
            <p:ph type="ftr" sz="quarter" idx="11"/>
          </p:nvPr>
        </p:nvSpPr>
        <p:spPr/>
        <p:txBody>
          <a:bodyPr/>
          <a:lstStyle>
            <a:lvl1pPr>
              <a:defRPr/>
            </a:lvl1pPr>
          </a:lstStyle>
          <a:p>
            <a:endParaRPr lang="en-AU" dirty="0"/>
          </a:p>
        </p:txBody>
      </p:sp>
      <p:sp>
        <p:nvSpPr>
          <p:cNvPr id="6" name="Slide Number Placeholder 5"/>
          <p:cNvSpPr>
            <a:spLocks noGrp="1"/>
          </p:cNvSpPr>
          <p:nvPr>
            <p:ph type="sldNum" sz="quarter" idx="12"/>
          </p:nvPr>
        </p:nvSpPr>
        <p:spPr/>
        <p:txBody>
          <a:bodyPr/>
          <a:lstStyle>
            <a:lvl1pPr>
              <a:defRPr smtClean="0"/>
            </a:lvl1pPr>
          </a:lstStyle>
          <a:p>
            <a:fld id="{78CACCBA-E809-4C4C-BAD5-01C22655AA6E}" type="slidenum">
              <a:rPr lang="en-AU"/>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dirty="0"/>
          </a:p>
        </p:txBody>
      </p:sp>
      <p:sp>
        <p:nvSpPr>
          <p:cNvPr id="6" name="Footer Placeholder 5"/>
          <p:cNvSpPr>
            <a:spLocks noGrp="1"/>
          </p:cNvSpPr>
          <p:nvPr>
            <p:ph type="ftr" sz="quarter" idx="11"/>
          </p:nvPr>
        </p:nvSpPr>
        <p:spPr/>
        <p:txBody>
          <a:bodyPr/>
          <a:lstStyle>
            <a:lvl1pPr>
              <a:defRPr/>
            </a:lvl1pPr>
          </a:lstStyle>
          <a:p>
            <a:endParaRPr lang="en-AU" dirty="0"/>
          </a:p>
        </p:txBody>
      </p:sp>
      <p:sp>
        <p:nvSpPr>
          <p:cNvPr id="7" name="Slide Number Placeholder 6"/>
          <p:cNvSpPr>
            <a:spLocks noGrp="1"/>
          </p:cNvSpPr>
          <p:nvPr>
            <p:ph type="sldNum" sz="quarter" idx="12"/>
          </p:nvPr>
        </p:nvSpPr>
        <p:spPr/>
        <p:txBody>
          <a:bodyPr/>
          <a:lstStyle>
            <a:lvl1pPr>
              <a:defRPr smtClean="0"/>
            </a:lvl1pPr>
          </a:lstStyle>
          <a:p>
            <a:fld id="{C56768F3-1AC1-8642-93F9-5A24F72AC32D}" type="slidenum">
              <a:rPr lang="en-AU"/>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dirty="0"/>
          </a:p>
        </p:txBody>
      </p:sp>
      <p:sp>
        <p:nvSpPr>
          <p:cNvPr id="8" name="Footer Placeholder 7"/>
          <p:cNvSpPr>
            <a:spLocks noGrp="1"/>
          </p:cNvSpPr>
          <p:nvPr>
            <p:ph type="ftr" sz="quarter" idx="11"/>
          </p:nvPr>
        </p:nvSpPr>
        <p:spPr/>
        <p:txBody>
          <a:bodyPr/>
          <a:lstStyle>
            <a:lvl1pPr>
              <a:defRPr/>
            </a:lvl1pPr>
          </a:lstStyle>
          <a:p>
            <a:endParaRPr lang="en-AU" dirty="0"/>
          </a:p>
        </p:txBody>
      </p:sp>
      <p:sp>
        <p:nvSpPr>
          <p:cNvPr id="9" name="Slide Number Placeholder 8"/>
          <p:cNvSpPr>
            <a:spLocks noGrp="1"/>
          </p:cNvSpPr>
          <p:nvPr>
            <p:ph type="sldNum" sz="quarter" idx="12"/>
          </p:nvPr>
        </p:nvSpPr>
        <p:spPr/>
        <p:txBody>
          <a:bodyPr/>
          <a:lstStyle>
            <a:lvl1pPr>
              <a:defRPr smtClean="0"/>
            </a:lvl1pPr>
          </a:lstStyle>
          <a:p>
            <a:fld id="{B55ADF40-6982-AA49-85A0-E8003AAD3BB1}" type="slidenum">
              <a:rPr lang="en-AU"/>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dirty="0"/>
          </a:p>
        </p:txBody>
      </p:sp>
      <p:sp>
        <p:nvSpPr>
          <p:cNvPr id="4" name="Footer Placeholder 3"/>
          <p:cNvSpPr>
            <a:spLocks noGrp="1"/>
          </p:cNvSpPr>
          <p:nvPr>
            <p:ph type="ftr" sz="quarter" idx="11"/>
          </p:nvPr>
        </p:nvSpPr>
        <p:spPr/>
        <p:txBody>
          <a:bodyPr/>
          <a:lstStyle>
            <a:lvl1pPr>
              <a:defRPr/>
            </a:lvl1pPr>
          </a:lstStyle>
          <a:p>
            <a:endParaRPr lang="en-AU" dirty="0"/>
          </a:p>
        </p:txBody>
      </p:sp>
      <p:sp>
        <p:nvSpPr>
          <p:cNvPr id="5" name="Slide Number Placeholder 4"/>
          <p:cNvSpPr>
            <a:spLocks noGrp="1"/>
          </p:cNvSpPr>
          <p:nvPr>
            <p:ph type="sldNum" sz="quarter" idx="12"/>
          </p:nvPr>
        </p:nvSpPr>
        <p:spPr/>
        <p:txBody>
          <a:bodyPr/>
          <a:lstStyle>
            <a:lvl1pPr>
              <a:defRPr smtClean="0"/>
            </a:lvl1pPr>
          </a:lstStyle>
          <a:p>
            <a:fld id="{D75F2C8A-24E7-0F46-99DD-600E8B953A08}" type="slidenum">
              <a:rPr lang="en-AU"/>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dirty="0"/>
          </a:p>
        </p:txBody>
      </p:sp>
      <p:sp>
        <p:nvSpPr>
          <p:cNvPr id="3" name="Footer Placeholder 2"/>
          <p:cNvSpPr>
            <a:spLocks noGrp="1"/>
          </p:cNvSpPr>
          <p:nvPr>
            <p:ph type="ftr" sz="quarter" idx="11"/>
          </p:nvPr>
        </p:nvSpPr>
        <p:spPr/>
        <p:txBody>
          <a:bodyPr/>
          <a:lstStyle>
            <a:lvl1pPr>
              <a:defRPr/>
            </a:lvl1pPr>
          </a:lstStyle>
          <a:p>
            <a:endParaRPr lang="en-AU" dirty="0"/>
          </a:p>
        </p:txBody>
      </p:sp>
      <p:sp>
        <p:nvSpPr>
          <p:cNvPr id="4" name="Slide Number Placeholder 3"/>
          <p:cNvSpPr>
            <a:spLocks noGrp="1"/>
          </p:cNvSpPr>
          <p:nvPr>
            <p:ph type="sldNum" sz="quarter" idx="12"/>
          </p:nvPr>
        </p:nvSpPr>
        <p:spPr/>
        <p:txBody>
          <a:bodyPr/>
          <a:lstStyle>
            <a:lvl1pPr>
              <a:defRPr smtClean="0"/>
            </a:lvl1pPr>
          </a:lstStyle>
          <a:p>
            <a:fld id="{FB3021F2-61C5-B54F-9D22-D56BF009B2D7}" type="slidenum">
              <a:rPr lang="en-AU"/>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dirty="0"/>
          </a:p>
        </p:txBody>
      </p:sp>
      <p:sp>
        <p:nvSpPr>
          <p:cNvPr id="6" name="Footer Placeholder 5"/>
          <p:cNvSpPr>
            <a:spLocks noGrp="1"/>
          </p:cNvSpPr>
          <p:nvPr>
            <p:ph type="ftr" sz="quarter" idx="11"/>
          </p:nvPr>
        </p:nvSpPr>
        <p:spPr/>
        <p:txBody>
          <a:bodyPr/>
          <a:lstStyle>
            <a:lvl1pPr>
              <a:defRPr/>
            </a:lvl1pPr>
          </a:lstStyle>
          <a:p>
            <a:endParaRPr lang="en-AU" dirty="0"/>
          </a:p>
        </p:txBody>
      </p:sp>
      <p:sp>
        <p:nvSpPr>
          <p:cNvPr id="7" name="Slide Number Placeholder 6"/>
          <p:cNvSpPr>
            <a:spLocks noGrp="1"/>
          </p:cNvSpPr>
          <p:nvPr>
            <p:ph type="sldNum" sz="quarter" idx="12"/>
          </p:nvPr>
        </p:nvSpPr>
        <p:spPr/>
        <p:txBody>
          <a:bodyPr/>
          <a:lstStyle>
            <a:lvl1pPr>
              <a:defRPr smtClean="0"/>
            </a:lvl1pPr>
          </a:lstStyle>
          <a:p>
            <a:fld id="{FBB185BD-46BB-8243-BD09-B92F91A17FA3}" type="slidenum">
              <a:rPr lang="en-AU"/>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dirty="0"/>
          </a:p>
        </p:txBody>
      </p:sp>
      <p:sp>
        <p:nvSpPr>
          <p:cNvPr id="6" name="Footer Placeholder 5"/>
          <p:cNvSpPr>
            <a:spLocks noGrp="1"/>
          </p:cNvSpPr>
          <p:nvPr>
            <p:ph type="ftr" sz="quarter" idx="11"/>
          </p:nvPr>
        </p:nvSpPr>
        <p:spPr/>
        <p:txBody>
          <a:bodyPr/>
          <a:lstStyle>
            <a:lvl1pPr>
              <a:defRPr/>
            </a:lvl1pPr>
          </a:lstStyle>
          <a:p>
            <a:endParaRPr lang="en-AU" dirty="0"/>
          </a:p>
        </p:txBody>
      </p:sp>
      <p:sp>
        <p:nvSpPr>
          <p:cNvPr id="7" name="Slide Number Placeholder 6"/>
          <p:cNvSpPr>
            <a:spLocks noGrp="1"/>
          </p:cNvSpPr>
          <p:nvPr>
            <p:ph type="sldNum" sz="quarter" idx="12"/>
          </p:nvPr>
        </p:nvSpPr>
        <p:spPr/>
        <p:txBody>
          <a:bodyPr/>
          <a:lstStyle>
            <a:lvl1pPr>
              <a:defRPr smtClean="0"/>
            </a:lvl1pPr>
          </a:lstStyle>
          <a:p>
            <a:fld id="{1ADF9A71-5568-0240-83D1-353B1A25F57C}" type="slidenum">
              <a:rPr lang="en-AU"/>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AU"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AU"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D34CE309-C17A-6041-86B5-8E4692822C4D}" type="slidenum">
              <a:rPr lang="en-AU"/>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128"/>
          <a:cs typeface="ＭＳ Ｐゴシック" charset="-128"/>
        </a:defRPr>
      </a:lvl2pPr>
      <a:lvl3pPr algn="ctr" rtl="0" fontAlgn="base">
        <a:spcBef>
          <a:spcPct val="0"/>
        </a:spcBef>
        <a:spcAft>
          <a:spcPct val="0"/>
        </a:spcAft>
        <a:defRPr sz="4400">
          <a:solidFill>
            <a:schemeClr val="tx2"/>
          </a:solidFill>
          <a:latin typeface="Arial" charset="0"/>
          <a:ea typeface="ＭＳ Ｐゴシック" charset="-128"/>
          <a:cs typeface="ＭＳ Ｐゴシック" charset="-128"/>
        </a:defRPr>
      </a:lvl3pPr>
      <a:lvl4pPr algn="ctr" rtl="0" fontAlgn="base">
        <a:spcBef>
          <a:spcPct val="0"/>
        </a:spcBef>
        <a:spcAft>
          <a:spcPct val="0"/>
        </a:spcAft>
        <a:defRPr sz="4400">
          <a:solidFill>
            <a:schemeClr val="tx2"/>
          </a:solidFill>
          <a:latin typeface="Arial" charset="0"/>
          <a:ea typeface="ＭＳ Ｐゴシック" charset="-128"/>
          <a:cs typeface="ＭＳ Ｐゴシック" charset="-128"/>
        </a:defRPr>
      </a:lvl4pPr>
      <a:lvl5pPr algn="ctr" rtl="0" fontAlgn="base">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A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hyperlink" Target="http://www.ssristories.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health.nsw.gov.au/pubs/2009/pdf/tracking_tragedy_2008_fourth_report.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oleObject" Target="Document5!OLE_LINK2" TargetMode="External"/></Relationships>
</file>

<file path=ppt/slides/_rels/slide63.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7.xml"/><Relationship Id="rId3" Type="http://schemas.openxmlformats.org/officeDocument/2006/relationships/oleObject" Target="Document3!OLE_LINK1"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pn.psychiatryonline.org/cgi/content/full/40/16/3"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AU" sz="8800" dirty="0">
                <a:solidFill>
                  <a:srgbClr val="000000"/>
                </a:solidFill>
              </a:rPr>
              <a:t>Imagine this:</a:t>
            </a:r>
            <a:br>
              <a:rPr lang="en-AU" sz="8800" dirty="0">
                <a:solidFill>
                  <a:srgbClr val="000000"/>
                </a:solidFill>
              </a:rPr>
            </a:br>
            <a:endParaRPr lang="en-AU" sz="1200" dirty="0">
              <a:solidFill>
                <a:srgbClr val="000000"/>
              </a:solidFill>
            </a:endParaRPr>
          </a:p>
        </p:txBody>
      </p:sp>
      <p:sp>
        <p:nvSpPr>
          <p:cNvPr id="7171" name="Rectangle 3"/>
          <p:cNvSpPr>
            <a:spLocks noChangeArrowheads="1"/>
          </p:cNvSpPr>
          <p:nvPr/>
        </p:nvSpPr>
        <p:spPr bwMode="auto">
          <a:xfrm>
            <a:off x="838200" y="1828800"/>
            <a:ext cx="7696200" cy="3013075"/>
          </a:xfrm>
          <a:prstGeom prst="rect">
            <a:avLst/>
          </a:prstGeom>
          <a:noFill/>
          <a:ln w="9525">
            <a:noFill/>
            <a:miter lim="800000"/>
            <a:headEnd/>
            <a:tailEnd/>
          </a:ln>
        </p:spPr>
        <p:txBody>
          <a:bodyPr>
            <a:prstTxWarp prst="textNoShape">
              <a:avLst/>
            </a:prstTxWarp>
            <a:spAutoFit/>
          </a:bodyPr>
          <a:lstStyle/>
          <a:p>
            <a:r>
              <a:rPr lang="en-AU" sz="2400" dirty="0">
                <a:hlinkClick r:id="rId3"/>
              </a:rPr>
              <a:t>lucire@ozemail.com.au</a:t>
            </a:r>
            <a:endParaRPr lang="en-AU" sz="2400" dirty="0"/>
          </a:p>
          <a:p>
            <a:endParaRPr lang="en-AU" sz="2400" dirty="0"/>
          </a:p>
          <a:p>
            <a:r>
              <a:rPr lang="en-AU" sz="2400" dirty="0" err="1"/>
              <a:t>www.Lucire.com.au</a:t>
            </a:r>
            <a:endParaRPr lang="en-AU" sz="2400" dirty="0"/>
          </a:p>
          <a:p>
            <a:endParaRPr lang="en-AU" sz="2400" dirty="0"/>
          </a:p>
          <a:p>
            <a:r>
              <a:rPr lang="en-AU" sz="2400" dirty="0"/>
              <a:t>Or Google to Lucire Productivity Commission Banks</a:t>
            </a:r>
          </a:p>
          <a:p>
            <a:endParaRPr lang="en-AU" sz="2400" dirty="0"/>
          </a:p>
          <a:p>
            <a:r>
              <a:rPr lang="en-AU" sz="2400" dirty="0">
                <a:solidFill>
                  <a:schemeClr val="hlink"/>
                </a:solidFill>
              </a:rPr>
              <a:t>If you get sued, take the Learned Intermediary defence: </a:t>
            </a:r>
          </a:p>
          <a:p>
            <a:r>
              <a:rPr lang="en-AU" sz="2400" dirty="0">
                <a:solidFill>
                  <a:schemeClr val="hlink"/>
                </a:solidFill>
              </a:rPr>
              <a:t>“I was not told.”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457200" y="609600"/>
            <a:ext cx="8001000" cy="5943600"/>
          </a:xfrm>
        </p:spPr>
        <p:txBody>
          <a:bodyPr/>
          <a:lstStyle/>
          <a:p>
            <a:r>
              <a:rPr lang="en-AU" sz="2800">
                <a:solidFill>
                  <a:srgbClr val="000000"/>
                </a:solidFill>
              </a:rPr>
              <a:t>And thousands of non-disclosable multi-million dollar payouts to patients and families for wrongful death, professional negligence, failure to warn</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In rural NSW, over a third of the admissions to a psychiatric ward in 2002-3 were for those side effects of suicidal and homicidal ideation and acts, (not counting psychosis or mania) presenting in previously normal persons who got serotonergic antidepressants </a:t>
            </a:r>
            <a:br>
              <a:rPr lang="en-AU" sz="2800">
                <a:solidFill>
                  <a:srgbClr val="000000"/>
                </a:solidFill>
              </a:rPr>
            </a:br>
            <a:r>
              <a:rPr lang="en-AU" sz="2800">
                <a:solidFill>
                  <a:srgbClr val="000000"/>
                </a:solidFill>
              </a:rPr>
              <a:t>for the kind of problem that affects 4% of the population every month, anxiety, worrying, grief, stress, work and other.</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a:xfrm>
            <a:off x="685800" y="609600"/>
            <a:ext cx="7772400" cy="5562600"/>
          </a:xfrm>
        </p:spPr>
        <p:txBody>
          <a:bodyPr/>
          <a:lstStyle/>
          <a:p>
            <a:r>
              <a:rPr lang="en-AU" sz="2800" dirty="0">
                <a:solidFill>
                  <a:srgbClr val="000000"/>
                </a:solidFill>
              </a:rPr>
              <a:t>The 4% per month figure for treatable depression to be treated comes from the RANZCP Guidelines for the treatment of depression.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This document recommends high dose Efexor, fails to report on any side effects, does not prescribe warnings, but name drops </a:t>
            </a:r>
            <a:r>
              <a:rPr lang="en-AU" sz="2800" dirty="0" smtClean="0">
                <a:solidFill>
                  <a:srgbClr val="000000"/>
                </a:solidFill>
              </a:rPr>
              <a:t>the names of the </a:t>
            </a:r>
            <a:r>
              <a:rPr lang="en-AU" sz="2800" dirty="0">
                <a:solidFill>
                  <a:srgbClr val="000000"/>
                </a:solidFill>
              </a:rPr>
              <a:t>NHMRC, RANZCP, Mental Health Policy</a:t>
            </a:r>
            <a:r>
              <a:rPr lang="en-AU" sz="2800" dirty="0" smtClean="0">
                <a:solidFill>
                  <a:srgbClr val="000000"/>
                </a:solidFill>
              </a:rPr>
              <a:t> </a:t>
            </a:r>
            <a:br>
              <a:rPr lang="en-AU" sz="2800" dirty="0" smtClean="0">
                <a:solidFill>
                  <a:srgbClr val="000000"/>
                </a:solidFill>
              </a:rPr>
            </a:br>
            <a:r>
              <a:rPr lang="en-AU" sz="2800" dirty="0" smtClean="0">
                <a:solidFill>
                  <a:srgbClr val="000000"/>
                </a:solidFill>
              </a:rPr>
              <a:t>and </a:t>
            </a:r>
            <a:r>
              <a:rPr lang="en-AU" sz="2800" dirty="0">
                <a:solidFill>
                  <a:srgbClr val="000000"/>
                </a:solidFill>
              </a:rPr>
              <a:t>so on.</a:t>
            </a:r>
            <a:br>
              <a:rPr lang="en-AU" sz="2800" dirty="0">
                <a:solidFill>
                  <a:srgbClr val="000000"/>
                </a:solidFill>
              </a:rPr>
            </a:br>
            <a:endParaRPr lang="en-AU" sz="2800"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0" y="0"/>
            <a:ext cx="9144000" cy="6858000"/>
          </a:xfrm>
        </p:spPr>
        <p:txBody>
          <a:bodyPr/>
          <a:lstStyle/>
          <a:p>
            <a:r>
              <a:rPr lang="en-AU" sz="2600">
                <a:solidFill>
                  <a:schemeClr val="tx1"/>
                </a:solidFill>
              </a:rPr>
              <a:t>A score or more of American State Attorneys General  are suing TMAP, expecting to recoup costs and damages for states and individuals damaged have now joined the litigation, on the basis that they were all misinformed </a:t>
            </a:r>
            <a:br>
              <a:rPr lang="en-AU" sz="2600">
                <a:solidFill>
                  <a:schemeClr val="tx1"/>
                </a:solidFill>
              </a:rPr>
            </a:br>
            <a:r>
              <a:rPr lang="en-AU" sz="2600">
                <a:solidFill>
                  <a:schemeClr val="tx1"/>
                </a:solidFill>
              </a:rPr>
              <a:t/>
            </a:r>
            <a:br>
              <a:rPr lang="en-AU" sz="2600">
                <a:solidFill>
                  <a:schemeClr val="tx1"/>
                </a:solidFill>
              </a:rPr>
            </a:br>
            <a:r>
              <a:rPr lang="en-AU" sz="2600">
                <a:solidFill>
                  <a:schemeClr val="tx1"/>
                </a:solidFill>
              </a:rPr>
              <a:t> of the efficacy and lack of side effects of these drugs.</a:t>
            </a:r>
            <a:br>
              <a:rPr lang="en-AU" sz="2600">
                <a:solidFill>
                  <a:schemeClr val="tx1"/>
                </a:solidFill>
              </a:rPr>
            </a:br>
            <a:r>
              <a:rPr lang="en-AU" sz="2600">
                <a:solidFill>
                  <a:schemeClr val="tx1"/>
                </a:solidFill>
              </a:rPr>
              <a:t/>
            </a:r>
            <a:br>
              <a:rPr lang="en-AU" sz="2600">
                <a:solidFill>
                  <a:schemeClr val="tx1"/>
                </a:solidFill>
              </a:rPr>
            </a:br>
            <a:r>
              <a:rPr lang="en-AU" sz="2600">
                <a:solidFill>
                  <a:schemeClr val="tx1"/>
                </a:solidFill>
              </a:rPr>
              <a:t/>
            </a:r>
            <a:br>
              <a:rPr lang="en-AU" sz="2600">
                <a:solidFill>
                  <a:schemeClr val="tx1"/>
                </a:solidFill>
              </a:rPr>
            </a:br>
            <a:r>
              <a:rPr lang="en-AU" sz="2600">
                <a:solidFill>
                  <a:schemeClr val="tx1"/>
                </a:solidFill>
              </a:rPr>
              <a:t>Montana was the seventh state to sue Eli Lilly directly for Zyprexa fraud.</a:t>
            </a:r>
            <a:br>
              <a:rPr lang="en-AU" sz="2600">
                <a:solidFill>
                  <a:schemeClr val="tx1"/>
                </a:solidFill>
              </a:rPr>
            </a:br>
            <a:r>
              <a:rPr lang="en-AU" sz="2600">
                <a:solidFill>
                  <a:srgbClr val="FF340F"/>
                </a:solidFill>
              </a:rPr>
              <a:t/>
            </a:r>
            <a:br>
              <a:rPr lang="en-AU" sz="2600">
                <a:solidFill>
                  <a:srgbClr val="FF340F"/>
                </a:solidFill>
              </a:rPr>
            </a:br>
            <a:r>
              <a:rPr lang="en-AU" sz="2600">
                <a:solidFill>
                  <a:srgbClr val="FF340F"/>
                </a:solidFill>
              </a:rPr>
              <a:t> If you get sued, take the Learned Intermediary defence: </a:t>
            </a:r>
            <a:br>
              <a:rPr lang="en-AU" sz="2600">
                <a:solidFill>
                  <a:srgbClr val="FF340F"/>
                </a:solidFill>
              </a:rPr>
            </a:br>
            <a:r>
              <a:rPr lang="en-AU" sz="2600">
                <a:solidFill>
                  <a:srgbClr val="FF340F"/>
                </a:solidFill>
              </a:rPr>
              <a:t>I was not told.</a:t>
            </a:r>
            <a:br>
              <a:rPr lang="en-AU" sz="2600">
                <a:solidFill>
                  <a:srgbClr val="FF340F"/>
                </a:solidFill>
              </a:rPr>
            </a:br>
            <a:r>
              <a:rPr lang="en-AU" sz="2600">
                <a:solidFill>
                  <a:srgbClr val="000000"/>
                </a:solidFill>
              </a:rPr>
              <a:t/>
            </a:r>
            <a:br>
              <a:rPr lang="en-AU" sz="2600">
                <a:solidFill>
                  <a:srgbClr val="000000"/>
                </a:solidFill>
              </a:rPr>
            </a:br>
            <a:r>
              <a:rPr lang="en-AU" sz="2600">
                <a:solidFill>
                  <a:srgbClr val="000000"/>
                </a:solidFill>
              </a:rPr>
              <a:t>And ask the state  to sue on behalf of your patients</a:t>
            </a:r>
            <a:br>
              <a:rPr lang="en-AU" sz="2600">
                <a:solidFill>
                  <a:srgbClr val="000000"/>
                </a:solidFill>
              </a:rPr>
            </a:br>
            <a:r>
              <a:rPr lang="en-AU" sz="2600">
                <a:solidFill>
                  <a:srgbClr val="000000"/>
                </a:solidFill>
              </a:rPr>
              <a:t>Because the States are doing it in United States.</a:t>
            </a:r>
            <a:endParaRPr lang="en-AU" sz="20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0" y="0"/>
            <a:ext cx="9144000" cy="6858000"/>
          </a:xfrm>
        </p:spPr>
        <p:txBody>
          <a:bodyPr/>
          <a:lstStyle/>
          <a:p>
            <a:r>
              <a:rPr lang="en-AU" sz="2800">
                <a:solidFill>
                  <a:srgbClr val="000000"/>
                </a:solidFill>
              </a:rPr>
              <a:t>On a public health level these drugs are a disaster.</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Their side effects include neurotoxicity, neuroleptic toxicity, supersensitivity psychosis, mania, psychosis, personality change, suicide and attempts, violence, homicide, delirium, hallucinations, schizophreniform reaction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Like  neurosyphilis, and all other organic mental states, neurotoxicity manifests as any and every possible psychiatric presentation, including violent personality disorder.</a:t>
            </a:r>
            <a:br>
              <a:rPr lang="en-AU" sz="2800">
                <a:solidFill>
                  <a:srgbClr val="000000"/>
                </a:solidFill>
              </a:rPr>
            </a:br>
            <a:endParaRPr lang="en-AU" sz="28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xfrm>
            <a:off x="0" y="0"/>
            <a:ext cx="9144000" cy="6858000"/>
          </a:xfrm>
        </p:spPr>
        <p:txBody>
          <a:bodyPr/>
          <a:lstStyle/>
          <a:p>
            <a:r>
              <a:rPr lang="en-AU" sz="2200" b="1" dirty="0" smtClean="0"/>
              <a:t>FDA </a:t>
            </a:r>
            <a:r>
              <a:rPr lang="en-AU" sz="2200" b="1" dirty="0"/>
              <a:t>Public Health Advisory March 22, 2004</a:t>
            </a:r>
            <a:br>
              <a:rPr lang="en-AU" sz="2200" b="1" dirty="0"/>
            </a:br>
            <a:r>
              <a:rPr lang="en-AU" sz="2200" b="1" dirty="0"/>
              <a:t/>
            </a:r>
            <a:br>
              <a:rPr lang="en-AU" sz="2200" b="1" dirty="0"/>
            </a:br>
            <a:r>
              <a:rPr lang="en-AU" sz="2200" b="1" dirty="0"/>
              <a:t>Subject: WORSENING DEPRESSION AND SUICIDALITY IN PATIENTS BEING TREATED WITH ANTIDEPRESSANT MEDICATIONS</a:t>
            </a:r>
            <a:br>
              <a:rPr lang="en-AU" sz="2200" b="1" dirty="0"/>
            </a:br>
            <a:r>
              <a:rPr lang="en-AU" sz="2200" b="1" dirty="0"/>
              <a:t/>
            </a:r>
            <a:br>
              <a:rPr lang="en-AU" sz="2200" b="1" dirty="0"/>
            </a:br>
            <a:r>
              <a:rPr lang="en-AU" sz="2200" dirty="0"/>
              <a:t>Today the Food and Drug Administration (FDA) asked manufacturers of the following antidepressant drugs to include in their </a:t>
            </a:r>
            <a:r>
              <a:rPr lang="en-AU" sz="2200" dirty="0" err="1"/>
              <a:t>labeling</a:t>
            </a:r>
            <a:r>
              <a:rPr lang="en-AU" sz="2200" dirty="0"/>
              <a:t> </a:t>
            </a:r>
            <a:r>
              <a:rPr lang="en-AU" sz="2200" b="1" dirty="0"/>
              <a:t>a Warning statement that recommends close observation of adult and </a:t>
            </a:r>
            <a:r>
              <a:rPr lang="en-AU" sz="2200" b="1" dirty="0" err="1"/>
              <a:t>pediatric</a:t>
            </a:r>
            <a:r>
              <a:rPr lang="en-AU" sz="2200" b="1" dirty="0"/>
              <a:t> patients treated with these agents for worsening depression or the emergence of suicidality. </a:t>
            </a:r>
            <a:br>
              <a:rPr lang="en-AU" sz="2200" b="1" dirty="0"/>
            </a:br>
            <a:r>
              <a:rPr lang="en-AU" sz="2200" dirty="0">
                <a:solidFill>
                  <a:srgbClr val="000000"/>
                </a:solidFill>
              </a:rPr>
              <a:t/>
            </a:r>
            <a:br>
              <a:rPr lang="en-AU" sz="2200" dirty="0">
                <a:solidFill>
                  <a:srgbClr val="000000"/>
                </a:solidFill>
              </a:rPr>
            </a:br>
            <a:r>
              <a:rPr lang="en-AU" sz="2200" dirty="0"/>
              <a:t>Anxiety, agitation, panic attacks, insomnia, irritability, hostility, impulsivity, akathisia (severe restlessness), hypomania, and mania have been reported in adult and </a:t>
            </a:r>
            <a:r>
              <a:rPr lang="en-AU" sz="2200" dirty="0" err="1"/>
              <a:t>pediatric</a:t>
            </a:r>
            <a:r>
              <a:rPr lang="en-AU" sz="2200" dirty="0"/>
              <a:t> patients being treated with antidepressants for major depressive disorder as well as for other indications, both psychiatric and nonpsychiatric.</a:t>
            </a:r>
            <a:endParaRPr lang="en-AU" sz="24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52401" y="914400"/>
            <a:ext cx="8991600" cy="2677656"/>
          </a:xfrm>
          <a:prstGeom prst="rect">
            <a:avLst/>
          </a:prstGeom>
          <a:noFill/>
        </p:spPr>
        <p:txBody>
          <a:bodyPr wrap="square" rtlCol="0">
            <a:spAutoFit/>
          </a:bodyPr>
          <a:lstStyle/>
          <a:p>
            <a:r>
              <a:rPr lang="en-US" b="1" dirty="0" smtClean="0"/>
              <a:t>Efficacy and Effectiveness of</a:t>
            </a:r>
          </a:p>
          <a:p>
            <a:r>
              <a:rPr lang="en-US" b="1" dirty="0" smtClean="0"/>
              <a:t>Antidepressants: Current Status of</a:t>
            </a:r>
          </a:p>
          <a:p>
            <a:r>
              <a:rPr lang="en-US" b="1" dirty="0" smtClean="0"/>
              <a:t>Research</a:t>
            </a:r>
          </a:p>
          <a:p>
            <a:r>
              <a:rPr lang="en-US" dirty="0" smtClean="0"/>
              <a:t>H. Edmund </a:t>
            </a:r>
            <a:r>
              <a:rPr lang="en-US" dirty="0" err="1" smtClean="0"/>
              <a:t>Pigott</a:t>
            </a:r>
            <a:r>
              <a:rPr lang="en-US" dirty="0" smtClean="0"/>
              <a:t> a Allan M. </a:t>
            </a:r>
            <a:r>
              <a:rPr lang="en-US" dirty="0" err="1" smtClean="0"/>
              <a:t>Leventhal</a:t>
            </a:r>
            <a:r>
              <a:rPr lang="en-US" dirty="0" smtClean="0"/>
              <a:t>  Gregory S. Alter, John J. Boren</a:t>
            </a:r>
          </a:p>
          <a:p>
            <a:r>
              <a:rPr lang="en-US" dirty="0" err="1" smtClean="0"/>
              <a:t>Psychother</a:t>
            </a:r>
            <a:r>
              <a:rPr lang="en-US" dirty="0" smtClean="0"/>
              <a:t> </a:t>
            </a:r>
            <a:r>
              <a:rPr lang="en-US" dirty="0" err="1" smtClean="0"/>
              <a:t>Psychosom</a:t>
            </a:r>
            <a:r>
              <a:rPr lang="en-US" dirty="0" smtClean="0"/>
              <a:t> 2010;79:267–279</a:t>
            </a:r>
          </a:p>
        </p:txBody>
      </p:sp>
      <p:sp>
        <p:nvSpPr>
          <p:cNvPr id="3" name="TextBox 2"/>
          <p:cNvSpPr txBox="1"/>
          <p:nvPr/>
        </p:nvSpPr>
        <p:spPr>
          <a:xfrm>
            <a:off x="1" y="3810001"/>
            <a:ext cx="9144000" cy="2031325"/>
          </a:xfrm>
          <a:prstGeom prst="rect">
            <a:avLst/>
          </a:prstGeom>
          <a:noFill/>
        </p:spPr>
        <p:txBody>
          <a:bodyPr wrap="square" rtlCol="0">
            <a:spAutoFit/>
          </a:bodyPr>
          <a:lstStyle/>
          <a:p>
            <a:r>
              <a:rPr lang="en-US" sz="1800" b="1" dirty="0" smtClean="0"/>
              <a:t>Abstract</a:t>
            </a:r>
          </a:p>
          <a:p>
            <a:r>
              <a:rPr lang="en-US" sz="1800" b="1" i="1" dirty="0" smtClean="0"/>
              <a:t>Background: This paper examines the current status of research</a:t>
            </a:r>
          </a:p>
          <a:p>
            <a:r>
              <a:rPr lang="en-US" sz="1800" dirty="0" smtClean="0"/>
              <a:t>on the efficacy and effectiveness of antidepressants.</a:t>
            </a:r>
          </a:p>
          <a:p>
            <a:r>
              <a:rPr lang="en-US" sz="1800" b="1" i="1" dirty="0" smtClean="0"/>
              <a:t>Methods: This paper reviews four meta-analyses of efficacy </a:t>
            </a:r>
            <a:r>
              <a:rPr lang="en-US" sz="1800" dirty="0" smtClean="0"/>
              <a:t>trials submitted to America’s Food and Drug Administration (FDA) and analyzes STAR * D (Sequenced Treatment Alternatives to Relieve Depression), the largest antidepressant effectiveness</a:t>
            </a:r>
          </a:p>
          <a:p>
            <a:r>
              <a:rPr lang="en-US" sz="1800" dirty="0" smtClean="0"/>
              <a:t>trial ever conducted.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noFill/>
        </p:spPr>
        <p:txBody>
          <a:bodyPr wrap="square" rtlCol="0">
            <a:spAutoFit/>
          </a:bodyPr>
          <a:lstStyle/>
          <a:p>
            <a:r>
              <a:rPr lang="en-US" sz="1800" b="1" i="1" dirty="0" smtClean="0"/>
              <a:t>Results: </a:t>
            </a:r>
          </a:p>
          <a:p>
            <a:endParaRPr lang="en-US" sz="1800" b="1" i="1" dirty="0" smtClean="0"/>
          </a:p>
          <a:p>
            <a:r>
              <a:rPr lang="en-US" sz="1800" b="1" i="1" dirty="0" smtClean="0"/>
              <a:t>Meta-analyses of </a:t>
            </a:r>
            <a:r>
              <a:rPr lang="en-US" sz="2400" b="1" dirty="0" smtClean="0"/>
              <a:t>FDA</a:t>
            </a:r>
            <a:r>
              <a:rPr lang="en-US" sz="1800" dirty="0" smtClean="0"/>
              <a:t> </a:t>
            </a:r>
            <a:r>
              <a:rPr lang="en-US" sz="2400" b="1" dirty="0" smtClean="0"/>
              <a:t>trials suggest that antidepressants are only marginally efficacious compared to placebos and document profound publication bias that inflates their apparent efficacy. </a:t>
            </a:r>
          </a:p>
          <a:p>
            <a:endParaRPr lang="en-US" sz="1800" dirty="0" smtClean="0"/>
          </a:p>
          <a:p>
            <a:r>
              <a:rPr lang="en-US" sz="1800" dirty="0" smtClean="0"/>
              <a:t>These meta-analyses also document a second form of bias in which researchers fail to report the negative results for the pre-specified primary outcome measure submitted to the FDA, while highlighting in published studies positive results from a secondary or even a new measure as though it was their primary measure of interest. </a:t>
            </a:r>
          </a:p>
          <a:p>
            <a:endParaRPr lang="en-US" sz="1800" dirty="0" smtClean="0"/>
          </a:p>
          <a:p>
            <a:endParaRPr lang="en-US" sz="1800" dirty="0" smtClean="0"/>
          </a:p>
          <a:p>
            <a:r>
              <a:rPr lang="en-US" sz="1800" dirty="0" smtClean="0"/>
              <a:t>The STAR * D analysis found that the </a:t>
            </a:r>
            <a:r>
              <a:rPr lang="en-US" sz="2400" b="1" dirty="0" smtClean="0"/>
              <a:t>effectiveness of antidepressant therapies was probably even lower than the modest one reported by the study au</a:t>
            </a:r>
            <a:r>
              <a:rPr lang="en-US" sz="2400" b="1" dirty="0" err="1" smtClean="0"/>
              <a:t>thors</a:t>
            </a:r>
            <a:r>
              <a:rPr lang="en-US" sz="2400" b="1" dirty="0" smtClean="0"/>
              <a:t> </a:t>
            </a:r>
            <a:r>
              <a:rPr lang="en-US" sz="1800" dirty="0" smtClean="0"/>
              <a:t>with an apparent progressively increasing dropout rate across each study phase. </a:t>
            </a:r>
          </a:p>
          <a:p>
            <a:endParaRPr lang="en-US" sz="1800" b="1" i="1" dirty="0" smtClean="0"/>
          </a:p>
          <a:p>
            <a:endParaRPr lang="en-US" sz="1800" b="1" i="1" dirty="0" smtClean="0"/>
          </a:p>
          <a:p>
            <a:r>
              <a:rPr lang="en-US" sz="1800" b="1" i="1" dirty="0" smtClean="0"/>
              <a:t>Conclusions: </a:t>
            </a:r>
          </a:p>
          <a:p>
            <a:endParaRPr lang="en-US" sz="1800" b="1" i="1" dirty="0" smtClean="0"/>
          </a:p>
          <a:p>
            <a:r>
              <a:rPr lang="en-US" sz="1800" b="1" i="1" dirty="0" smtClean="0"/>
              <a:t>The reviewed </a:t>
            </a:r>
            <a:r>
              <a:rPr lang="en-US" sz="1800" dirty="0" smtClean="0"/>
              <a:t>findings argue for a reappraisal of the current recommended standard of care of depression.</a:t>
            </a:r>
            <a:endParaRPr lang="en-AU" sz="1800" dirty="0" smtClean="0"/>
          </a:p>
          <a:p>
            <a:endParaRPr lang="en-AU" sz="18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4" name="Rectangle 2"/>
          <p:cNvSpPr>
            <a:spLocks noGrp="1" noChangeArrowheads="1"/>
          </p:cNvSpPr>
          <p:nvPr>
            <p:ph type="ctrTitle"/>
          </p:nvPr>
        </p:nvSpPr>
        <p:spPr>
          <a:xfrm>
            <a:off x="685800" y="152400"/>
            <a:ext cx="7772400" cy="1143000"/>
          </a:xfrm>
        </p:spPr>
        <p:txBody>
          <a:bodyPr/>
          <a:lstStyle/>
          <a:p>
            <a:r>
              <a:rPr lang="en-AU"/>
              <a:t>Akathisia DSM 333.99</a:t>
            </a:r>
          </a:p>
        </p:txBody>
      </p:sp>
      <p:sp>
        <p:nvSpPr>
          <p:cNvPr id="146435" name="Rectangle 3"/>
          <p:cNvSpPr>
            <a:spLocks noGrp="1" noChangeArrowheads="1"/>
          </p:cNvSpPr>
          <p:nvPr>
            <p:ph type="subTitle" idx="1"/>
          </p:nvPr>
        </p:nvSpPr>
        <p:spPr>
          <a:xfrm>
            <a:off x="0" y="1143000"/>
            <a:ext cx="9144000" cy="5486400"/>
          </a:xfrm>
        </p:spPr>
        <p:txBody>
          <a:bodyPr/>
          <a:lstStyle/>
          <a:p>
            <a:pPr algn="just">
              <a:spcBef>
                <a:spcPts val="600"/>
              </a:spcBef>
              <a:spcAft>
                <a:spcPts val="600"/>
              </a:spcAft>
            </a:pPr>
            <a:r>
              <a:rPr lang="en-US" sz="2400" dirty="0"/>
              <a:t>The subjective distress resulting from akathisia is significant and can lead to noncompliance with neuroleptic treatment. Akathisia may be associated with dysphoria, irritability, aggression or suicide attempts. </a:t>
            </a:r>
          </a:p>
          <a:p>
            <a:pPr algn="just">
              <a:spcBef>
                <a:spcPts val="600"/>
              </a:spcBef>
              <a:spcAft>
                <a:spcPts val="600"/>
              </a:spcAft>
            </a:pPr>
            <a:endParaRPr lang="en-US" sz="2400" dirty="0"/>
          </a:p>
          <a:p>
            <a:pPr algn="just">
              <a:spcBef>
                <a:spcPts val="600"/>
              </a:spcBef>
              <a:spcAft>
                <a:spcPts val="600"/>
              </a:spcAft>
            </a:pPr>
            <a:r>
              <a:rPr lang="en-US" sz="2400" dirty="0"/>
              <a:t>Worsening of psychotic symptoms or behavioral dyscontrol may lead to an increase in neuroleptic medication dose, which may exacerbate the problem. Akathisia can develop very rapidly after initiating or increasing neuroleptic medication. </a:t>
            </a:r>
          </a:p>
          <a:p>
            <a:pPr algn="just">
              <a:spcBef>
                <a:spcPts val="600"/>
              </a:spcBef>
              <a:spcAft>
                <a:spcPts val="600"/>
              </a:spcAft>
            </a:pPr>
            <a:r>
              <a:rPr lang="en-US" sz="2400" dirty="0"/>
              <a:t>The development of akathisia appears to be dose dependent and to be more frequently associated with particular neuroleptic medications. </a:t>
            </a:r>
          </a:p>
          <a:p>
            <a:endParaRPr lang="en-AU" sz="2400"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457200" y="609600"/>
            <a:ext cx="8001000" cy="5943600"/>
          </a:xfrm>
        </p:spPr>
        <p:txBody>
          <a:bodyPr/>
          <a:lstStyle/>
          <a:p>
            <a:r>
              <a:rPr lang="en-AU" sz="2800">
                <a:solidFill>
                  <a:srgbClr val="000000"/>
                </a:solidFill>
              </a:rPr>
              <a:t>Akathisia may be associated with dysphoria, irritability, aggression or suicide attempts.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Worsening of psychotic symptoms or behavioural dyscontrol may lead to an increase in neuroleptic medication dose, which may exacerbate the problem. </a:t>
            </a:r>
            <a:br>
              <a:rPr lang="en-AU" sz="2800">
                <a:solidFill>
                  <a:srgbClr val="000000"/>
                </a:solidFill>
              </a:rPr>
            </a:br>
            <a:endParaRPr lang="en-AU" sz="280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a:xfrm>
            <a:off x="152400" y="152400"/>
            <a:ext cx="8610600" cy="6553200"/>
          </a:xfrm>
        </p:spPr>
        <p:txBody>
          <a:bodyPr/>
          <a:lstStyle/>
          <a:p>
            <a:r>
              <a:rPr lang="en-AU" sz="2200" b="1">
                <a:solidFill>
                  <a:srgbClr val="000000"/>
                </a:solidFill>
              </a:rPr>
              <a:t>Concern over suicide rate of mental health patients</a:t>
            </a:r>
            <a:br>
              <a:rPr lang="en-AU" sz="2200" b="1">
                <a:solidFill>
                  <a:srgbClr val="000000"/>
                </a:solidFill>
              </a:rPr>
            </a:br>
            <a:r>
              <a:rPr lang="en-AU" sz="2200" b="1">
                <a:solidFill>
                  <a:srgbClr val="000000"/>
                </a:solidFill>
              </a:rPr>
              <a:t/>
            </a:r>
            <a:br>
              <a:rPr lang="en-AU" sz="2200" b="1">
                <a:solidFill>
                  <a:srgbClr val="000000"/>
                </a:solidFill>
              </a:rPr>
            </a:br>
            <a:r>
              <a:rPr lang="en-AU" sz="2200">
                <a:solidFill>
                  <a:srgbClr val="000000"/>
                </a:solidFill>
              </a:rPr>
              <a:t>A new patient safety report has found that a large number of mental patients committed suicide after being released from New South Wales hospitals last year.</a:t>
            </a:r>
            <a:br>
              <a:rPr lang="en-AU" sz="2200">
                <a:solidFill>
                  <a:srgbClr val="000000"/>
                </a:solidFill>
              </a:rPr>
            </a:br>
            <a:r>
              <a:rPr lang="en-AU" sz="2200">
                <a:solidFill>
                  <a:srgbClr val="000000"/>
                </a:solidFill>
              </a:rPr>
              <a:t/>
            </a:r>
            <a:br>
              <a:rPr lang="en-AU" sz="2200">
                <a:solidFill>
                  <a:srgbClr val="000000"/>
                </a:solidFill>
              </a:rPr>
            </a:br>
            <a:r>
              <a:rPr lang="en-AU" sz="2200">
                <a:solidFill>
                  <a:srgbClr val="000000"/>
                </a:solidFill>
              </a:rPr>
              <a:t>There were four suicides in the State's hospitals last year and an additional eight attempts.</a:t>
            </a:r>
            <a:br>
              <a:rPr lang="en-AU" sz="2200">
                <a:solidFill>
                  <a:srgbClr val="000000"/>
                </a:solidFill>
              </a:rPr>
            </a:br>
            <a:r>
              <a:rPr lang="en-AU" sz="2200">
                <a:solidFill>
                  <a:srgbClr val="000000"/>
                </a:solidFill>
              </a:rPr>
              <a:t/>
            </a:r>
            <a:br>
              <a:rPr lang="en-AU" sz="2200">
                <a:solidFill>
                  <a:srgbClr val="000000"/>
                </a:solidFill>
              </a:rPr>
            </a:br>
            <a:r>
              <a:rPr lang="en-AU" sz="2200">
                <a:solidFill>
                  <a:srgbClr val="000000"/>
                </a:solidFill>
              </a:rPr>
              <a:t>There were also 128 patients who committed suicide after they were discharged into the community. </a:t>
            </a:r>
            <a:br>
              <a:rPr lang="en-AU" sz="2200">
                <a:solidFill>
                  <a:srgbClr val="000000"/>
                </a:solidFill>
              </a:rPr>
            </a:br>
            <a:r>
              <a:rPr lang="en-AU" sz="2200">
                <a:solidFill>
                  <a:srgbClr val="000000"/>
                </a:solidFill>
              </a:rPr>
              <a:t/>
            </a:r>
            <a:br>
              <a:rPr lang="en-AU" sz="2200">
                <a:solidFill>
                  <a:srgbClr val="000000"/>
                </a:solidFill>
              </a:rPr>
            </a:br>
            <a:r>
              <a:rPr lang="en-AU" sz="2200">
                <a:solidFill>
                  <a:srgbClr val="000000"/>
                </a:solidFill>
              </a:rPr>
              <a:t>NSW Health Minister Morris Iemma says the figure is higher than in other states, because it includes patients who may have been released some time before they took their own lives. </a:t>
            </a:r>
            <a:br>
              <a:rPr lang="en-AU" sz="2200">
                <a:solidFill>
                  <a:srgbClr val="000000"/>
                </a:solidFill>
              </a:rPr>
            </a:br>
            <a:r>
              <a:rPr lang="en-AU" sz="2200">
                <a:solidFill>
                  <a:srgbClr val="000000"/>
                </a:solidFill>
              </a:rPr>
              <a:t/>
            </a:r>
            <a:br>
              <a:rPr lang="en-AU" sz="2200">
                <a:solidFill>
                  <a:srgbClr val="000000"/>
                </a:solidFill>
              </a:rPr>
            </a:br>
            <a:r>
              <a:rPr lang="en-AU" sz="2200">
                <a:solidFill>
                  <a:srgbClr val="000000"/>
                </a:solidFill>
              </a:rPr>
              <a:t>"It may well be that the health service had no connection, or had absolutely nothing to do with the suicide," he said</a:t>
            </a:r>
            <a:r>
              <a:rPr lang="en-AU" sz="1000">
                <a:solidFill>
                  <a:srgbClr val="000000"/>
                </a:solidFill>
              </a:rPr>
              <a:t>.</a:t>
            </a:r>
            <a:br>
              <a:rPr lang="en-AU" sz="1000">
                <a:solidFill>
                  <a:srgbClr val="000000"/>
                </a:solidFill>
              </a:rPr>
            </a:br>
            <a:endParaRPr lang="en-AU" sz="28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85800" y="609600"/>
            <a:ext cx="8001000" cy="5791200"/>
          </a:xfrm>
        </p:spPr>
        <p:txBody>
          <a:bodyPr/>
          <a:lstStyle/>
          <a:p>
            <a:r>
              <a:rPr lang="en-AU" sz="2800" dirty="0">
                <a:solidFill>
                  <a:srgbClr val="000000"/>
                </a:solidFill>
              </a:rPr>
              <a:t>Panopticure is launched, a new drug for Glaucoma, a serious eye condition which, untreated, causes blindness.</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Learned professors, all over the world, publish strikingly similar papers to the effect that the prevalence of Glaucoma, and its dire consequences, has both been seriously underestimated.</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And that Glaucoma is serious, treatable and affects four percent of the population every month.</a:t>
            </a:r>
            <a:br>
              <a:rPr lang="en-AU" sz="2800" dirty="0">
                <a:solidFill>
                  <a:srgbClr val="000000"/>
                </a:solidFill>
              </a:rPr>
            </a:br>
            <a:endParaRPr lang="en-AU" sz="2800"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0" y="990600"/>
            <a:ext cx="9144000" cy="4031873"/>
          </a:xfrm>
          <a:prstGeom prst="rect">
            <a:avLst/>
          </a:prstGeom>
          <a:noFill/>
        </p:spPr>
        <p:txBody>
          <a:bodyPr wrap="square" rtlCol="0">
            <a:spAutoFit/>
          </a:bodyPr>
          <a:lstStyle/>
          <a:p>
            <a:r>
              <a:rPr lang="en-AU" sz="1600" dirty="0" smtClean="0"/>
              <a:t>Between 1999 and 2008, 79 people, an average of seven or eight annually, while being treated in the NSW Mental Health public sector, committed homicide, killing family members and health care workers. </a:t>
            </a:r>
          </a:p>
          <a:p>
            <a:endParaRPr lang="en-AU" sz="1600" dirty="0" smtClean="0"/>
          </a:p>
          <a:p>
            <a:r>
              <a:rPr lang="en-AU" sz="1600" dirty="0" smtClean="0"/>
              <a:t>Between 1993 and 2008, 2344 patients under mental health care in NSW committed suicide. </a:t>
            </a:r>
          </a:p>
          <a:p>
            <a:endParaRPr lang="en-AU" sz="1600" dirty="0" smtClean="0"/>
          </a:p>
          <a:p>
            <a:endParaRPr lang="en-AU" sz="1600" dirty="0" smtClean="0"/>
          </a:p>
          <a:p>
            <a:endParaRPr lang="en-AU" sz="1600" dirty="0" smtClean="0"/>
          </a:p>
          <a:p>
            <a:r>
              <a:rPr lang="en-US" sz="1600" dirty="0" smtClean="0"/>
              <a:t>New South Wales (NSW) Mental Health Sentinel Events Review Committee. Tracking Tragedy: a systemic look at homicide and non-fatal serious injury by mental health patients, and suicide death of mental health inpatients. Fourth Report of the Committee. NSW Mental Health Sentinel Events Review Committee; March 2008. Available at: </a:t>
            </a:r>
            <a:r>
              <a:rPr lang="en-US" sz="1600" dirty="0" smtClean="0">
                <a:hlinkClick r:id="rId2"/>
              </a:rPr>
              <a:t>http://www.health.nsw.gov.au/pubs/2009/pdf/tracking_tragedy_2008_fourth_report.PDF. Accessed April 12, 2011. </a:t>
            </a:r>
          </a:p>
          <a:p>
            <a:endParaRPr lang="en-US" sz="1600" dirty="0" smtClean="0">
              <a:hlinkClick r:id="rId2"/>
            </a:endParaRPr>
          </a:p>
          <a:p>
            <a:endParaRPr lang="en-US" sz="1600" dirty="0" smtClean="0">
              <a:hlinkClick r:id="rId2"/>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0" y="1"/>
            <a:ext cx="9144000" cy="7478969"/>
          </a:xfrm>
          <a:prstGeom prst="rect">
            <a:avLst/>
          </a:prstGeom>
          <a:noFill/>
        </p:spPr>
        <p:txBody>
          <a:bodyPr wrap="square" rtlCol="0">
            <a:spAutoFit/>
          </a:bodyPr>
          <a:lstStyle/>
          <a:p>
            <a:r>
              <a:rPr lang="en-US" sz="2400" b="1" dirty="0" smtClean="0"/>
              <a:t>10218—PSYCHIATRIC DRUGS</a:t>
            </a:r>
            <a:br>
              <a:rPr lang="en-US" sz="2400" b="1" dirty="0" smtClean="0"/>
            </a:br>
            <a:r>
              <a:rPr lang="en-US" sz="2400" b="1" dirty="0" err="1" smtClean="0"/>
              <a:t>Mr</a:t>
            </a:r>
            <a:r>
              <a:rPr lang="en-US" sz="2400" b="1" dirty="0" smtClean="0"/>
              <a:t> Daryl Maguire to the Deputy Premier, and Minister for Health—</a:t>
            </a:r>
            <a:endParaRPr lang="en-AU" sz="2400" dirty="0" smtClean="0"/>
          </a:p>
          <a:p>
            <a:pPr lvl="0"/>
            <a:r>
              <a:rPr lang="en-US" sz="2400" dirty="0" smtClean="0"/>
              <a:t>Has the Minister and her predecessors been warned by individuals that suicides committed by patients and clients under mental health care could be caused by psychiatric drugs: </a:t>
            </a:r>
            <a:endParaRPr lang="en-AU" sz="2400" dirty="0" smtClean="0"/>
          </a:p>
          <a:p>
            <a:pPr lvl="1"/>
            <a:r>
              <a:rPr lang="en-US" sz="2400" dirty="0" smtClean="0"/>
              <a:t>that affect persons who have a genetically determined inability to </a:t>
            </a:r>
            <a:r>
              <a:rPr lang="en-US" sz="2400" dirty="0" err="1" smtClean="0"/>
              <a:t>metabolise</a:t>
            </a:r>
            <a:r>
              <a:rPr lang="en-US" sz="2400" dirty="0" smtClean="0"/>
              <a:t> them; </a:t>
            </a:r>
            <a:endParaRPr lang="en-AU" sz="2400" dirty="0" smtClean="0"/>
          </a:p>
          <a:p>
            <a:pPr lvl="1"/>
            <a:r>
              <a:rPr lang="en-US" sz="2400" dirty="0" smtClean="0"/>
              <a:t>that such persons should be </a:t>
            </a:r>
            <a:r>
              <a:rPr lang="en-US" sz="2400" dirty="0" err="1" smtClean="0"/>
              <a:t>recognised</a:t>
            </a:r>
            <a:r>
              <a:rPr lang="en-US" sz="2400" dirty="0" smtClean="0"/>
              <a:t> by their adverse medication responses? </a:t>
            </a:r>
            <a:endParaRPr lang="en-AU" sz="2400" dirty="0" smtClean="0"/>
          </a:p>
          <a:p>
            <a:pPr lvl="0"/>
            <a:r>
              <a:rPr lang="en-US" sz="2400" dirty="0" smtClean="0"/>
              <a:t>How many persons have committed suicide whilst under mental health care in the years 2003 to 2008? </a:t>
            </a:r>
            <a:endParaRPr lang="en-AU" sz="2400" dirty="0" smtClean="0"/>
          </a:p>
          <a:p>
            <a:pPr lvl="0"/>
            <a:r>
              <a:rPr lang="en-US" sz="2400" dirty="0" smtClean="0"/>
              <a:t>How many have committed homicide? </a:t>
            </a:r>
            <a:endParaRPr lang="en-AU" sz="2400" dirty="0" smtClean="0"/>
          </a:p>
          <a:p>
            <a:pPr lvl="0"/>
            <a:r>
              <a:rPr lang="en-US" sz="2400" dirty="0" smtClean="0"/>
              <a:t>Do these figures represent a deterioration or improvement in the numbers of suicides under mental health care: </a:t>
            </a:r>
            <a:endParaRPr lang="en-AU" sz="2400" dirty="0" smtClean="0"/>
          </a:p>
          <a:p>
            <a:pPr lvl="1"/>
            <a:r>
              <a:rPr lang="en-US" sz="2400" dirty="0" smtClean="0"/>
              <a:t>before 1990; </a:t>
            </a:r>
            <a:endParaRPr lang="en-AU" sz="2400" dirty="0" smtClean="0"/>
          </a:p>
          <a:p>
            <a:pPr lvl="1"/>
            <a:r>
              <a:rPr lang="en-US" sz="2400" dirty="0" smtClean="0"/>
              <a:t>before 2002? </a:t>
            </a:r>
            <a:endParaRPr lang="en-AU" sz="2400" dirty="0" smtClean="0"/>
          </a:p>
          <a:p>
            <a:r>
              <a:rPr lang="en-US" sz="2400" dirty="0" smtClean="0"/>
              <a:t/>
            </a:r>
            <a:br>
              <a:rPr lang="en-US" sz="2400" dirty="0" smtClean="0"/>
            </a:br>
            <a:r>
              <a:rPr lang="en-US" sz="2400" dirty="0" smtClean="0"/>
              <a:t/>
            </a:r>
            <a:br>
              <a:rPr lang="en-US" sz="2400" dirty="0" smtClean="0"/>
            </a:br>
            <a:endParaRPr lang="en-AU" sz="2400"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0" y="0"/>
            <a:ext cx="8458199" cy="6863416"/>
          </a:xfrm>
          <a:prstGeom prst="rect">
            <a:avLst/>
          </a:prstGeom>
          <a:noFill/>
        </p:spPr>
        <p:txBody>
          <a:bodyPr wrap="square" rtlCol="0">
            <a:spAutoFit/>
          </a:bodyPr>
          <a:lstStyle/>
          <a:p>
            <a:r>
              <a:rPr lang="en-US" sz="2200" b="1" dirty="0" smtClean="0"/>
              <a:t>Answer—</a:t>
            </a:r>
            <a:endParaRPr lang="en-AU" sz="2200" dirty="0" smtClean="0"/>
          </a:p>
          <a:p>
            <a:r>
              <a:rPr lang="en-US" sz="2200" dirty="0" smtClean="0"/>
              <a:t>I am advised:</a:t>
            </a:r>
            <a:endParaRPr lang="en-AU" sz="2200" dirty="0" smtClean="0"/>
          </a:p>
          <a:p>
            <a:pPr lvl="0"/>
            <a:r>
              <a:rPr lang="en-US" sz="2200" dirty="0" smtClean="0"/>
              <a:t>NSW Health advises me that there has been correspondence to previous Health Ministers in relation to this issue. I have also received such correspondence. The Chief Psychiatrist in consultation with the NSW Mental Health Clinical Advisory Council is currently considering these issues. </a:t>
            </a:r>
          </a:p>
          <a:p>
            <a:pPr lvl="0"/>
            <a:endParaRPr lang="en-AU" sz="2200" dirty="0" smtClean="0"/>
          </a:p>
          <a:p>
            <a:pPr lvl="0"/>
            <a:r>
              <a:rPr lang="en-US" sz="2200" dirty="0" smtClean="0"/>
              <a:t>According to the Mental Health Client Incident Information System, there were 937 notifications of suspected suicides of persons under mental health care that were reported to the NSW Health Department between 1 Jan 2003 and 31 Dec 2008. </a:t>
            </a:r>
          </a:p>
          <a:p>
            <a:pPr lvl="0"/>
            <a:endParaRPr lang="en-AU" sz="2200" dirty="0" smtClean="0"/>
          </a:p>
          <a:p>
            <a:pPr lvl="0"/>
            <a:r>
              <a:rPr lang="en-US" sz="2200" dirty="0" smtClean="0"/>
              <a:t>According to the Mental Health Client Incident Information System, there were 43 notifications of suspected homicides by persons under mental health care that were reported to the NSW Health Department between 1 Jan 2003 and 31 Dec 2008.</a:t>
            </a:r>
          </a:p>
          <a:p>
            <a:pPr lvl="0"/>
            <a:r>
              <a:rPr lang="en-US" sz="2200" dirty="0" smtClean="0"/>
              <a:t> </a:t>
            </a:r>
            <a:endParaRPr lang="en-AU" sz="2200" dirty="0" smtClean="0"/>
          </a:p>
          <a:p>
            <a:pPr lvl="0"/>
            <a:r>
              <a:rPr lang="en-US" sz="2200" dirty="0" smtClean="0"/>
              <a:t>It is not possible to compare the data over this time period due to the fact that different methodology was used to collate this data. </a:t>
            </a:r>
            <a:endParaRPr lang="en-AU" sz="22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228600" y="152400"/>
            <a:ext cx="8229600" cy="6705600"/>
          </a:xfrm>
        </p:spPr>
        <p:txBody>
          <a:bodyPr/>
          <a:lstStyle/>
          <a:p>
            <a:r>
              <a:rPr lang="en-AU" sz="2800" dirty="0">
                <a:solidFill>
                  <a:srgbClr val="000000"/>
                </a:solidFill>
              </a:rPr>
              <a:t>Akathisia may range in intensity from a mild sense of disquiet or anxiety (which may be easily overlooked) to a total inability to sit still with overwhelming anxiety and severe dysphoria (manifesting as an almost indescribable sense of terror and doom).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In the most severe cases, dysphoria and death wish can be so severe that the patient is literally compelled to take action, leading, possibly, to suicide attempts.</a:t>
            </a:r>
            <a:r>
              <a:rPr lang="en-AU" sz="2800" dirty="0" smtClean="0">
                <a:solidFill>
                  <a:srgbClr val="000000"/>
                </a:solidFill>
              </a:rPr>
              <a:t> </a:t>
            </a:r>
            <a:br>
              <a:rPr lang="en-AU" sz="2800" dirty="0" smtClean="0">
                <a:solidFill>
                  <a:srgbClr val="000000"/>
                </a:solidFill>
              </a:rPr>
            </a:br>
            <a:r>
              <a:rPr lang="en-AU" sz="2800" dirty="0" smtClean="0">
                <a:solidFill>
                  <a:srgbClr val="000000"/>
                </a:solidFill>
              </a:rPr>
              <a:t/>
            </a:r>
            <a:br>
              <a:rPr lang="en-AU" sz="2800" dirty="0" smtClean="0">
                <a:solidFill>
                  <a:srgbClr val="000000"/>
                </a:solidFill>
              </a:rPr>
            </a:br>
            <a:r>
              <a:rPr lang="en-AU" sz="2800" dirty="0">
                <a:solidFill>
                  <a:srgbClr val="000000"/>
                </a:solidFill>
              </a:rPr>
              <a:t>It is not unknown to have patients literally run out of a hospital or emergency room.</a:t>
            </a:r>
            <a:br>
              <a:rPr lang="en-AU" sz="2800" dirty="0">
                <a:solidFill>
                  <a:srgbClr val="000000"/>
                </a:solidFill>
              </a:rPr>
            </a:br>
            <a:r>
              <a:rPr lang="en-AU" sz="2800" dirty="0">
                <a:solidFill>
                  <a:srgbClr val="000000"/>
                </a:solidFill>
              </a:rPr>
              <a:t>Akathisia is often misdiagnosed and can lead the patient to commit suicide in or outside the hospital.</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1466850" y="338138"/>
            <a:ext cx="184150" cy="519112"/>
          </a:xfrm>
          <a:prstGeom prst="rect">
            <a:avLst/>
          </a:prstGeom>
          <a:noFill/>
          <a:ln w="9525">
            <a:noFill/>
            <a:miter lim="800000"/>
            <a:headEnd/>
            <a:tailEnd/>
          </a:ln>
        </p:spPr>
        <p:txBody>
          <a:bodyPr wrap="none">
            <a:prstTxWarp prst="textNoShape">
              <a:avLst/>
            </a:prstTxWarp>
            <a:spAutoFit/>
          </a:bodyPr>
          <a:lstStyle/>
          <a:p>
            <a:endParaRPr lang="en-AU"/>
          </a:p>
        </p:txBody>
      </p:sp>
      <p:sp>
        <p:nvSpPr>
          <p:cNvPr id="161795" name="Rectangle 3"/>
          <p:cNvSpPr>
            <a:spLocks noChangeArrowheads="1"/>
          </p:cNvSpPr>
          <p:nvPr/>
        </p:nvSpPr>
        <p:spPr bwMode="auto">
          <a:xfrm>
            <a:off x="5073650" y="4567238"/>
            <a:ext cx="184150" cy="519112"/>
          </a:xfrm>
          <a:prstGeom prst="rect">
            <a:avLst/>
          </a:prstGeom>
          <a:noFill/>
          <a:ln w="9525">
            <a:noFill/>
            <a:miter lim="800000"/>
            <a:headEnd/>
            <a:tailEnd/>
          </a:ln>
        </p:spPr>
        <p:txBody>
          <a:bodyPr wrap="none">
            <a:prstTxWarp prst="textNoShape">
              <a:avLst/>
            </a:prstTxWarp>
            <a:spAutoFit/>
          </a:bodyPr>
          <a:lstStyle/>
          <a:p>
            <a:endParaRPr lang="en-AU"/>
          </a:p>
        </p:txBody>
      </p:sp>
      <p:sp>
        <p:nvSpPr>
          <p:cNvPr id="161796" name="Rectangle 4"/>
          <p:cNvSpPr>
            <a:spLocks noGrp="1" noChangeArrowheads="1"/>
          </p:cNvSpPr>
          <p:nvPr>
            <p:ph type="title" idx="4294967295"/>
          </p:nvPr>
        </p:nvSpPr>
        <p:spPr>
          <a:xfrm>
            <a:off x="0" y="0"/>
            <a:ext cx="9144000" cy="6858000"/>
          </a:xfrm>
        </p:spPr>
        <p:txBody>
          <a:bodyPr/>
          <a:lstStyle/>
          <a:p>
            <a:r>
              <a:rPr lang="en-AU" sz="3200" dirty="0">
                <a:solidFill>
                  <a:srgbClr val="000000"/>
                </a:solidFill>
                <a:latin typeface="Arial Black" charset="0"/>
              </a:rPr>
              <a:t>The development of akathisia is unrelated to the psychiatric diagnosis. </a:t>
            </a:r>
            <a:br>
              <a:rPr lang="en-AU" sz="3200" dirty="0">
                <a:solidFill>
                  <a:srgbClr val="000000"/>
                </a:solidFill>
                <a:latin typeface="Arial Black" charset="0"/>
              </a:rPr>
            </a:br>
            <a:r>
              <a:rPr lang="en-AU" sz="2800" dirty="0">
                <a:solidFill>
                  <a:srgbClr val="000000"/>
                </a:solidFill>
              </a:rPr>
              <a:t>It is </a:t>
            </a:r>
            <a:r>
              <a:rPr lang="en-AU" sz="2800" dirty="0" smtClean="0">
                <a:solidFill>
                  <a:srgbClr val="000000"/>
                </a:solidFill>
              </a:rPr>
              <a:t>an </a:t>
            </a:r>
            <a:r>
              <a:rPr lang="en-AU" sz="2800" dirty="0">
                <a:solidFill>
                  <a:srgbClr val="000000"/>
                </a:solidFill>
              </a:rPr>
              <a:t>organic condition,</a:t>
            </a:r>
            <a:r>
              <a:rPr lang="en-AU" sz="2800" dirty="0" smtClean="0">
                <a:solidFill>
                  <a:srgbClr val="000000"/>
                </a:solidFill>
              </a:rPr>
              <a:t> caused by toxicity </a:t>
            </a:r>
            <a:br>
              <a:rPr lang="en-AU" sz="2800" dirty="0" smtClean="0">
                <a:solidFill>
                  <a:srgbClr val="000000"/>
                </a:solidFill>
              </a:rPr>
            </a:br>
            <a:r>
              <a:rPr lang="en-AU" sz="2800" dirty="0" smtClean="0">
                <a:solidFill>
                  <a:srgbClr val="000000"/>
                </a:solidFill>
              </a:rPr>
              <a:t/>
            </a:r>
            <a:br>
              <a:rPr lang="en-AU" sz="2800" dirty="0" smtClean="0">
                <a:solidFill>
                  <a:srgbClr val="000000"/>
                </a:solidFill>
              </a:rPr>
            </a:br>
            <a:r>
              <a:rPr lang="en-AU" sz="2800" b="1" dirty="0" smtClean="0">
                <a:solidFill>
                  <a:srgbClr val="000000"/>
                </a:solidFill>
              </a:rPr>
              <a:t>a </a:t>
            </a:r>
            <a:r>
              <a:rPr lang="en-AU" sz="2800" b="1" dirty="0">
                <a:solidFill>
                  <a:srgbClr val="000000"/>
                </a:solidFill>
              </a:rPr>
              <a:t>delirium when sufficiently severe.</a:t>
            </a:r>
            <a:br>
              <a:rPr lang="en-AU" sz="2800" b="1"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Superimposed on a condition for which there were no biological markers, depression, schizophrenia</a:t>
            </a:r>
            <a:br>
              <a:rPr lang="en-AU" sz="2800" dirty="0">
                <a:solidFill>
                  <a:srgbClr val="000000"/>
                </a:solidFill>
              </a:rPr>
            </a:br>
            <a:r>
              <a:rPr lang="en-AU" sz="2800" dirty="0">
                <a:solidFill>
                  <a:srgbClr val="000000"/>
                </a:solidFill>
              </a:rPr>
              <a:t>Akathisia often does have biological markers in the CYP enzymes</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The metabolic effects of Zyprexa cause delirium before the liver heart and pancreas fail.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Remove the cause SLOWLY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3733800" y="5334000"/>
            <a:ext cx="184150" cy="457200"/>
          </a:xfrm>
          <a:prstGeom prst="rect">
            <a:avLst/>
          </a:prstGeom>
          <a:noFill/>
          <a:ln w="9525">
            <a:noFill/>
            <a:miter lim="800000"/>
            <a:headEnd/>
            <a:tailEnd/>
          </a:ln>
        </p:spPr>
        <p:txBody>
          <a:bodyPr wrap="none">
            <a:prstTxWarp prst="textNoShape">
              <a:avLst/>
            </a:prstTxWarp>
            <a:spAutoFit/>
          </a:bodyPr>
          <a:lstStyle/>
          <a:p>
            <a:endParaRPr lang="en-AU" sz="2400" b="1">
              <a:solidFill>
                <a:schemeClr val="tx1"/>
              </a:solidFill>
            </a:endParaRPr>
          </a:p>
        </p:txBody>
      </p:sp>
      <p:sp>
        <p:nvSpPr>
          <p:cNvPr id="132099" name="Rectangle 3"/>
          <p:cNvSpPr>
            <a:spLocks noChangeArrowheads="1"/>
          </p:cNvSpPr>
          <p:nvPr/>
        </p:nvSpPr>
        <p:spPr bwMode="auto">
          <a:xfrm>
            <a:off x="19915188" y="2876550"/>
            <a:ext cx="184150" cy="457200"/>
          </a:xfrm>
          <a:prstGeom prst="rect">
            <a:avLst/>
          </a:prstGeom>
          <a:noFill/>
          <a:ln w="9525">
            <a:noFill/>
            <a:miter lim="800000"/>
            <a:headEnd/>
            <a:tailEnd/>
          </a:ln>
        </p:spPr>
        <p:txBody>
          <a:bodyPr wrap="none">
            <a:prstTxWarp prst="textNoShape">
              <a:avLst/>
            </a:prstTxWarp>
            <a:spAutoFit/>
          </a:bodyPr>
          <a:lstStyle/>
          <a:p>
            <a:endParaRPr lang="en-AU" sz="2400">
              <a:solidFill>
                <a:schemeClr val="tx1"/>
              </a:solidFill>
            </a:endParaRPr>
          </a:p>
        </p:txBody>
      </p:sp>
      <p:sp>
        <p:nvSpPr>
          <p:cNvPr id="132100" name="Rectangle 4"/>
          <p:cNvSpPr>
            <a:spLocks noGrp="1" noChangeArrowheads="1"/>
          </p:cNvSpPr>
          <p:nvPr>
            <p:ph type="title" idx="4294967295"/>
          </p:nvPr>
        </p:nvSpPr>
        <p:spPr>
          <a:xfrm>
            <a:off x="0" y="228600"/>
            <a:ext cx="9144000" cy="6477000"/>
          </a:xfrm>
        </p:spPr>
        <p:txBody>
          <a:bodyPr/>
          <a:lstStyle/>
          <a:p>
            <a:r>
              <a:rPr lang="en-AU" sz="1600">
                <a:solidFill>
                  <a:srgbClr val="000000"/>
                </a:solidFill>
              </a:rPr>
              <a:t/>
            </a:r>
            <a:br>
              <a:rPr lang="en-AU" sz="1600">
                <a:solidFill>
                  <a:srgbClr val="000000"/>
                </a:solidFill>
              </a:rPr>
            </a:br>
            <a:r>
              <a:rPr lang="en-AU" sz="2500">
                <a:solidFill>
                  <a:schemeClr val="tx1"/>
                </a:solidFill>
              </a:rPr>
              <a:t>All over the world, clinicians are reviewing all their suicidal patients and finding among them chronic akathisia subjects </a:t>
            </a:r>
            <a:br>
              <a:rPr lang="en-AU" sz="2500">
                <a:solidFill>
                  <a:schemeClr val="tx1"/>
                </a:solidFill>
              </a:rPr>
            </a:br>
            <a:r>
              <a:rPr lang="en-AU" sz="2500">
                <a:solidFill>
                  <a:schemeClr val="tx1"/>
                </a:solidFill>
              </a:rPr>
              <a:t>behaving like borderlines,</a:t>
            </a:r>
            <a:br>
              <a:rPr lang="en-AU" sz="2500">
                <a:solidFill>
                  <a:schemeClr val="tx1"/>
                </a:solidFill>
              </a:rPr>
            </a:br>
            <a:r>
              <a:rPr lang="en-AU" sz="2500">
                <a:solidFill>
                  <a:schemeClr val="tx1"/>
                </a:solidFill>
              </a:rPr>
              <a:t> </a:t>
            </a:r>
            <a:br>
              <a:rPr lang="en-AU" sz="2500">
                <a:solidFill>
                  <a:schemeClr val="tx1"/>
                </a:solidFill>
              </a:rPr>
            </a:br>
            <a:r>
              <a:rPr lang="en-AU" sz="2500">
                <a:solidFill>
                  <a:schemeClr val="tx1"/>
                </a:solidFill>
              </a:rPr>
              <a:t>their lives a living hell, </a:t>
            </a:r>
            <a:br>
              <a:rPr lang="en-AU" sz="2500">
                <a:solidFill>
                  <a:schemeClr val="tx1"/>
                </a:solidFill>
              </a:rPr>
            </a:br>
            <a:r>
              <a:rPr lang="en-AU" sz="2500">
                <a:solidFill>
                  <a:schemeClr val="tx1"/>
                </a:solidFill>
              </a:rPr>
              <a:t/>
            </a:r>
            <a:br>
              <a:rPr lang="en-AU" sz="2500">
                <a:solidFill>
                  <a:schemeClr val="tx1"/>
                </a:solidFill>
              </a:rPr>
            </a:br>
            <a:r>
              <a:rPr lang="en-AU" sz="2500">
                <a:solidFill>
                  <a:schemeClr val="tx1"/>
                </a:solidFill>
              </a:rPr>
              <a:t>battling a death wish, violent, suicidal, toxic and psychotic, with homicidal impulses, ego-alien outbursts of violence,</a:t>
            </a:r>
            <a:br>
              <a:rPr lang="en-AU" sz="2500">
                <a:solidFill>
                  <a:schemeClr val="tx1"/>
                </a:solidFill>
              </a:rPr>
            </a:br>
            <a:r>
              <a:rPr lang="en-AU" sz="2500">
                <a:solidFill>
                  <a:schemeClr val="tx1"/>
                </a:solidFill>
              </a:rPr>
              <a:t> </a:t>
            </a:r>
            <a:br>
              <a:rPr lang="en-AU" sz="2500">
                <a:solidFill>
                  <a:schemeClr val="tx1"/>
                </a:solidFill>
              </a:rPr>
            </a:br>
            <a:r>
              <a:rPr lang="en-AU" sz="2500">
                <a:solidFill>
                  <a:schemeClr val="tx1"/>
                </a:solidFill>
              </a:rPr>
              <a:t>unable to articulate internal agitation, </a:t>
            </a:r>
            <a:br>
              <a:rPr lang="en-AU" sz="2500">
                <a:solidFill>
                  <a:schemeClr val="tx1"/>
                </a:solidFill>
              </a:rPr>
            </a:br>
            <a:r>
              <a:rPr lang="en-AU" sz="2500">
                <a:solidFill>
                  <a:schemeClr val="tx1"/>
                </a:solidFill>
              </a:rPr>
              <a:t>Moving attenuated, but never fully relieved, by co prescribed sedatives</a:t>
            </a:r>
            <a:br>
              <a:rPr lang="en-AU" sz="2500">
                <a:solidFill>
                  <a:schemeClr val="tx1"/>
                </a:solidFill>
              </a:rPr>
            </a:br>
            <a:r>
              <a:rPr lang="en-AU" sz="2500">
                <a:solidFill>
                  <a:schemeClr val="tx1"/>
                </a:solidFill>
              </a:rPr>
              <a:t>or worse, self -administering alcohol or whatever else is available.</a:t>
            </a:r>
            <a:br>
              <a:rPr lang="en-AU" sz="2500">
                <a:solidFill>
                  <a:schemeClr val="tx1"/>
                </a:solidFill>
              </a:rPr>
            </a:br>
            <a:endParaRPr lang="en-AU"/>
          </a:p>
        </p:txBody>
      </p:sp>
      <p:sp>
        <p:nvSpPr>
          <p:cNvPr id="132102" name="Rectangle 6"/>
          <p:cNvSpPr>
            <a:spLocks noChangeArrowheads="1"/>
          </p:cNvSpPr>
          <p:nvPr/>
        </p:nvSpPr>
        <p:spPr bwMode="auto">
          <a:xfrm>
            <a:off x="228600" y="762000"/>
            <a:ext cx="8915400" cy="473075"/>
          </a:xfrm>
          <a:prstGeom prst="rect">
            <a:avLst/>
          </a:prstGeom>
          <a:noFill/>
          <a:ln w="9525">
            <a:noFill/>
            <a:miter lim="800000"/>
            <a:headEnd/>
            <a:tailEnd/>
          </a:ln>
        </p:spPr>
        <p:txBody>
          <a:bodyPr>
            <a:prstTxWarp prst="textNoShape">
              <a:avLst/>
            </a:prstTxWarp>
            <a:spAutoFit/>
          </a:bodyPr>
          <a:lstStyle/>
          <a:p>
            <a:endParaRPr lang="en-AU" sz="250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6" name="Rectangle 2"/>
          <p:cNvSpPr>
            <a:spLocks noChangeArrowheads="1"/>
          </p:cNvSpPr>
          <p:nvPr/>
        </p:nvSpPr>
        <p:spPr bwMode="auto">
          <a:xfrm>
            <a:off x="3429000" y="2536825"/>
            <a:ext cx="381000" cy="565150"/>
          </a:xfrm>
          <a:prstGeom prst="rect">
            <a:avLst/>
          </a:prstGeom>
          <a:noFill/>
          <a:ln w="9525">
            <a:noFill/>
            <a:miter lim="800000"/>
            <a:headEnd/>
            <a:tailEnd/>
          </a:ln>
        </p:spPr>
        <p:txBody>
          <a:bodyPr wrap="none">
            <a:prstTxWarp prst="textNoShape">
              <a:avLst/>
            </a:prstTxWarp>
            <a:spAutoFit/>
          </a:bodyPr>
          <a:lstStyle/>
          <a:p>
            <a:r>
              <a:rPr lang="en-AU" sz="3100">
                <a:solidFill>
                  <a:schemeClr val="tx1"/>
                </a:solidFill>
              </a:rPr>
              <a:t>x</a:t>
            </a:r>
          </a:p>
        </p:txBody>
      </p:sp>
      <p:sp>
        <p:nvSpPr>
          <p:cNvPr id="139267" name="Rectangle 3"/>
          <p:cNvSpPr>
            <a:spLocks noGrp="1" noChangeArrowheads="1"/>
          </p:cNvSpPr>
          <p:nvPr>
            <p:ph type="title" idx="4294967295"/>
          </p:nvPr>
        </p:nvSpPr>
        <p:spPr>
          <a:xfrm>
            <a:off x="609600" y="304800"/>
            <a:ext cx="7924800" cy="6248400"/>
          </a:xfrm>
        </p:spPr>
        <p:txBody>
          <a:bodyPr/>
          <a:lstStyle/>
          <a:p>
            <a:r>
              <a:rPr lang="en-AU" sz="4200">
                <a:solidFill>
                  <a:schemeClr val="tx1"/>
                </a:solidFill>
              </a:rPr>
              <a:t>The greatest satisfaction I have had in my 38 years as a psychiatrist has come from giving lives back to those who have suffered from this totally debilitating and unrecognised iatrogenic disorder for up to eight years.</a:t>
            </a:r>
            <a:br>
              <a:rPr lang="en-AU" sz="4200">
                <a:solidFill>
                  <a:schemeClr val="tx1"/>
                </a:solidFill>
              </a:rPr>
            </a:br>
            <a:endParaRPr lang="en-AU"/>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09600" y="609600"/>
            <a:ext cx="8305800" cy="6019800"/>
          </a:xfrm>
        </p:spPr>
        <p:txBody>
          <a:bodyPr/>
          <a:lstStyle/>
          <a:p>
            <a:r>
              <a:rPr lang="en-AU" sz="2800">
                <a:solidFill>
                  <a:srgbClr val="000000"/>
                </a:solidFill>
              </a:rPr>
              <a:t>Antidepressants now taken by one million Australians (200,000 of whom are children).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Their wonders were spruiked by learned professors.  </a:t>
            </a:r>
            <a:br>
              <a:rPr lang="en-AU" sz="2800">
                <a:solidFill>
                  <a:srgbClr val="000000"/>
                </a:solidFill>
              </a:rPr>
            </a:br>
            <a:r>
              <a:rPr lang="en-AU" sz="2800">
                <a:solidFill>
                  <a:srgbClr val="FF2752"/>
                </a:solidFill>
              </a:rPr>
              <a:t/>
            </a:r>
            <a:br>
              <a:rPr lang="en-AU" sz="2800">
                <a:solidFill>
                  <a:srgbClr val="FF2752"/>
                </a:solidFill>
              </a:rPr>
            </a:br>
            <a:r>
              <a:rPr lang="en-AU" sz="2800">
                <a:solidFill>
                  <a:srgbClr val="FF2752"/>
                </a:solidFill>
              </a:rPr>
              <a:t> </a:t>
            </a:r>
            <a:r>
              <a:rPr lang="en-AU" sz="2000">
                <a:solidFill>
                  <a:srgbClr val="FF2752"/>
                </a:solidFill>
              </a:rPr>
              <a:t>If you get sued, take the Learned Intermediary defence: </a:t>
            </a:r>
            <a:br>
              <a:rPr lang="en-AU" sz="2000">
                <a:solidFill>
                  <a:srgbClr val="FF2752"/>
                </a:solidFill>
              </a:rPr>
            </a:br>
            <a:r>
              <a:rPr lang="en-AU" sz="2000">
                <a:solidFill>
                  <a:srgbClr val="FF2752"/>
                </a:solidFill>
              </a:rPr>
              <a:t>I was not told</a:t>
            </a:r>
            <a:endParaRPr lang="en-AU" sz="200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304800" y="609600"/>
            <a:ext cx="8153400" cy="5867400"/>
          </a:xfrm>
        </p:spPr>
        <p:txBody>
          <a:bodyPr/>
          <a:lstStyle/>
          <a:p>
            <a:r>
              <a:rPr lang="en-AU" sz="2800" b="1">
                <a:solidFill>
                  <a:srgbClr val="000000"/>
                </a:solidFill>
              </a:rPr>
              <a:t>Small Effects Are Not Trivial From a Public Health Perspective</a:t>
            </a:r>
            <a:br>
              <a:rPr lang="en-AU" sz="2800" b="1">
                <a:solidFill>
                  <a:srgbClr val="000000"/>
                </a:solidFill>
              </a:rPr>
            </a:br>
            <a:r>
              <a:rPr lang="en-AU" sz="2800" i="1">
                <a:solidFill>
                  <a:srgbClr val="000000"/>
                </a:solidFill>
              </a:rPr>
              <a:t>by Michael E. Thase, M.D.</a:t>
            </a:r>
            <a:br>
              <a:rPr lang="en-AU" sz="2800" i="1">
                <a:solidFill>
                  <a:srgbClr val="000000"/>
                </a:solidFill>
              </a:rPr>
            </a:br>
            <a:endParaRPr lang="en-AU" sz="2800" i="1">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609600"/>
            <a:ext cx="9144000" cy="6019800"/>
          </a:xfrm>
        </p:spPr>
        <p:txBody>
          <a:bodyPr/>
          <a:lstStyle/>
          <a:p>
            <a:r>
              <a:rPr lang="en-AU" sz="2800">
                <a:solidFill>
                  <a:srgbClr val="000000"/>
                </a:solidFill>
              </a:rPr>
              <a:t>Beverley Raphael spilt the beans to the Bulletin when she reported on the doubling of numbers of persons being diagnosed with mental illness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and quintrupling  of suicides under mental health care.</a:t>
            </a:r>
            <a:br>
              <a:rPr lang="en-AU" sz="2800">
                <a:solidFill>
                  <a:srgbClr val="000000"/>
                </a:solidFill>
              </a:rPr>
            </a:br>
            <a:endParaRPr lang="en-AU" sz="28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609600"/>
            <a:ext cx="8305800" cy="5943600"/>
          </a:xfrm>
        </p:spPr>
        <p:txBody>
          <a:bodyPr/>
          <a:lstStyle/>
          <a:p>
            <a:r>
              <a:rPr lang="en-AU" sz="2800">
                <a:solidFill>
                  <a:srgbClr val="000000"/>
                </a:solidFill>
              </a:rPr>
              <a:t>Panopticure and its copycats boom.</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And in Australia alone, some ten years later, it is not 100,000 patients under treatment for Glaucoma, but a million.</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Drug representatives tout Panopticure for sore eyes, blurred vision, myopia, presbyopia,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or simply to induce clear vision.</a:t>
            </a:r>
            <a:br>
              <a:rPr lang="en-AU" sz="2800">
                <a:solidFill>
                  <a:srgbClr val="000000"/>
                </a:solidFill>
              </a:rPr>
            </a:br>
            <a:endParaRPr lang="en-AU" sz="1200">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0" y="-457200"/>
            <a:ext cx="8077200" cy="6781800"/>
          </a:xfrm>
        </p:spPr>
        <p:txBody>
          <a:bodyPr/>
          <a:lstStyle/>
          <a:p>
            <a:r>
              <a:rPr lang="en-AU" sz="2800">
                <a:solidFill>
                  <a:srgbClr val="000000"/>
                </a:solidFill>
              </a:rPr>
              <a:t>The Department of Health in NSW claimed to have no statistics.</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A ‘crisis in mental health care’ was announced, and 300 more psychiatric beds were opened.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The excuse was that the Richmond Report had never been properly funded.</a:t>
            </a:r>
            <a:br>
              <a:rPr lang="en-AU" sz="2800">
                <a:solidFill>
                  <a:srgbClr val="000000"/>
                </a:solidFill>
              </a:rPr>
            </a:br>
            <a:endParaRPr lang="en-AU" sz="2800">
              <a:solidFill>
                <a:srgbClr val="0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746" name="Rectangle 2"/>
          <p:cNvSpPr>
            <a:spLocks noGrp="1" noChangeArrowheads="1"/>
          </p:cNvSpPr>
          <p:nvPr>
            <p:ph type="title" idx="4294967295"/>
          </p:nvPr>
        </p:nvSpPr>
        <p:spPr>
          <a:xfrm>
            <a:off x="1588" y="0"/>
            <a:ext cx="9144000" cy="6858000"/>
          </a:xfrm>
        </p:spPr>
        <p:txBody>
          <a:bodyPr lIns="69816" tIns="34908" rIns="69816" bIns="34908" anchor="t"/>
          <a:lstStyle/>
          <a:p>
            <a:r>
              <a:rPr lang="en-AU" sz="2400" b="1" dirty="0">
                <a:solidFill>
                  <a:schemeClr val="tx1"/>
                </a:solidFill>
              </a:rPr>
              <a:t/>
            </a:r>
            <a:br>
              <a:rPr lang="en-AU" sz="2400" b="1" dirty="0">
                <a:solidFill>
                  <a:schemeClr val="tx1"/>
                </a:solidFill>
              </a:rPr>
            </a:br>
            <a:r>
              <a:rPr lang="en-AU" sz="2400" b="1" dirty="0">
                <a:solidFill>
                  <a:schemeClr val="tx1"/>
                </a:solidFill>
              </a:rPr>
              <a:t>The Sentinel Events Committee chaired by the Hon. Professor Emeritus Peter Baume AO,</a:t>
            </a:r>
            <a:br>
              <a:rPr lang="en-AU" sz="2400" b="1" dirty="0">
                <a:solidFill>
                  <a:schemeClr val="tx1"/>
                </a:solidFill>
              </a:rPr>
            </a:br>
            <a:r>
              <a:rPr lang="en-AU" sz="2400" b="1" dirty="0">
                <a:solidFill>
                  <a:schemeClr val="tx1"/>
                </a:solidFill>
              </a:rPr>
              <a:t/>
            </a:r>
            <a:br>
              <a:rPr lang="en-AU" sz="2400" b="1" dirty="0">
                <a:solidFill>
                  <a:schemeClr val="tx1"/>
                </a:solidFill>
              </a:rPr>
            </a:br>
            <a:r>
              <a:rPr lang="en-AU" sz="2400" b="1" dirty="0">
                <a:solidFill>
                  <a:schemeClr val="tx1"/>
                </a:solidFill>
              </a:rPr>
              <a:t> charted the rising mental health suicide numbers since 1993.</a:t>
            </a:r>
            <a:br>
              <a:rPr lang="en-AU" sz="2400" b="1" dirty="0">
                <a:solidFill>
                  <a:schemeClr val="tx1"/>
                </a:solidFill>
              </a:rPr>
            </a:br>
            <a:r>
              <a:rPr lang="en-AU" sz="2400" b="1" dirty="0">
                <a:solidFill>
                  <a:schemeClr val="tx1"/>
                </a:solidFill>
              </a:rPr>
              <a:t/>
            </a:r>
            <a:br>
              <a:rPr lang="en-AU" sz="2400" b="1" dirty="0">
                <a:solidFill>
                  <a:schemeClr val="tx1"/>
                </a:solidFill>
              </a:rPr>
            </a:br>
            <a:r>
              <a:rPr lang="en-AU" sz="2400" b="1" dirty="0">
                <a:solidFill>
                  <a:schemeClr val="tx1"/>
                </a:solidFill>
              </a:rPr>
              <a:t/>
            </a:r>
            <a:br>
              <a:rPr lang="en-AU" sz="2400" b="1" dirty="0">
                <a:solidFill>
                  <a:schemeClr val="tx1"/>
                </a:solidFill>
              </a:rPr>
            </a:br>
            <a:r>
              <a:rPr lang="en-AU" sz="2400" b="1" dirty="0">
                <a:solidFill>
                  <a:schemeClr val="tx1"/>
                </a:solidFill>
              </a:rPr>
              <a:t>Dr Bill Barclay AM looked at 9 Homicides by patients under Mental Health </a:t>
            </a:r>
            <a:br>
              <a:rPr lang="en-AU" sz="2400" b="1" dirty="0">
                <a:solidFill>
                  <a:schemeClr val="tx1"/>
                </a:solidFill>
              </a:rPr>
            </a:br>
            <a:r>
              <a:rPr lang="en-AU" sz="2400" b="1" dirty="0">
                <a:solidFill>
                  <a:schemeClr val="tx1"/>
                </a:solidFill>
              </a:rPr>
              <a:t>care</a:t>
            </a:r>
            <a:br>
              <a:rPr lang="en-AU" sz="2400" b="1" dirty="0">
                <a:solidFill>
                  <a:schemeClr val="tx1"/>
                </a:solidFill>
              </a:rPr>
            </a:br>
            <a:r>
              <a:rPr lang="en-AU" sz="2400" b="1" dirty="0">
                <a:solidFill>
                  <a:schemeClr val="tx1"/>
                </a:solidFill>
              </a:rPr>
              <a:t>The report is called Tracking Tragedy </a:t>
            </a:r>
            <a:br>
              <a:rPr lang="en-AU" sz="2400" b="1" dirty="0">
                <a:solidFill>
                  <a:schemeClr val="tx1"/>
                </a:solidFill>
              </a:rPr>
            </a:br>
            <a:r>
              <a:rPr lang="en-AU" sz="2400" b="1" dirty="0">
                <a:solidFill>
                  <a:schemeClr val="tx1"/>
                </a:solidFill>
              </a:rPr>
              <a:t/>
            </a:r>
            <a:br>
              <a:rPr lang="en-AU" sz="2400" b="1" dirty="0">
                <a:solidFill>
                  <a:schemeClr val="tx1"/>
                </a:solidFill>
              </a:rPr>
            </a:br>
            <a:r>
              <a:rPr lang="en-AU" sz="2400" b="1" dirty="0">
                <a:solidFill>
                  <a:schemeClr val="tx1"/>
                </a:solidFill>
              </a:rPr>
              <a:t>The DoH response to it is a policy document</a:t>
            </a:r>
            <a:br>
              <a:rPr lang="en-AU" sz="2400" b="1" dirty="0">
                <a:solidFill>
                  <a:schemeClr val="tx1"/>
                </a:solidFill>
              </a:rPr>
            </a:br>
            <a:endParaRPr lang="en-AU" sz="2400" b="1"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54683" name="Group 59"/>
          <p:cNvGraphicFramePr>
            <a:graphicFrameLocks noGrp="1"/>
          </p:cNvGraphicFramePr>
          <p:nvPr>
            <p:ph type="tbl" idx="1"/>
          </p:nvPr>
        </p:nvGraphicFramePr>
        <p:xfrm>
          <a:off x="0" y="998538"/>
          <a:ext cx="9144000" cy="5859466"/>
        </p:xfrm>
        <a:graphic>
          <a:graphicData uri="http://schemas.openxmlformats.org/drawingml/2006/table">
            <a:tbl>
              <a:tblPr/>
              <a:tblGrid>
                <a:gridCol w="2286000"/>
                <a:gridCol w="2286000"/>
                <a:gridCol w="2286000"/>
                <a:gridCol w="2286000"/>
              </a:tblGrid>
              <a:tr h="1468438">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700" b="0" i="0" u="none" strike="noStrike" cap="none" normalizeH="0" baseline="0">
                          <a:ln>
                            <a:noFill/>
                          </a:ln>
                          <a:solidFill>
                            <a:schemeClr val="tx1"/>
                          </a:solidFill>
                          <a:effectLst/>
                          <a:latin typeface="TimesNewRoman" charset="0"/>
                          <a:ea typeface="ＭＳ Ｐゴシック" charset="-128"/>
                          <a:cs typeface="ＭＳ Ｐゴシック" charset="-128"/>
                        </a:rPr>
                        <a:t>Year</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TimesNewRoman" charset="0"/>
                          <a:ea typeface="ＭＳ Ｐゴシック" charset="-128"/>
                          <a:cs typeface="ＭＳ Ｐゴシック" charset="-128"/>
                        </a:rPr>
                        <a:t>All Suicides in NSW</a:t>
                      </a:r>
                      <a:endParaRPr kumimoji="0" lang="en-AU" sz="2700" b="0" i="0" u="none" strike="noStrike" cap="none" normalizeH="0" baseline="0">
                        <a:ln>
                          <a:noFill/>
                        </a:ln>
                        <a:solidFill>
                          <a:schemeClr val="tx1"/>
                        </a:solidFill>
                        <a:effectLst/>
                        <a:latin typeface="TimesNewRoman" charset="0"/>
                        <a:ea typeface="ＭＳ Ｐゴシック" charset="-128"/>
                        <a:cs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TimesNewRoman" charset="0"/>
                          <a:ea typeface="ＭＳ Ｐゴシック" charset="-128"/>
                          <a:cs typeface="ＭＳ Ｐゴシック" charset="-128"/>
                        </a:rPr>
                        <a:t>No.  mental health suicides</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TimesNewRoman" charset="0"/>
                          <a:ea typeface="ＭＳ Ｐゴシック" charset="-128"/>
                          <a:cs typeface="ＭＳ Ｐゴシック" charset="-128"/>
                        </a:rPr>
                        <a:t>Pts in care % of suicides</a:t>
                      </a:r>
                      <a:endParaRPr kumimoji="0" lang="en-AU" sz="1500" b="0" i="0" u="none" strike="noStrike" cap="none" normalizeH="0" baseline="0">
                        <a:ln>
                          <a:noFill/>
                        </a:ln>
                        <a:solidFill>
                          <a:schemeClr val="tx1"/>
                        </a:solidFill>
                        <a:effectLst/>
                        <a:latin typeface="TimesNewRoman" charset="0"/>
                        <a:ea typeface="ＭＳ Ｐゴシック" charset="-128"/>
                        <a:cs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1993</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676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68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10%</a:t>
                      </a:r>
                    </a:p>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9%</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1994</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798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72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AU"/>
                    </a:p>
                  </a:txBody>
                  <a:tcPr/>
                </a:tc>
              </a:tr>
              <a:tr h="487363">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1995</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747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100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13%</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1996</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811</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136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17%</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1997</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946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166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18%</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1998</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827</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143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17%</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1999</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846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173</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20%</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13">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2000</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738</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dirty="0">
                          <a:ln>
                            <a:noFill/>
                          </a:ln>
                          <a:solidFill>
                            <a:schemeClr val="tx1"/>
                          </a:solidFill>
                          <a:effectLst/>
                          <a:latin typeface="Arial" charset="0"/>
                          <a:ea typeface="ＭＳ Ｐゴシック" charset="-128"/>
                          <a:cs typeface="ＭＳ Ｐゴシック" charset="-128"/>
                        </a:rPr>
                        <a:t>156</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21%</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2001</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775</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a:ln>
                            <a:noFill/>
                          </a:ln>
                          <a:solidFill>
                            <a:schemeClr val="tx1"/>
                          </a:solidFill>
                          <a:effectLst/>
                          <a:latin typeface="Arial" charset="0"/>
                          <a:ea typeface="ＭＳ Ｐゴシック" charset="-128"/>
                          <a:cs typeface="ＭＳ Ｐゴシック" charset="-128"/>
                        </a:rPr>
                        <a:t>159 </a:t>
                      </a:r>
                      <a:r>
                        <a:rPr kumimoji="0" lang="en-AU" sz="1500" b="0" i="0" u="none" strike="noStrike" cap="none" normalizeH="0" baseline="0">
                          <a:ln>
                            <a:noFill/>
                          </a:ln>
                          <a:solidFill>
                            <a:schemeClr val="tx1"/>
                          </a:solidFill>
                          <a:effectLst/>
                          <a:latin typeface="Arial" charset="0"/>
                          <a:ea typeface="ＭＳ Ｐゴシック" charset="-128"/>
                          <a:cs typeface="ＭＳ Ｐゴシック" charset="-128"/>
                        </a:rPr>
                        <a:t>(156 in 2002)</a:t>
                      </a:r>
                      <a:endParaRPr kumimoji="0" lang="en-AU" sz="1700" b="0" i="0" u="none" strike="noStrike" cap="none" normalizeH="0" baseline="0">
                        <a:ln>
                          <a:noFill/>
                        </a:ln>
                        <a:solidFill>
                          <a:schemeClr val="tx1"/>
                        </a:solidFill>
                        <a:effectLst/>
                        <a:latin typeface="Arial" charset="0"/>
                        <a:ea typeface="ＭＳ Ｐゴシック" charset="-128"/>
                        <a:cs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53975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dirty="0">
                          <a:ln>
                            <a:noFill/>
                          </a:ln>
                          <a:solidFill>
                            <a:schemeClr val="tx1"/>
                          </a:solidFill>
                          <a:effectLst/>
                          <a:latin typeface="Arial" charset="0"/>
                          <a:ea typeface="ＭＳ Ｐゴシック" charset="-128"/>
                          <a:cs typeface="ＭＳ Ｐゴシック" charset="-128"/>
                        </a:rPr>
                        <a:t>21%</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4682" name="Rectangle 58"/>
          <p:cNvSpPr>
            <a:spLocks noChangeArrowheads="1"/>
          </p:cNvSpPr>
          <p:nvPr/>
        </p:nvSpPr>
        <p:spPr bwMode="auto">
          <a:xfrm>
            <a:off x="152400" y="0"/>
            <a:ext cx="8761413" cy="800100"/>
          </a:xfrm>
          <a:prstGeom prst="rect">
            <a:avLst/>
          </a:prstGeom>
          <a:noFill/>
          <a:ln w="9525">
            <a:noFill/>
            <a:miter lim="800000"/>
            <a:headEnd/>
            <a:tailEnd/>
          </a:ln>
          <a:effectLst/>
        </p:spPr>
        <p:txBody>
          <a:bodyPr lIns="69816" tIns="34908" rIns="69816" bIns="34908">
            <a:prstTxWarp prst="textNoShape">
              <a:avLst/>
            </a:prstTxWarp>
            <a:spAutoFit/>
          </a:bodyPr>
          <a:lstStyle/>
          <a:p>
            <a:pPr algn="ctr" defTabSz="700088"/>
            <a:r>
              <a:rPr lang="en-AU" sz="2400" b="1">
                <a:solidFill>
                  <a:schemeClr val="tx1"/>
                </a:solidFill>
              </a:rPr>
              <a:t>TRACKING TRAGEDY: </a:t>
            </a:r>
          </a:p>
          <a:p>
            <a:pPr algn="ctr" defTabSz="700088"/>
            <a:r>
              <a:rPr lang="en-AU" sz="2400" b="1">
                <a:solidFill>
                  <a:schemeClr val="tx1"/>
                </a:solidFill>
              </a:rPr>
              <a:t>Report of the Sentinel Events Committee 2004</a:t>
            </a:r>
            <a:endParaRPr lang="en-AU" sz="1800" b="1">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0" y="0"/>
            <a:ext cx="9144000" cy="6858000"/>
          </a:xfrm>
        </p:spPr>
        <p:txBody>
          <a:bodyPr/>
          <a:lstStyle/>
          <a:p>
            <a:r>
              <a:rPr lang="en-AU" sz="2400" dirty="0">
                <a:solidFill>
                  <a:srgbClr val="000000"/>
                </a:solidFill>
              </a:rPr>
              <a:t>It was hard to see why some rural areas, which had wonderful residential facilities for chronic schizophrenics, still needed these extra beds.</a:t>
            </a:r>
            <a:br>
              <a:rPr lang="en-AU" sz="2400" dirty="0">
                <a:solidFill>
                  <a:srgbClr val="000000"/>
                </a:solidFill>
              </a:rPr>
            </a:br>
            <a:r>
              <a:rPr lang="en-AU" sz="2400" dirty="0">
                <a:solidFill>
                  <a:srgbClr val="000000"/>
                </a:solidFill>
              </a:rPr>
              <a:t/>
            </a:r>
            <a:br>
              <a:rPr lang="en-AU" sz="2400" dirty="0">
                <a:solidFill>
                  <a:srgbClr val="000000"/>
                </a:solidFill>
              </a:rPr>
            </a:br>
            <a:r>
              <a:rPr lang="en-AU" sz="2400" dirty="0">
                <a:solidFill>
                  <a:srgbClr val="000000"/>
                </a:solidFill>
              </a:rPr>
              <a:t>Ross Kalucy in SA and </a:t>
            </a:r>
            <a:r>
              <a:rPr lang="en-AU" sz="2400" dirty="0" err="1">
                <a:solidFill>
                  <a:srgbClr val="000000"/>
                </a:solidFill>
              </a:rPr>
              <a:t>Assen</a:t>
            </a:r>
            <a:r>
              <a:rPr lang="en-AU" sz="2400" dirty="0">
                <a:solidFill>
                  <a:srgbClr val="000000"/>
                </a:solidFill>
              </a:rPr>
              <a:t> in WA documented this increasing demand.</a:t>
            </a:r>
            <a:br>
              <a:rPr lang="en-AU" sz="2400" dirty="0">
                <a:solidFill>
                  <a:srgbClr val="000000"/>
                </a:solidFill>
              </a:rPr>
            </a:br>
            <a:r>
              <a:rPr lang="en-AU" sz="2400" dirty="0">
                <a:solidFill>
                  <a:srgbClr val="000000"/>
                </a:solidFill>
              </a:rPr>
              <a:t/>
            </a:r>
            <a:br>
              <a:rPr lang="en-AU" sz="2400" dirty="0">
                <a:solidFill>
                  <a:srgbClr val="000000"/>
                </a:solidFill>
              </a:rPr>
            </a:br>
            <a:r>
              <a:rPr lang="en-AU" sz="2400" dirty="0">
                <a:solidFill>
                  <a:srgbClr val="000000"/>
                </a:solidFill>
              </a:rPr>
              <a:t>The Federal Government got support to take over mental health care. </a:t>
            </a:r>
            <a:br>
              <a:rPr lang="en-AU" sz="2400" dirty="0">
                <a:solidFill>
                  <a:srgbClr val="000000"/>
                </a:solidFill>
              </a:rPr>
            </a:br>
            <a:r>
              <a:rPr lang="en-AU" sz="2400" dirty="0">
                <a:solidFill>
                  <a:srgbClr val="000000"/>
                </a:solidFill>
              </a:rPr>
              <a:t>They could fix this problem with a competent Therapeutic Goods Association. </a:t>
            </a:r>
            <a:br>
              <a:rPr lang="en-AU" sz="2400" dirty="0">
                <a:solidFill>
                  <a:srgbClr val="000000"/>
                </a:solidFill>
              </a:rPr>
            </a:br>
            <a:r>
              <a:rPr lang="en-AU" sz="2400" dirty="0">
                <a:solidFill>
                  <a:srgbClr val="000000"/>
                </a:solidFill>
              </a:rPr>
              <a:t>TGA was taken over by cronies in 1996.</a:t>
            </a:r>
            <a:br>
              <a:rPr lang="en-AU" sz="2400" dirty="0">
                <a:solidFill>
                  <a:srgbClr val="000000"/>
                </a:solidFill>
              </a:rPr>
            </a:br>
            <a:r>
              <a:rPr lang="en-AU" sz="2400" dirty="0">
                <a:solidFill>
                  <a:srgbClr val="000000"/>
                </a:solidFill>
              </a:rPr>
              <a:t>Subjected to the Free Trade Agreement . Others documented increased costs.</a:t>
            </a:r>
            <a:br>
              <a:rPr lang="en-AU" sz="2400" dirty="0">
                <a:solidFill>
                  <a:srgbClr val="000000"/>
                </a:solidFill>
              </a:rPr>
            </a:br>
            <a:r>
              <a:rPr lang="en-AU" sz="2400" dirty="0">
                <a:solidFill>
                  <a:srgbClr val="000000"/>
                </a:solidFill>
              </a:rPr>
              <a:t>Other areas of health care are similarly affected by iatrogenic disorders, not only psychiatry</a:t>
            </a:r>
            <a:r>
              <a:rPr lang="en-AU" sz="2800" dirty="0">
                <a:solidFill>
                  <a:srgbClr val="000000"/>
                </a:solidFill>
              </a:rPr>
              <a:t>.</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04800" y="609600"/>
            <a:ext cx="8153400" cy="5638800"/>
          </a:xfrm>
        </p:spPr>
        <p:txBody>
          <a:bodyPr/>
          <a:lstStyle/>
          <a:p>
            <a:r>
              <a:rPr lang="en-AU" sz="1600" dirty="0">
                <a:solidFill>
                  <a:srgbClr val="000000"/>
                </a:solidFill>
              </a:rPr>
              <a:t>Robert Whitaker published this information in the USA.</a:t>
            </a:r>
            <a:br>
              <a:rPr lang="en-AU" sz="1600" dirty="0">
                <a:solidFill>
                  <a:srgbClr val="000000"/>
                </a:solidFill>
              </a:rPr>
            </a:br>
            <a:r>
              <a:rPr lang="en-AU" sz="1600" dirty="0">
                <a:solidFill>
                  <a:schemeClr val="tx1"/>
                </a:solidFill>
              </a:rPr>
              <a:t>Ethical Human </a:t>
            </a:r>
            <a:r>
              <a:rPr lang="en-AU" sz="1600" i="1" dirty="0">
                <a:solidFill>
                  <a:schemeClr val="tx1"/>
                </a:solidFill>
              </a:rPr>
              <a:t>Psychology and Psychiatry, Volume 7, Number I , </a:t>
            </a:r>
            <a:r>
              <a:rPr lang="en-AU" sz="1600" dirty="0">
                <a:solidFill>
                  <a:schemeClr val="tx1"/>
                </a:solidFill>
              </a:rPr>
              <a:t>Spring </a:t>
            </a:r>
            <a:r>
              <a:rPr lang="en-AU" sz="1600" i="1" dirty="0" smtClean="0">
                <a:solidFill>
                  <a:schemeClr val="tx1"/>
                </a:solidFill>
              </a:rPr>
              <a:t>2005</a:t>
            </a:r>
            <a:br>
              <a:rPr lang="en-AU" sz="1600" i="1" dirty="0" smtClean="0">
                <a:solidFill>
                  <a:schemeClr val="tx1"/>
                </a:solidFill>
              </a:rPr>
            </a:br>
            <a:r>
              <a:rPr lang="en-AU" sz="1600" i="1" dirty="0" smtClean="0">
                <a:solidFill>
                  <a:schemeClr val="tx1"/>
                </a:solidFill>
              </a:rPr>
              <a:t/>
            </a:r>
            <a:br>
              <a:rPr lang="en-AU" sz="1600" i="1" dirty="0" smtClean="0">
                <a:solidFill>
                  <a:schemeClr val="tx1"/>
                </a:solidFill>
              </a:rPr>
            </a:br>
            <a:r>
              <a:rPr lang="en-AU" sz="2400" b="1" dirty="0">
                <a:solidFill>
                  <a:schemeClr val="tx1"/>
                </a:solidFill>
              </a:rPr>
              <a:t>Anatomy of an Epidemic:</a:t>
            </a:r>
            <a:br>
              <a:rPr lang="en-AU" sz="2400" b="1" dirty="0">
                <a:solidFill>
                  <a:schemeClr val="tx1"/>
                </a:solidFill>
              </a:rPr>
            </a:br>
            <a:r>
              <a:rPr lang="en-AU" sz="2400" b="1" dirty="0">
                <a:solidFill>
                  <a:schemeClr val="tx1"/>
                </a:solidFill>
              </a:rPr>
              <a:t>Psychiatric Drugs and the Astonishing</a:t>
            </a:r>
            <a:br>
              <a:rPr lang="en-AU" sz="2400" b="1" dirty="0">
                <a:solidFill>
                  <a:schemeClr val="tx1"/>
                </a:solidFill>
              </a:rPr>
            </a:br>
            <a:r>
              <a:rPr lang="en-AU" sz="2400" b="1" dirty="0">
                <a:solidFill>
                  <a:schemeClr val="tx1"/>
                </a:solidFill>
              </a:rPr>
              <a:t>Rise of Mental Illness in America</a:t>
            </a:r>
            <a:r>
              <a:rPr lang="en-AU" sz="1600" dirty="0">
                <a:solidFill>
                  <a:schemeClr val="tx1"/>
                </a:solidFill>
              </a:rPr>
              <a:t/>
            </a:r>
            <a:br>
              <a:rPr lang="en-AU" sz="1600" dirty="0">
                <a:solidFill>
                  <a:schemeClr val="tx1"/>
                </a:solidFill>
              </a:rPr>
            </a:br>
            <a:r>
              <a:rPr lang="en-AU" sz="1600" dirty="0">
                <a:solidFill>
                  <a:schemeClr val="tx1"/>
                </a:solidFill>
              </a:rPr>
              <a:t>Robert Whitaker</a:t>
            </a:r>
            <a:br>
              <a:rPr lang="en-AU" sz="1600" dirty="0">
                <a:solidFill>
                  <a:schemeClr val="tx1"/>
                </a:solidFill>
              </a:rPr>
            </a:br>
            <a:r>
              <a:rPr lang="en-AU" sz="1600" i="1" dirty="0">
                <a:solidFill>
                  <a:schemeClr val="tx1"/>
                </a:solidFill>
              </a:rPr>
              <a:t>Cambridge, </a:t>
            </a:r>
            <a:r>
              <a:rPr lang="en-AU" sz="1600" dirty="0">
                <a:solidFill>
                  <a:schemeClr val="tx1"/>
                </a:solidFill>
              </a:rPr>
              <a:t>MA</a:t>
            </a:r>
            <a:br>
              <a:rPr lang="en-AU" sz="1600" dirty="0">
                <a:solidFill>
                  <a:schemeClr val="tx1"/>
                </a:solidFill>
              </a:rPr>
            </a:br>
            <a:r>
              <a:rPr lang="en-AU" sz="1600" dirty="0">
                <a:solidFill>
                  <a:schemeClr val="tx1"/>
                </a:solidFill>
              </a:rPr>
              <a:t>Over the </a:t>
            </a:r>
            <a:r>
              <a:rPr lang="en-AU" sz="2000" b="1" dirty="0">
                <a:solidFill>
                  <a:schemeClr val="tx1"/>
                </a:solidFill>
              </a:rPr>
              <a:t>past 50 years</a:t>
            </a:r>
            <a:r>
              <a:rPr lang="en-AU" sz="1600" dirty="0">
                <a:solidFill>
                  <a:schemeClr val="tx1"/>
                </a:solidFill>
              </a:rPr>
              <a:t>, there has been </a:t>
            </a:r>
            <a:r>
              <a:rPr lang="en-AU" sz="2000" b="1" dirty="0">
                <a:solidFill>
                  <a:schemeClr val="tx1"/>
                </a:solidFill>
              </a:rPr>
              <a:t>an astonishing increase in severe mental illness</a:t>
            </a:r>
            <a:r>
              <a:rPr lang="en-AU" sz="1600" dirty="0">
                <a:solidFill>
                  <a:schemeClr val="tx1"/>
                </a:solidFill>
              </a:rPr>
              <a:t> in the United States . </a:t>
            </a:r>
            <a:r>
              <a:rPr lang="en-AU" sz="1800" b="1" dirty="0">
                <a:solidFill>
                  <a:schemeClr val="tx1"/>
                </a:solidFill>
              </a:rPr>
              <a:t>The percentage of Americans disabled by mental illness has increased fivefold since 1955, when </a:t>
            </a:r>
            <a:r>
              <a:rPr lang="en-AU" sz="1800" b="1" dirty="0" err="1">
                <a:solidFill>
                  <a:schemeClr val="tx1"/>
                </a:solidFill>
              </a:rPr>
              <a:t>Thorazine</a:t>
            </a:r>
            <a:r>
              <a:rPr lang="en-AU" sz="1800" b="1" dirty="0">
                <a:solidFill>
                  <a:schemeClr val="tx1"/>
                </a:solidFill>
              </a:rPr>
              <a:t>-remembered today as psychiatry's first "wonder” drug was introduced into the market . </a:t>
            </a:r>
            <a:br>
              <a:rPr lang="en-AU" sz="1800" b="1" dirty="0">
                <a:solidFill>
                  <a:schemeClr val="tx1"/>
                </a:solidFill>
              </a:rPr>
            </a:br>
            <a:r>
              <a:rPr lang="en-AU" sz="1600" dirty="0">
                <a:solidFill>
                  <a:schemeClr val="tx1"/>
                </a:solidFill>
              </a:rPr>
              <a:t/>
            </a:r>
            <a:br>
              <a:rPr lang="en-AU" sz="1600" dirty="0">
                <a:solidFill>
                  <a:schemeClr val="tx1"/>
                </a:solidFill>
              </a:rPr>
            </a:br>
            <a:r>
              <a:rPr lang="en-AU" sz="1800" b="1" dirty="0">
                <a:solidFill>
                  <a:schemeClr val="tx1"/>
                </a:solidFill>
              </a:rPr>
              <a:t>The number of Americans disabled by mental illness has nearly doubled since 1987, when Prozac-the first in a second generation of wonder drugs for mental illness-was introduced . </a:t>
            </a:r>
            <a:br>
              <a:rPr lang="en-AU" sz="1800" b="1" dirty="0">
                <a:solidFill>
                  <a:schemeClr val="tx1"/>
                </a:solidFill>
              </a:rPr>
            </a:br>
            <a:endParaRPr lang="en-AU" sz="1800" b="1"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0" y="0"/>
            <a:ext cx="9144000" cy="6858000"/>
          </a:xfrm>
        </p:spPr>
        <p:txBody>
          <a:bodyPr/>
          <a:lstStyle/>
          <a:p>
            <a:r>
              <a:rPr lang="en-AU" sz="3200" b="1">
                <a:solidFill>
                  <a:schemeClr val="tx1"/>
                </a:solidFill>
              </a:rPr>
              <a:t> A </a:t>
            </a:r>
            <a:r>
              <a:rPr lang="en-AU" sz="3200" b="1" i="1">
                <a:solidFill>
                  <a:schemeClr val="tx1"/>
                </a:solidFill>
              </a:rPr>
              <a:t>review </a:t>
            </a:r>
            <a:r>
              <a:rPr lang="en-AU" sz="3200" b="1">
                <a:solidFill>
                  <a:schemeClr val="tx1"/>
                </a:solidFill>
              </a:rPr>
              <a:t>of the scientific literature reveals that it is our drug-based paradigm of care that is fuelling this epidemic.</a:t>
            </a:r>
            <a:br>
              <a:rPr lang="en-AU" sz="3200" b="1">
                <a:solidFill>
                  <a:schemeClr val="tx1"/>
                </a:solidFill>
              </a:rPr>
            </a:br>
            <a:r>
              <a:rPr lang="en-AU" sz="3200" b="1">
                <a:solidFill>
                  <a:schemeClr val="tx1"/>
                </a:solidFill>
              </a:rPr>
              <a:t/>
            </a:r>
            <a:br>
              <a:rPr lang="en-AU" sz="3200" b="1">
                <a:solidFill>
                  <a:schemeClr val="tx1"/>
                </a:solidFill>
              </a:rPr>
            </a:br>
            <a:r>
              <a:rPr lang="en-AU" sz="3200" b="1">
                <a:solidFill>
                  <a:schemeClr val="tx1"/>
                </a:solidFill>
              </a:rPr>
              <a:t>The drugs increase the likelihood that a person will become chronically ill, and induce new and more severe psychiatric symptoms in a significant percentage </a:t>
            </a:r>
            <a:r>
              <a:rPr lang="en-AU" sz="3200" b="1" i="1">
                <a:solidFill>
                  <a:schemeClr val="tx1"/>
                </a:solidFill>
              </a:rPr>
              <a:t>of </a:t>
            </a:r>
            <a:r>
              <a:rPr lang="en-AU" sz="3200" b="1">
                <a:solidFill>
                  <a:schemeClr val="tx1"/>
                </a:solidFill>
              </a:rPr>
              <a:t>patients.</a:t>
            </a:r>
            <a:br>
              <a:rPr lang="en-AU" sz="3200" b="1">
                <a:solidFill>
                  <a:schemeClr val="tx1"/>
                </a:solidFill>
              </a:rPr>
            </a:br>
            <a:r>
              <a:rPr lang="en-AU" sz="1800" b="1">
                <a:solidFill>
                  <a:srgbClr val="000000"/>
                </a:solidFill>
              </a:rPr>
              <a:t/>
            </a:r>
            <a:br>
              <a:rPr lang="en-AU" sz="1800" b="1">
                <a:solidFill>
                  <a:srgbClr val="000000"/>
                </a:solidFill>
              </a:rPr>
            </a:br>
            <a:endParaRPr lang="en-AU" sz="2800">
              <a:solidFill>
                <a:srgbClr val="0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152400" y="609600"/>
            <a:ext cx="8305800" cy="6248400"/>
          </a:xfrm>
        </p:spPr>
        <p:txBody>
          <a:bodyPr/>
          <a:lstStyle/>
          <a:p>
            <a:r>
              <a:rPr lang="en-AU" sz="2800" b="1">
                <a:solidFill>
                  <a:schemeClr val="tx1"/>
                </a:solidFill>
              </a:rPr>
              <a:t>There are now nearly 6 million Americans disabled by mental illness, and this number increases by more than 400 people each day .</a:t>
            </a:r>
            <a:br>
              <a:rPr lang="en-AU" sz="2800" b="1">
                <a:solidFill>
                  <a:schemeClr val="tx1"/>
                </a:solidFill>
              </a:rPr>
            </a:br>
            <a:endParaRPr lang="en-AU" sz="1800" b="1">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0"/>
            <a:ext cx="9144000" cy="6858000"/>
          </a:xfrm>
        </p:spPr>
        <p:txBody>
          <a:bodyPr/>
          <a:lstStyle/>
          <a:p>
            <a:r>
              <a:rPr lang="en-AU" sz="2600" dirty="0">
                <a:solidFill>
                  <a:srgbClr val="000000"/>
                </a:solidFill>
              </a:rPr>
              <a:t>No one told the Therapeutic Goods Association.</a:t>
            </a:r>
            <a:br>
              <a:rPr lang="en-AU" sz="2600" dirty="0">
                <a:solidFill>
                  <a:srgbClr val="000000"/>
                </a:solidFill>
              </a:rPr>
            </a:br>
            <a:r>
              <a:rPr lang="en-AU" sz="2600" dirty="0">
                <a:solidFill>
                  <a:srgbClr val="000000"/>
                </a:solidFill>
              </a:rPr>
              <a:t>Those voices adverting to these matters were silenced.</a:t>
            </a:r>
            <a:br>
              <a:rPr lang="en-AU" sz="2600" dirty="0">
                <a:solidFill>
                  <a:srgbClr val="000000"/>
                </a:solidFill>
              </a:rPr>
            </a:br>
            <a:r>
              <a:rPr lang="en-AU" sz="2600" dirty="0">
                <a:solidFill>
                  <a:srgbClr val="000000"/>
                </a:solidFill>
              </a:rPr>
              <a:t>‘Not in the mainstream.’ </a:t>
            </a:r>
            <a:br>
              <a:rPr lang="en-AU" sz="2600" dirty="0">
                <a:solidFill>
                  <a:srgbClr val="000000"/>
                </a:solidFill>
              </a:rPr>
            </a:br>
            <a:r>
              <a:rPr lang="en-AU" sz="2600" dirty="0" smtClean="0">
                <a:solidFill>
                  <a:srgbClr val="000000"/>
                </a:solidFill>
              </a:rPr>
              <a:t/>
            </a:r>
            <a:br>
              <a:rPr lang="en-AU" sz="2600" dirty="0" smtClean="0">
                <a:solidFill>
                  <a:srgbClr val="000000"/>
                </a:solidFill>
              </a:rPr>
            </a:br>
            <a:r>
              <a:rPr lang="en-AU" sz="2600" dirty="0" smtClean="0">
                <a:solidFill>
                  <a:srgbClr val="000000"/>
                </a:solidFill>
              </a:rPr>
              <a:t>I was called “arrogant  </a:t>
            </a:r>
            <a:r>
              <a:rPr lang="en-AU" sz="2600" dirty="0">
                <a:solidFill>
                  <a:srgbClr val="000000"/>
                </a:solidFill>
              </a:rPr>
              <a:t>and </a:t>
            </a:r>
            <a:r>
              <a:rPr lang="en-AU" sz="2600" dirty="0" smtClean="0">
                <a:solidFill>
                  <a:srgbClr val="000000"/>
                </a:solidFill>
              </a:rPr>
              <a:t>paranoid” </a:t>
            </a:r>
            <a:r>
              <a:rPr lang="en-AU" sz="2600" dirty="0">
                <a:solidFill>
                  <a:srgbClr val="000000"/>
                </a:solidFill>
              </a:rPr>
              <a:t>in 2004, when I first presented this data</a:t>
            </a:r>
            <a:r>
              <a:rPr lang="en-AU" sz="2600" dirty="0" smtClean="0">
                <a:solidFill>
                  <a:srgbClr val="000000"/>
                </a:solidFill>
              </a:rPr>
              <a:t/>
            </a:r>
            <a:br>
              <a:rPr lang="en-AU" sz="2600" dirty="0" smtClean="0">
                <a:solidFill>
                  <a:srgbClr val="000000"/>
                </a:solidFill>
              </a:rPr>
            </a:br>
            <a:r>
              <a:rPr lang="en-AU" sz="2600" dirty="0" smtClean="0">
                <a:solidFill>
                  <a:srgbClr val="000000"/>
                </a:solidFill>
              </a:rPr>
              <a:t>“Your </a:t>
            </a:r>
            <a:r>
              <a:rPr lang="en-AU" sz="2600" dirty="0">
                <a:solidFill>
                  <a:srgbClr val="000000"/>
                </a:solidFill>
              </a:rPr>
              <a:t>colleagues don’t agree with you</a:t>
            </a:r>
            <a:r>
              <a:rPr lang="en-AU" sz="2600" dirty="0" smtClean="0">
                <a:solidFill>
                  <a:srgbClr val="000000"/>
                </a:solidFill>
              </a:rPr>
              <a:t>.:</a:t>
            </a:r>
            <a:br>
              <a:rPr lang="en-AU" sz="2600" dirty="0" smtClean="0">
                <a:solidFill>
                  <a:srgbClr val="000000"/>
                </a:solidFill>
              </a:rPr>
            </a:br>
            <a:r>
              <a:rPr lang="en-AU" sz="2600" dirty="0" smtClean="0">
                <a:solidFill>
                  <a:srgbClr val="000000"/>
                </a:solidFill>
              </a:rPr>
              <a:t/>
            </a:r>
            <a:br>
              <a:rPr lang="en-AU" sz="2600" dirty="0" smtClean="0">
                <a:solidFill>
                  <a:srgbClr val="000000"/>
                </a:solidFill>
              </a:rPr>
            </a:br>
            <a:r>
              <a:rPr lang="en-AU" sz="2600" dirty="0" smtClean="0">
                <a:solidFill>
                  <a:srgbClr val="000000"/>
                </a:solidFill>
              </a:rPr>
              <a:t>“You </a:t>
            </a:r>
            <a:r>
              <a:rPr lang="en-AU" sz="2600" dirty="0">
                <a:solidFill>
                  <a:srgbClr val="000000"/>
                </a:solidFill>
              </a:rPr>
              <a:t>are unethical, espousing</a:t>
            </a:r>
            <a:r>
              <a:rPr lang="en-AU" sz="2600" dirty="0" smtClean="0">
                <a:solidFill>
                  <a:srgbClr val="000000"/>
                </a:solidFill>
              </a:rPr>
              <a:t> unusual views” </a:t>
            </a:r>
            <a:r>
              <a:rPr lang="en-AU" sz="2600" dirty="0">
                <a:solidFill>
                  <a:srgbClr val="000000"/>
                </a:solidFill>
              </a:rPr>
              <a:t/>
            </a:r>
            <a:br>
              <a:rPr lang="en-AU" sz="2600" dirty="0">
                <a:solidFill>
                  <a:srgbClr val="000000"/>
                </a:solidFill>
              </a:rPr>
            </a:br>
            <a:r>
              <a:rPr lang="en-AU" sz="2600" dirty="0">
                <a:solidFill>
                  <a:srgbClr val="000000"/>
                </a:solidFill>
              </a:rPr>
              <a:t>Sent to Coventry</a:t>
            </a:r>
            <a:br>
              <a:rPr lang="en-AU" sz="2600" dirty="0">
                <a:solidFill>
                  <a:srgbClr val="000000"/>
                </a:solidFill>
              </a:rPr>
            </a:br>
            <a:r>
              <a:rPr lang="en-AU" sz="2600" dirty="0">
                <a:solidFill>
                  <a:srgbClr val="000000"/>
                </a:solidFill>
              </a:rPr>
              <a:t>These non-mainstream views that are expert evidence in cases for damages such as have not been seen before, run by up </a:t>
            </a:r>
            <a:r>
              <a:rPr lang="en-AU" sz="2600" dirty="0" smtClean="0">
                <a:solidFill>
                  <a:srgbClr val="000000"/>
                </a:solidFill>
              </a:rPr>
              <a:t>to </a:t>
            </a:r>
            <a:r>
              <a:rPr lang="en-AU" sz="2600" dirty="0">
                <a:solidFill>
                  <a:srgbClr val="000000"/>
                </a:solidFill>
              </a:rPr>
              <a:t>50 state attorneys. Against makers of fifteen drugs.</a:t>
            </a:r>
            <a:br>
              <a:rPr lang="en-AU" sz="2600" dirty="0">
                <a:solidFill>
                  <a:srgbClr val="000000"/>
                </a:solidFill>
              </a:rPr>
            </a:br>
            <a:r>
              <a:rPr lang="en-AU" sz="2600" dirty="0">
                <a:solidFill>
                  <a:srgbClr val="000000"/>
                </a:solidFill>
              </a:rPr>
              <a:t/>
            </a:r>
            <a:br>
              <a:rPr lang="en-AU" sz="2600" dirty="0">
                <a:solidFill>
                  <a:srgbClr val="000000"/>
                </a:solidFill>
              </a:rPr>
            </a:br>
            <a:r>
              <a:rPr lang="en-AU" sz="2600" dirty="0">
                <a:solidFill>
                  <a:srgbClr val="000000"/>
                </a:solidFill>
              </a:rPr>
              <a:t>The history of psychiatry is full of such disasters.</a:t>
            </a:r>
            <a:endParaRPr lang="en-AU" sz="2600" i="1" dirty="0">
              <a:solidFill>
                <a:srgbClr val="0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AU"/>
              <a:t>Zyprexa Clinical trials</a:t>
            </a:r>
            <a:br>
              <a:rPr lang="en-AU"/>
            </a:br>
            <a:r>
              <a:rPr lang="en-AU"/>
              <a:t>www.Lilly trials.com</a:t>
            </a:r>
          </a:p>
        </p:txBody>
      </p:sp>
      <p:sp>
        <p:nvSpPr>
          <p:cNvPr id="104451" name="Rectangle 3"/>
          <p:cNvSpPr>
            <a:spLocks noGrp="1" noChangeArrowheads="1"/>
          </p:cNvSpPr>
          <p:nvPr>
            <p:ph type="body" idx="1"/>
          </p:nvPr>
        </p:nvSpPr>
        <p:spPr/>
        <p:txBody>
          <a:bodyPr/>
          <a:lstStyle/>
          <a:p>
            <a:r>
              <a:rPr lang="en-AU" sz="2800" dirty="0"/>
              <a:t>7.000 started, only 2,500 completed 6 week trials</a:t>
            </a:r>
          </a:p>
          <a:p>
            <a:r>
              <a:rPr lang="en-AU" sz="2800" dirty="0"/>
              <a:t>Akathisia balkanised, but over 27%</a:t>
            </a:r>
          </a:p>
          <a:p>
            <a:r>
              <a:rPr lang="en-AU" sz="2800" dirty="0" smtClean="0"/>
              <a:t>Akathisia </a:t>
            </a:r>
            <a:r>
              <a:rPr lang="en-AU" sz="2800" dirty="0"/>
              <a:t>at similar rates reported on on placebo</a:t>
            </a:r>
          </a:p>
          <a:p>
            <a:r>
              <a:rPr lang="en-AU" sz="2800" dirty="0"/>
              <a:t>20 died 12 by suicide</a:t>
            </a:r>
          </a:p>
          <a:p>
            <a:r>
              <a:rPr lang="en-AU" sz="2800" dirty="0"/>
              <a:t>Suicide attempts not reported, no data in archives</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685800" y="609600"/>
            <a:ext cx="7620000" cy="5562600"/>
          </a:xfrm>
        </p:spPr>
        <p:txBody>
          <a:bodyPr/>
          <a:lstStyle/>
          <a:p>
            <a:r>
              <a:rPr lang="en-AU" sz="3600" dirty="0"/>
              <a:t>Prozac</a:t>
            </a:r>
            <a:br>
              <a:rPr lang="en-AU" sz="3600" dirty="0"/>
            </a:br>
            <a:r>
              <a:rPr lang="en-AU" sz="2600" dirty="0"/>
              <a:t/>
            </a:r>
            <a:br>
              <a:rPr lang="en-AU" sz="2600" dirty="0"/>
            </a:br>
            <a:r>
              <a:rPr lang="en-AU" sz="2600" dirty="0"/>
              <a:t>After the clinical trials presented to the US FDA in the late 1980s were re-examined on court orders from a mass homicide case, it was found that</a:t>
            </a:r>
            <a:r>
              <a:rPr lang="en-AU" sz="2600" dirty="0" smtClean="0"/>
              <a:t> just over  </a:t>
            </a:r>
            <a:r>
              <a:rPr lang="en-AU" sz="2600" dirty="0"/>
              <a:t>300 </a:t>
            </a:r>
            <a:r>
              <a:rPr lang="en-AU" sz="2600" dirty="0" smtClean="0"/>
              <a:t>patients </a:t>
            </a:r>
            <a:r>
              <a:rPr lang="en-AU" sz="2600" dirty="0"/>
              <a:t>had been given Prozac alone to get the drug licensed. </a:t>
            </a:r>
            <a:br>
              <a:rPr lang="en-AU" sz="2600" dirty="0"/>
            </a:br>
            <a:r>
              <a:rPr lang="en-AU" sz="2600" dirty="0"/>
              <a:t/>
            </a:r>
            <a:br>
              <a:rPr lang="en-AU" sz="2600" dirty="0"/>
            </a:br>
            <a:r>
              <a:rPr lang="en-AU" sz="2600" dirty="0"/>
              <a:t>Others had Valium co-prescribed and we were not told.  </a:t>
            </a:r>
            <a:br>
              <a:rPr lang="en-AU" sz="2600" dirty="0"/>
            </a:br>
            <a:r>
              <a:rPr lang="en-AU" sz="2600" dirty="0"/>
              <a:t/>
            </a:r>
            <a:br>
              <a:rPr lang="en-AU" sz="2600" dirty="0"/>
            </a:br>
            <a:r>
              <a:rPr lang="en-AU" sz="2600" dirty="0"/>
              <a:t>The only suicide in these trials had occurred on active substance</a:t>
            </a:r>
            <a:r>
              <a:rPr lang="en-AU" dirty="0"/>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85800" y="609600"/>
            <a:ext cx="8229600" cy="5943600"/>
          </a:xfrm>
        </p:spPr>
        <p:txBody>
          <a:bodyPr/>
          <a:lstStyle/>
          <a:p>
            <a:r>
              <a:rPr lang="en-AU" sz="2800">
                <a:solidFill>
                  <a:srgbClr val="000000"/>
                </a:solidFill>
              </a:rPr>
              <a:t>Reports should start appearing in the literature that some users go blind – but they are ignored.</a:t>
            </a:r>
            <a:br>
              <a:rPr lang="en-AU" sz="2800">
                <a:solidFill>
                  <a:srgbClr val="000000"/>
                </a:solidFill>
              </a:rPr>
            </a:br>
            <a:r>
              <a:rPr lang="en-AU" sz="2800">
                <a:solidFill>
                  <a:srgbClr val="000000"/>
                </a:solidFill>
              </a:rPr>
              <a:t>We are repeatedly reassured: </a:t>
            </a:r>
            <a:br>
              <a:rPr lang="en-AU" sz="2800">
                <a:solidFill>
                  <a:srgbClr val="000000"/>
                </a:solidFill>
              </a:rPr>
            </a:br>
            <a:r>
              <a:rPr lang="en-AU" sz="2800">
                <a:solidFill>
                  <a:srgbClr val="000000"/>
                </a:solidFill>
              </a:rPr>
              <a:t> It’s the disease, not the drug, doctor.</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In the United States,  litigators access drug company data, and find that clinical trials had shown some people treated for sore eyes went blind on Panopticure.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They find the maker paid off officials of the US Food and Drug Administration and the Office of Drug Safety.</a:t>
            </a:r>
            <a:br>
              <a:rPr lang="en-AU" sz="2800">
                <a:solidFill>
                  <a:srgbClr val="000000"/>
                </a:solidFill>
              </a:rPr>
            </a:br>
            <a:endParaRPr lang="en-AU" sz="2800">
              <a:solidFill>
                <a:srgbClr val="00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09600" y="381000"/>
            <a:ext cx="7848600" cy="2057400"/>
          </a:xfrm>
        </p:spPr>
        <p:txBody>
          <a:bodyPr/>
          <a:lstStyle/>
          <a:p>
            <a:r>
              <a:rPr lang="en-AU" sz="3200" dirty="0"/>
              <a:t>Outcomes of TMAP Publications endorsed by opinion leaders</a:t>
            </a:r>
            <a:br>
              <a:rPr lang="en-AU" sz="3200" dirty="0"/>
            </a:br>
            <a:r>
              <a:rPr lang="en-AU" sz="3200" dirty="0"/>
              <a:t>Zyprexa</a:t>
            </a:r>
          </a:p>
        </p:txBody>
      </p:sp>
      <p:sp>
        <p:nvSpPr>
          <p:cNvPr id="105475" name="Rectangle 3"/>
          <p:cNvSpPr>
            <a:spLocks noGrp="1" noChangeArrowheads="1"/>
          </p:cNvSpPr>
          <p:nvPr>
            <p:ph type="body" idx="1"/>
          </p:nvPr>
        </p:nvSpPr>
        <p:spPr>
          <a:xfrm>
            <a:off x="533400" y="2590800"/>
            <a:ext cx="7772400" cy="4114800"/>
          </a:xfrm>
        </p:spPr>
        <p:txBody>
          <a:bodyPr/>
          <a:lstStyle/>
          <a:p>
            <a:pPr>
              <a:lnSpc>
                <a:spcPct val="90000"/>
              </a:lnSpc>
              <a:buNone/>
            </a:pPr>
            <a:r>
              <a:rPr lang="en-AU" sz="2400" dirty="0" smtClean="0"/>
              <a:t>Adopted </a:t>
            </a:r>
            <a:r>
              <a:rPr lang="en-AU" sz="2400" dirty="0"/>
              <a:t>and Promoted in Oz by state and federal departments of health </a:t>
            </a:r>
          </a:p>
          <a:p>
            <a:pPr>
              <a:lnSpc>
                <a:spcPct val="90000"/>
              </a:lnSpc>
            </a:pPr>
            <a:r>
              <a:rPr lang="en-AU" sz="2400" dirty="0"/>
              <a:t>Drug of choice in RANZCP guidelines to treatments of new entity, ‘first episode psychosis’.</a:t>
            </a:r>
          </a:p>
          <a:p>
            <a:pPr>
              <a:lnSpc>
                <a:spcPct val="90000"/>
              </a:lnSpc>
            </a:pPr>
            <a:r>
              <a:rPr lang="en-AU" sz="2400" dirty="0"/>
              <a:t>Hyped as wonder drug in Time and Newsweek</a:t>
            </a:r>
          </a:p>
          <a:p>
            <a:pPr>
              <a:lnSpc>
                <a:spcPct val="90000"/>
              </a:lnSpc>
            </a:pPr>
            <a:r>
              <a:rPr lang="en-AU" sz="2400" dirty="0"/>
              <a:t>Recommended in RANZCP guidelines to treatment of schizophrenia</a:t>
            </a:r>
          </a:p>
          <a:p>
            <a:pPr>
              <a:lnSpc>
                <a:spcPct val="90000"/>
              </a:lnSpc>
            </a:pPr>
            <a:r>
              <a:rPr lang="en-AU" sz="2400" dirty="0"/>
              <a:t>New entity, ‘first episode psychosis’ invented for this </a:t>
            </a:r>
            <a:r>
              <a:rPr lang="en-AU" sz="2400" dirty="0" smtClean="0"/>
              <a:t>remedy soon followed by the equally new disease, “treatment refractory schizophrenia.”</a:t>
            </a:r>
            <a:endParaRPr lang="en-AU" sz="2800"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AU" sz="2000" dirty="0"/>
              <a:t>Note there were five schizophrenia trials at this time but only two short six week trials are cited in the document as ‘establishing efficacy” line numbers 112 113. Line numbers as in APPROVED</a:t>
            </a:r>
            <a:r>
              <a:rPr lang="en-AU" sz="2000" dirty="0" smtClean="0"/>
              <a:t> Zyprexa AGREED</a:t>
            </a:r>
            <a:r>
              <a:rPr lang="en-AU" sz="2000" dirty="0"/>
              <a:t>-UPON LABELLING 1997 2003. </a:t>
            </a:r>
            <a:r>
              <a:rPr lang="en-AU" dirty="0"/>
              <a:t/>
            </a:r>
            <a:br>
              <a:rPr lang="en-AU" dirty="0"/>
            </a:br>
            <a:endParaRPr lang="en-AU" dirty="0"/>
          </a:p>
        </p:txBody>
      </p:sp>
      <p:sp>
        <p:nvSpPr>
          <p:cNvPr id="131075" name="Rectangle 3"/>
          <p:cNvSpPr>
            <a:spLocks noGrp="1" noChangeArrowheads="1"/>
          </p:cNvSpPr>
          <p:nvPr>
            <p:ph type="body" idx="1"/>
          </p:nvPr>
        </p:nvSpPr>
        <p:spPr>
          <a:xfrm>
            <a:off x="457200" y="1981200"/>
            <a:ext cx="8001000" cy="4572000"/>
          </a:xfrm>
        </p:spPr>
        <p:txBody>
          <a:bodyPr/>
          <a:lstStyle/>
          <a:p>
            <a:pPr lvl="2">
              <a:lnSpc>
                <a:spcPct val="90000"/>
              </a:lnSpc>
              <a:spcBef>
                <a:spcPts val="600"/>
              </a:spcBef>
              <a:spcAft>
                <a:spcPts val="600"/>
              </a:spcAft>
            </a:pPr>
            <a:r>
              <a:rPr lang="en-AU" dirty="0"/>
              <a:t>261 Neuroleptic Malignant Syndrome.</a:t>
            </a:r>
          </a:p>
          <a:p>
            <a:pPr lvl="2">
              <a:lnSpc>
                <a:spcPct val="90000"/>
              </a:lnSpc>
            </a:pPr>
            <a:r>
              <a:rPr lang="en-AU" dirty="0"/>
              <a:t>264 altered mental status </a:t>
            </a:r>
          </a:p>
          <a:p>
            <a:pPr lvl="2">
              <a:lnSpc>
                <a:spcPct val="90000"/>
              </a:lnSpc>
            </a:pPr>
            <a:r>
              <a:rPr lang="en-AU" dirty="0"/>
              <a:t>282 Tardive dyskinesia</a:t>
            </a:r>
          </a:p>
          <a:p>
            <a:pPr lvl="2">
              <a:lnSpc>
                <a:spcPct val="90000"/>
              </a:lnSpc>
            </a:pPr>
            <a:r>
              <a:rPr lang="en-AU" dirty="0"/>
              <a:t>321 Seizures occurring in 0.9%</a:t>
            </a:r>
          </a:p>
          <a:p>
            <a:pPr lvl="2">
              <a:lnSpc>
                <a:spcPct val="90000"/>
              </a:lnSpc>
            </a:pPr>
            <a:r>
              <a:rPr lang="en-AU" dirty="0"/>
              <a:t>358 Potential for motor an cognitive impairment </a:t>
            </a:r>
          </a:p>
          <a:p>
            <a:pPr lvl="2">
              <a:lnSpc>
                <a:spcPct val="90000"/>
              </a:lnSpc>
            </a:pPr>
            <a:r>
              <a:rPr lang="en-AU" dirty="0"/>
              <a:t>378 suicide (which is blamed on the illness)</a:t>
            </a:r>
          </a:p>
          <a:p>
            <a:pPr lvl="2">
              <a:lnSpc>
                <a:spcPct val="90000"/>
              </a:lnSpc>
            </a:pPr>
            <a:r>
              <a:rPr lang="en-AU" dirty="0"/>
              <a:t>416 Interference with motor and cognitive function</a:t>
            </a:r>
          </a:p>
          <a:p>
            <a:pPr lvl="2">
              <a:lnSpc>
                <a:spcPct val="90000"/>
              </a:lnSpc>
              <a:buFontTx/>
              <a:buNone/>
            </a:pPr>
            <a:r>
              <a:rPr lang="en-AU" dirty="0"/>
              <a:t>This comes</a:t>
            </a:r>
            <a:r>
              <a:rPr lang="en-AU" dirty="0" smtClean="0"/>
              <a:t> from </a:t>
            </a:r>
            <a:r>
              <a:rPr lang="en-AU" dirty="0"/>
              <a:t>American Prescriber information called APPROVED AGREED-UPON LABELLING 1997 2003</a:t>
            </a:r>
            <a:r>
              <a:rPr lang="en-AU" sz="900" dirty="0"/>
              <a:t>.</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AU" sz="2000"/>
              <a:t>COMMENT: THIS IS A SPURIOUS STATISTIC AS TRIALS RAN FOR SIX WEEKS AND 50% DROPPED OUT.</a:t>
            </a:r>
            <a:r>
              <a:rPr lang="en-AU"/>
              <a:t/>
            </a:r>
            <a:br>
              <a:rPr lang="en-AU"/>
            </a:br>
            <a:endParaRPr lang="en-AU"/>
          </a:p>
        </p:txBody>
      </p:sp>
      <p:sp>
        <p:nvSpPr>
          <p:cNvPr id="109571" name="Rectangle 3"/>
          <p:cNvSpPr>
            <a:spLocks noGrp="1" noChangeArrowheads="1"/>
          </p:cNvSpPr>
          <p:nvPr>
            <p:ph type="body" idx="1"/>
          </p:nvPr>
        </p:nvSpPr>
        <p:spPr/>
        <p:txBody>
          <a:bodyPr/>
          <a:lstStyle/>
          <a:p>
            <a:pPr lvl="2" algn="just">
              <a:spcBef>
                <a:spcPts val="300"/>
              </a:spcBef>
              <a:spcAft>
                <a:spcPts val="300"/>
              </a:spcAft>
            </a:pPr>
            <a:r>
              <a:rPr lang="en-AU"/>
              <a:t>610 denial of discontinuation reaction, See FDA reviewer statements </a:t>
            </a:r>
          </a:p>
          <a:p>
            <a:pPr lvl="2" algn="just">
              <a:spcBef>
                <a:spcPts val="300"/>
              </a:spcBef>
              <a:spcAft>
                <a:spcPts val="300"/>
              </a:spcAft>
            </a:pPr>
            <a:r>
              <a:rPr lang="en-AU"/>
              <a:t>628-personality disorder</a:t>
            </a:r>
          </a:p>
          <a:p>
            <a:endParaRPr lang="en-AU"/>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0" y="0"/>
            <a:ext cx="9144000" cy="6858000"/>
          </a:xfrm>
        </p:spPr>
        <p:txBody>
          <a:bodyPr/>
          <a:lstStyle/>
          <a:p>
            <a:pPr algn="l">
              <a:buFont typeface="Times" charset="0"/>
              <a:buChar char="•"/>
            </a:pPr>
            <a:r>
              <a:rPr lang="en-AU" sz="2000" dirty="0"/>
              <a:t>630 somnolence, dizziness, tremor</a:t>
            </a:r>
            <a:br>
              <a:rPr lang="en-AU" sz="2000" dirty="0"/>
            </a:br>
            <a:r>
              <a:rPr lang="en-AU" sz="2000" dirty="0"/>
              <a:t/>
            </a:r>
            <a:br>
              <a:rPr lang="en-AU" sz="2000" dirty="0"/>
            </a:br>
            <a:r>
              <a:rPr lang="en-AU" sz="2000" dirty="0"/>
              <a:t>638 akathisia, articulation impairment </a:t>
            </a:r>
            <a:br>
              <a:rPr lang="en-AU" sz="2000" dirty="0"/>
            </a:br>
            <a:r>
              <a:rPr lang="en-AU" sz="2000" dirty="0"/>
              <a:t/>
            </a:r>
            <a:br>
              <a:rPr lang="en-AU" sz="2000" dirty="0"/>
            </a:br>
            <a:r>
              <a:rPr lang="en-AU" sz="2000" dirty="0"/>
              <a:t>639 Events reported by at least 2%: agitation, anxiety, apathy, confusion, depression, hallucinations, hostility, nervousness, paranoid reaction, personality disorder, thinking abnormal, </a:t>
            </a:r>
            <a:br>
              <a:rPr lang="en-AU" sz="2000" dirty="0"/>
            </a:br>
            <a:r>
              <a:rPr lang="en-AU" sz="2000" dirty="0"/>
              <a:t/>
            </a:r>
            <a:br>
              <a:rPr lang="en-AU" sz="2000" dirty="0"/>
            </a:br>
            <a:r>
              <a:rPr lang="en-AU" sz="2000" dirty="0"/>
              <a:t>644 COSTART (Non aggressive objectionable behaviour) </a:t>
            </a:r>
            <a:br>
              <a:rPr lang="en-AU" sz="2000" dirty="0"/>
            </a:br>
            <a:r>
              <a:rPr lang="en-AU" sz="2000" dirty="0"/>
              <a:t/>
            </a:r>
            <a:br>
              <a:rPr lang="en-AU" sz="2000" dirty="0"/>
            </a:br>
            <a:r>
              <a:rPr lang="en-AU" sz="2000" dirty="0"/>
              <a:t>650 at more the twice the placebo rate: speech disorder, amnesia, </a:t>
            </a:r>
            <a:br>
              <a:rPr lang="en-AU" sz="2000" dirty="0"/>
            </a:br>
            <a:r>
              <a:rPr lang="en-AU" sz="2000" dirty="0"/>
              <a:t/>
            </a:r>
            <a:br>
              <a:rPr lang="en-AU" sz="2000" dirty="0"/>
            </a:br>
            <a:r>
              <a:rPr lang="en-AU" sz="2000" dirty="0"/>
              <a:t>625 many already listed as well as apathy confusion euphoria </a:t>
            </a:r>
            <a:br>
              <a:rPr lang="en-AU" sz="2000" dirty="0"/>
            </a:br>
            <a:r>
              <a:rPr lang="en-AU" sz="2000" dirty="0"/>
              <a:t/>
            </a:r>
            <a:br>
              <a:rPr lang="en-AU" sz="2000" dirty="0"/>
            </a:br>
            <a:r>
              <a:rPr lang="en-AU" sz="2000" dirty="0"/>
              <a:t>659 at least 2%: emotional lability, abnormal dreams, agitation, hostility,</a:t>
            </a:r>
            <a:br>
              <a:rPr lang="en-AU" sz="2000" dirty="0"/>
            </a:br>
            <a:r>
              <a:rPr lang="en-AU" sz="2000" dirty="0"/>
              <a:t> insomnia, akathisia, anxiety, insomnia, libido up or down, nervousness,</a:t>
            </a:r>
            <a:br>
              <a:rPr lang="en-AU" sz="2000" dirty="0"/>
            </a:br>
            <a:r>
              <a:rPr lang="en-AU" sz="2000" dirty="0"/>
              <a:t> paranoid reaction, personality disorder, sleep disorder, thinking abnormal  </a:t>
            </a:r>
            <a:br>
              <a:rPr lang="en-AU" sz="2000" dirty="0"/>
            </a:br>
            <a:r>
              <a:rPr lang="en-AU" sz="2000" dirty="0"/>
              <a:t>(what can this mean here given results for akathisia?)</a:t>
            </a:r>
            <a:br>
              <a:rPr lang="en-AU" sz="2000" dirty="0"/>
            </a:br>
            <a:r>
              <a:rPr lang="en-AU" sz="2000" dirty="0"/>
              <a:t/>
            </a:r>
            <a:br>
              <a:rPr lang="en-AU" sz="2000" dirty="0"/>
            </a:br>
            <a:r>
              <a:rPr lang="en-AU" sz="2000" dirty="0"/>
              <a:t>676 akathisia rates are given as percentages: 23% on placebo! 16%, 19% and 27% on Zyprexa, increasing with dose</a:t>
            </a:r>
            <a:r>
              <a:rPr lang="en-AU" sz="2000" dirty="0" smtClean="0"/>
              <a:t>. </a:t>
            </a:r>
            <a:r>
              <a:rPr lang="en-AU" sz="2000" dirty="0"/>
              <a:t>Using Barnes Akathisia Scale. Note akathisia is a medication-induced condition WHICH CANNOT IN ITS DEFINITION OCCUR IN PLACEBO PATIENTS. </a:t>
            </a:r>
            <a:endParaRPr lang="en-AU"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AU" sz="2000" b="1"/>
              <a:t>I list the metabolic disorders as they also have psychiatric manifestations</a:t>
            </a:r>
            <a:r>
              <a:rPr lang="en-AU" sz="3000" b="1"/>
              <a:t>: a delirium that the unwary call as and treat as if it is schizophrenia</a:t>
            </a:r>
            <a:endParaRPr lang="en-AU" sz="2000" b="1"/>
          </a:p>
        </p:txBody>
      </p:sp>
      <p:sp>
        <p:nvSpPr>
          <p:cNvPr id="115715" name="Rectangle 3"/>
          <p:cNvSpPr>
            <a:spLocks noGrp="1" noChangeArrowheads="1"/>
          </p:cNvSpPr>
          <p:nvPr>
            <p:ph type="body" idx="1"/>
          </p:nvPr>
        </p:nvSpPr>
        <p:spPr>
          <a:xfrm>
            <a:off x="685800" y="1981200"/>
            <a:ext cx="7772400" cy="4876800"/>
          </a:xfrm>
        </p:spPr>
        <p:txBody>
          <a:bodyPr/>
          <a:lstStyle/>
          <a:p>
            <a:pPr lvl="2" algn="just">
              <a:lnSpc>
                <a:spcPct val="90000"/>
              </a:lnSpc>
              <a:spcBef>
                <a:spcPts val="300"/>
              </a:spcBef>
              <a:spcAft>
                <a:spcPts val="300"/>
              </a:spcAft>
            </a:pPr>
            <a:r>
              <a:rPr lang="en-AU"/>
              <a:t>763 </a:t>
            </a:r>
            <a:r>
              <a:rPr lang="en-AU" b="1"/>
              <a:t>Metabolic and Nutritional Disorders </a:t>
            </a:r>
            <a:r>
              <a:rPr lang="en-AU"/>
              <a:t>— </a:t>
            </a:r>
            <a:r>
              <a:rPr lang="en-AU" i="1"/>
              <a:t>Infrequent: </a:t>
            </a:r>
            <a:r>
              <a:rPr lang="en-AU" b="1"/>
              <a:t>acidosis, alkaline phosphatase increased,</a:t>
            </a:r>
          </a:p>
          <a:p>
            <a:pPr lvl="2" algn="just">
              <a:lnSpc>
                <a:spcPct val="90000"/>
              </a:lnSpc>
              <a:spcBef>
                <a:spcPts val="300"/>
              </a:spcBef>
              <a:spcAft>
                <a:spcPts val="300"/>
              </a:spcAft>
            </a:pPr>
            <a:r>
              <a:rPr lang="en-AU" b="1"/>
              <a:t>764 bilirubinemia, dehydration, hypercholesteremia, hyperglycaemia, </a:t>
            </a:r>
          </a:p>
          <a:p>
            <a:pPr lvl="2" algn="just">
              <a:lnSpc>
                <a:spcPct val="90000"/>
              </a:lnSpc>
              <a:spcBef>
                <a:spcPts val="300"/>
              </a:spcBef>
              <a:spcAft>
                <a:spcPts val="300"/>
              </a:spcAft>
            </a:pPr>
            <a:r>
              <a:rPr lang="en-AU" b="1"/>
              <a:t>765 hypoglycemia, hypokalemia, hyponatremia, lower extremity edema, and upper extremity edema; </a:t>
            </a:r>
          </a:p>
          <a:p>
            <a:pPr lvl="2" algn="just">
              <a:lnSpc>
                <a:spcPct val="90000"/>
              </a:lnSpc>
              <a:spcBef>
                <a:spcPts val="300"/>
              </a:spcBef>
              <a:spcAft>
                <a:spcPts val="300"/>
              </a:spcAft>
            </a:pPr>
            <a:r>
              <a:rPr lang="en-AU" b="1"/>
              <a:t>766 </a:t>
            </a:r>
            <a:r>
              <a:rPr lang="en-AU" b="1" i="1"/>
              <a:t>Rare: </a:t>
            </a:r>
            <a:r>
              <a:rPr lang="en-AU" b="1"/>
              <a:t>gout, hyperkalemia, hypernatremia, hypoproteinemia, ketosis, and water intoxication. </a:t>
            </a:r>
          </a:p>
          <a:p>
            <a:pPr lvl="2" algn="just">
              <a:lnSpc>
                <a:spcPct val="90000"/>
              </a:lnSpc>
              <a:spcBef>
                <a:spcPts val="300"/>
              </a:spcBef>
              <a:spcAft>
                <a:spcPts val="300"/>
              </a:spcAft>
            </a:pPr>
            <a:r>
              <a:rPr lang="en-AU"/>
              <a:t>694 </a:t>
            </a:r>
            <a:r>
              <a:rPr lang="en-AU" b="1"/>
              <a:t>movement disorder (what can this mean? If akathisia is something different?)</a:t>
            </a:r>
          </a:p>
        </p:txBody>
      </p:sp>
      <p:sp>
        <p:nvSpPr>
          <p:cNvPr id="115716" name="Rectangle 4"/>
          <p:cNvSpPr>
            <a:spLocks noChangeArrowheads="1"/>
          </p:cNvSpPr>
          <p:nvPr/>
        </p:nvSpPr>
        <p:spPr bwMode="auto">
          <a:xfrm>
            <a:off x="9201150" y="5688013"/>
            <a:ext cx="184150" cy="519112"/>
          </a:xfrm>
          <a:prstGeom prst="rect">
            <a:avLst/>
          </a:prstGeom>
          <a:noFill/>
          <a:ln w="9525">
            <a:noFill/>
            <a:miter lim="800000"/>
            <a:headEnd/>
            <a:tailEnd/>
          </a:ln>
        </p:spPr>
        <p:txBody>
          <a:bodyPr wrap="none">
            <a:prstTxWarp prst="textNoShape">
              <a:avLst/>
            </a:prstTxWarp>
            <a:spAutoFit/>
          </a:bodyPr>
          <a:lstStyle/>
          <a:p>
            <a:endParaRPr lang="en-AU"/>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AU"/>
              <a:t>770 </a:t>
            </a:r>
            <a:r>
              <a:rPr lang="en-AU" b="1"/>
              <a:t>Nervous System </a:t>
            </a:r>
            <a:r>
              <a:rPr lang="en-AU"/>
              <a:t>— </a:t>
            </a:r>
            <a:br>
              <a:rPr lang="en-AU"/>
            </a:br>
            <a:endParaRPr lang="en-AU"/>
          </a:p>
        </p:txBody>
      </p:sp>
      <p:sp>
        <p:nvSpPr>
          <p:cNvPr id="116739" name="Rectangle 3"/>
          <p:cNvSpPr>
            <a:spLocks noGrp="1" noChangeArrowheads="1"/>
          </p:cNvSpPr>
          <p:nvPr>
            <p:ph type="body" idx="1"/>
          </p:nvPr>
        </p:nvSpPr>
        <p:spPr>
          <a:xfrm>
            <a:off x="800100" y="1219200"/>
            <a:ext cx="7543800" cy="5181600"/>
          </a:xfrm>
        </p:spPr>
        <p:txBody>
          <a:bodyPr/>
          <a:lstStyle/>
          <a:p>
            <a:pPr marL="476250" lvl="2" indent="-19050" algn="just">
              <a:lnSpc>
                <a:spcPct val="90000"/>
              </a:lnSpc>
              <a:spcBef>
                <a:spcPts val="300"/>
              </a:spcBef>
              <a:spcAft>
                <a:spcPts val="300"/>
              </a:spcAft>
            </a:pPr>
            <a:r>
              <a:rPr lang="en-AU" sz="2000"/>
              <a:t>770 </a:t>
            </a:r>
            <a:r>
              <a:rPr lang="en-AU" sz="2000" b="1" i="1"/>
              <a:t>Frequent: </a:t>
            </a:r>
            <a:r>
              <a:rPr lang="en-AU" sz="2000" b="1"/>
              <a:t>abnormal dreams, amnesia, delusions, emotional lability, </a:t>
            </a:r>
          </a:p>
          <a:p>
            <a:pPr marL="476250" lvl="2" indent="-19050" algn="just">
              <a:lnSpc>
                <a:spcPct val="90000"/>
              </a:lnSpc>
              <a:spcBef>
                <a:spcPts val="300"/>
              </a:spcBef>
              <a:spcAft>
                <a:spcPts val="300"/>
              </a:spcAft>
            </a:pPr>
            <a:r>
              <a:rPr lang="en-AU" sz="2000" b="1"/>
              <a:t>771 euphoria, manic reaction, paresthesia, and schizophrenic reaction; </a:t>
            </a:r>
            <a:r>
              <a:rPr lang="en-AU" sz="2000" b="1" i="1"/>
              <a:t>Infrequent: </a:t>
            </a:r>
            <a:r>
              <a:rPr lang="en-AU" sz="2000" b="1"/>
              <a:t>akinesia, alcohol </a:t>
            </a:r>
          </a:p>
          <a:p>
            <a:pPr marL="476250" lvl="2" indent="-19050" algn="just">
              <a:lnSpc>
                <a:spcPct val="90000"/>
              </a:lnSpc>
              <a:spcBef>
                <a:spcPts val="300"/>
              </a:spcBef>
              <a:spcAft>
                <a:spcPts val="300"/>
              </a:spcAft>
            </a:pPr>
            <a:r>
              <a:rPr lang="en-AU" sz="2000" b="1"/>
              <a:t>772 misuse, antisocial reaction, ataxia, CNS stimulation, cogwheel rigidity, delirium, dementia, </a:t>
            </a:r>
          </a:p>
          <a:p>
            <a:pPr marL="476250" lvl="2" indent="-19050" algn="just">
              <a:lnSpc>
                <a:spcPct val="90000"/>
              </a:lnSpc>
              <a:spcBef>
                <a:spcPts val="300"/>
              </a:spcBef>
              <a:spcAft>
                <a:spcPts val="300"/>
              </a:spcAft>
            </a:pPr>
            <a:r>
              <a:rPr lang="en-AU" sz="2000" b="1"/>
              <a:t>773 depersonalisation, dysarthria, facial paralysis, hypesthesia, hypokinesia, hypotonia, </a:t>
            </a:r>
          </a:p>
          <a:p>
            <a:pPr marL="476250" lvl="2" indent="-19050" algn="just">
              <a:lnSpc>
                <a:spcPct val="90000"/>
              </a:lnSpc>
              <a:spcBef>
                <a:spcPts val="300"/>
              </a:spcBef>
              <a:spcAft>
                <a:spcPts val="300"/>
              </a:spcAft>
            </a:pPr>
            <a:r>
              <a:rPr lang="en-AU" sz="2000" b="1"/>
              <a:t>774 incoordination, libido decreased, libido increased, obsessive compulsive symptoms, phobias, </a:t>
            </a:r>
          </a:p>
          <a:p>
            <a:pPr marL="476250" lvl="2" indent="-19050" algn="just">
              <a:lnSpc>
                <a:spcPct val="90000"/>
              </a:lnSpc>
              <a:spcBef>
                <a:spcPts val="300"/>
              </a:spcBef>
              <a:spcAft>
                <a:spcPts val="300"/>
              </a:spcAft>
            </a:pPr>
            <a:r>
              <a:rPr lang="en-AU" sz="2000" b="1"/>
              <a:t>775 somatization, stimulant misuse, stupor, stuttering, tardive dyskinesia, vertigo, and withdrawal </a:t>
            </a:r>
          </a:p>
          <a:p>
            <a:pPr marL="476250" lvl="2" indent="-19050" algn="just">
              <a:lnSpc>
                <a:spcPct val="90000"/>
              </a:lnSpc>
              <a:spcBef>
                <a:spcPts val="300"/>
              </a:spcBef>
              <a:spcAft>
                <a:spcPts val="300"/>
              </a:spcAft>
            </a:pPr>
            <a:r>
              <a:rPr lang="en-AU" sz="2000" b="1"/>
              <a:t>776 syndrome; </a:t>
            </a:r>
            <a:r>
              <a:rPr lang="en-AU" sz="2000" b="1" i="1"/>
              <a:t>Rare: </a:t>
            </a:r>
            <a:r>
              <a:rPr lang="en-AU" sz="2000" b="1"/>
              <a:t>circumoral paresthesia, coma, encephalopathy, neuralgia, neuropathy, nystagmus, </a:t>
            </a:r>
          </a:p>
          <a:p>
            <a:pPr marL="0" indent="0">
              <a:lnSpc>
                <a:spcPct val="90000"/>
              </a:lnSpc>
              <a:spcBef>
                <a:spcPts val="600"/>
              </a:spcBef>
              <a:spcAft>
                <a:spcPts val="600"/>
              </a:spcAft>
            </a:pPr>
            <a:r>
              <a:rPr lang="en-AU" sz="2000" b="1"/>
              <a:t>paralysis, subarachnoid haemorrhage, and tobacco misuse. 777</a:t>
            </a:r>
            <a:endParaRPr lang="en-AU" sz="2800" b="1"/>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304800" y="0"/>
            <a:ext cx="8458200" cy="2362200"/>
          </a:xfrm>
        </p:spPr>
        <p:txBody>
          <a:bodyPr/>
          <a:lstStyle/>
          <a:p>
            <a:r>
              <a:rPr lang="en-AU" sz="2600" b="1" dirty="0"/>
              <a:t>GIVEN THE PROPENSITY, KNOWN TO ELI LILLY, as disclosed by FDA reviewers  TO CAUSE SUPERSENSITIVITY PSYCHOSIS ON DOSE CHANGE, THIS IS FRANKLY DISINGENUOUS</a:t>
            </a:r>
            <a:br>
              <a:rPr lang="en-AU" sz="2600" b="1" dirty="0"/>
            </a:br>
            <a:r>
              <a:rPr lang="en-AU" sz="2600" b="1" dirty="0"/>
              <a:t>Supersensitivity psychosis is withdrawal akathisia</a:t>
            </a:r>
            <a:r>
              <a:rPr lang="en-AU" sz="2000" dirty="0"/>
              <a:t> </a:t>
            </a:r>
            <a:endParaRPr lang="en-AU" dirty="0"/>
          </a:p>
        </p:txBody>
      </p:sp>
      <p:sp>
        <p:nvSpPr>
          <p:cNvPr id="119811" name="Rectangle 3"/>
          <p:cNvSpPr>
            <a:spLocks noGrp="1" noChangeArrowheads="1"/>
          </p:cNvSpPr>
          <p:nvPr>
            <p:ph type="body" idx="1"/>
          </p:nvPr>
        </p:nvSpPr>
        <p:spPr>
          <a:xfrm>
            <a:off x="685800" y="2514600"/>
            <a:ext cx="7772400" cy="4114800"/>
          </a:xfrm>
        </p:spPr>
        <p:txBody>
          <a:bodyPr/>
          <a:lstStyle/>
          <a:p>
            <a:pPr lvl="2">
              <a:spcBef>
                <a:spcPts val="300"/>
              </a:spcBef>
              <a:spcAft>
                <a:spcPts val="300"/>
              </a:spcAft>
            </a:pPr>
            <a:r>
              <a:rPr lang="en-AU" b="1" dirty="0"/>
              <a:t>810 or physical dependence. While the clinical trials did not reveal any tendency for any drug-</a:t>
            </a:r>
            <a:r>
              <a:rPr lang="en-AU" b="1" dirty="0" smtClean="0"/>
              <a:t>seeking </a:t>
            </a:r>
            <a:r>
              <a:rPr lang="en-AU" b="1" dirty="0" err="1" smtClean="0"/>
              <a:t>behavior</a:t>
            </a:r>
            <a:r>
              <a:rPr lang="en-AU" b="1" dirty="0"/>
              <a:t>, these observations were not systematic, and it is not possible to predict  811 on the basis of 812 this limited experience the extent to which a CNS-active drug will be misused, diverted, and/or</a:t>
            </a:r>
          </a:p>
          <a:p>
            <a:pPr lvl="2">
              <a:spcBef>
                <a:spcPts val="300"/>
              </a:spcBef>
              <a:spcAft>
                <a:spcPts val="300"/>
              </a:spcAft>
              <a:buFontTx/>
              <a:buNone/>
            </a:pPr>
            <a:r>
              <a:rPr lang="en-AU" b="1" dirty="0"/>
              <a:t>.</a:t>
            </a:r>
          </a:p>
          <a:p>
            <a:pPr lvl="2">
              <a:spcBef>
                <a:spcPts val="300"/>
              </a:spcBef>
              <a:spcAft>
                <a:spcPts val="300"/>
              </a:spcAft>
              <a:buFontTx/>
              <a:buNone/>
            </a:pPr>
            <a:endParaRPr lang="en-AU" b="1" dirty="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a:xfrm>
            <a:off x="0" y="0"/>
            <a:ext cx="7924800" cy="914400"/>
          </a:xfrm>
        </p:spPr>
        <p:txBody>
          <a:bodyPr/>
          <a:lstStyle/>
          <a:p>
            <a:r>
              <a:rPr lang="en-AU" sz="3000"/>
              <a:t>FDA Briefing document on Zyprexa 2001</a:t>
            </a:r>
            <a:endParaRPr lang="en-AU"/>
          </a:p>
        </p:txBody>
      </p:sp>
      <p:sp>
        <p:nvSpPr>
          <p:cNvPr id="121859" name="Rectangle 3"/>
          <p:cNvSpPr>
            <a:spLocks noGrp="1" noChangeArrowheads="1"/>
          </p:cNvSpPr>
          <p:nvPr>
            <p:ph type="subTitle" idx="1"/>
          </p:nvPr>
        </p:nvSpPr>
        <p:spPr>
          <a:xfrm>
            <a:off x="0" y="1371600"/>
            <a:ext cx="9144000" cy="3429000"/>
          </a:xfrm>
        </p:spPr>
        <p:txBody>
          <a:bodyPr/>
          <a:lstStyle/>
          <a:p>
            <a:pPr algn="l"/>
            <a:r>
              <a:rPr lang="en-AU" sz="2600"/>
              <a:t>Akathisia is a problematic and uncomfortable side effect of antipsychotics that involves persistent motor restlessness and muscle tightness. </a:t>
            </a:r>
          </a:p>
          <a:p>
            <a:pPr algn="l"/>
            <a:r>
              <a:rPr lang="en-AU" sz="2600"/>
              <a:t>It may be misdiagnosed as a psychotic decompensation (Janicak et al. 1997) and often contributes to patients’ reluctance to take antipsychotics. </a:t>
            </a:r>
          </a:p>
          <a:p>
            <a:pPr algn="l"/>
            <a:r>
              <a:rPr lang="en-AU" sz="2600"/>
              <a:t>Severe manifestations of akathisia can lead to homicide or suicide (Drake and Ehrlich 1985; Van Putten and Marder 1987).</a:t>
            </a:r>
          </a:p>
          <a:p>
            <a:pPr algn="l"/>
            <a:endParaRPr lang="en-AU" sz="2600"/>
          </a:p>
          <a:p>
            <a:pPr algn="l"/>
            <a:r>
              <a:rPr lang="en-AU" sz="2600"/>
              <a:t>3. Many antipsychotics cause ECG abnormalities,</a:t>
            </a:r>
            <a:endParaRPr lang="en-AU"/>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685800" y="457200"/>
            <a:ext cx="7924800" cy="2971800"/>
          </a:xfrm>
        </p:spPr>
        <p:txBody>
          <a:bodyPr/>
          <a:lstStyle/>
          <a:p>
            <a:r>
              <a:rPr lang="en-AU"/>
              <a:t>Eli Lilly advertisements for Zyprexa on the cover of MIMS (December 2000-January 2001) ask:</a:t>
            </a:r>
          </a:p>
        </p:txBody>
      </p:sp>
      <p:sp>
        <p:nvSpPr>
          <p:cNvPr id="108547" name="Rectangle 3"/>
          <p:cNvSpPr>
            <a:spLocks noGrp="1" noChangeArrowheads="1"/>
          </p:cNvSpPr>
          <p:nvPr>
            <p:ph type="subTitle" idx="1"/>
          </p:nvPr>
        </p:nvSpPr>
        <p:spPr/>
        <p:txBody>
          <a:bodyPr/>
          <a:lstStyle/>
          <a:p>
            <a:pPr lvl="1" algn="just">
              <a:spcBef>
                <a:spcPts val="600"/>
              </a:spcBef>
              <a:spcAft>
                <a:spcPts val="600"/>
              </a:spcAft>
            </a:pPr>
            <a:endParaRPr lang="en-AU"/>
          </a:p>
          <a:p>
            <a:pPr algn="just">
              <a:spcBef>
                <a:spcPts val="300"/>
              </a:spcBef>
              <a:spcAft>
                <a:spcPts val="300"/>
              </a:spcAft>
            </a:pPr>
            <a:r>
              <a:rPr lang="en-AU"/>
              <a:t>Have you made the change?</a:t>
            </a:r>
          </a:p>
          <a:p>
            <a:endParaRPr lang="en-AU"/>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2" name="Rectangle 2"/>
          <p:cNvSpPr>
            <a:spLocks noGrp="1" noChangeArrowheads="1"/>
          </p:cNvSpPr>
          <p:nvPr>
            <p:ph type="ctrTitle"/>
          </p:nvPr>
        </p:nvSpPr>
        <p:spPr>
          <a:xfrm>
            <a:off x="685800" y="152400"/>
            <a:ext cx="7772400" cy="1143000"/>
          </a:xfrm>
        </p:spPr>
        <p:txBody>
          <a:bodyPr/>
          <a:lstStyle/>
          <a:p>
            <a:r>
              <a:rPr lang="en-US" dirty="0"/>
              <a:t>Kaplan and </a:t>
            </a:r>
            <a:r>
              <a:rPr lang="en-US" dirty="0" smtClean="0"/>
              <a:t>Sadock </a:t>
            </a:r>
            <a:r>
              <a:rPr lang="en-US" dirty="0"/>
              <a:t>III (1980) (and all editions since) state:</a:t>
            </a:r>
            <a:endParaRPr lang="en-AU" dirty="0"/>
          </a:p>
        </p:txBody>
      </p:sp>
      <p:sp>
        <p:nvSpPr>
          <p:cNvPr id="122883" name="Rectangle 3"/>
          <p:cNvSpPr>
            <a:spLocks noGrp="1" noChangeArrowheads="1"/>
          </p:cNvSpPr>
          <p:nvPr>
            <p:ph type="subTitle" idx="1"/>
          </p:nvPr>
        </p:nvSpPr>
        <p:spPr>
          <a:xfrm>
            <a:off x="152400" y="1676400"/>
            <a:ext cx="8763000" cy="4800600"/>
          </a:xfrm>
        </p:spPr>
        <p:txBody>
          <a:bodyPr/>
          <a:lstStyle/>
          <a:p>
            <a:pPr algn="just">
              <a:spcBef>
                <a:spcPts val="600"/>
              </a:spcBef>
              <a:spcAft>
                <a:spcPts val="600"/>
              </a:spcAft>
            </a:pPr>
            <a:r>
              <a:rPr lang="en-US" dirty="0"/>
              <a:t>Akathisia is a subjective desire to be in constant motion. A manifestation of drug sensitivity, it may be confused with psychotic agitation and incorrectly treated by increasing the dose of the offending medication. The symptom subsides promptly when the offending medication is discontinued and replaced by another one better tolerated by the patient.</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85800" y="609600"/>
            <a:ext cx="7772400" cy="6096000"/>
          </a:xfrm>
        </p:spPr>
        <p:txBody>
          <a:bodyPr/>
          <a:lstStyle/>
          <a:p>
            <a:r>
              <a:rPr lang="en-AU" sz="2800" dirty="0">
                <a:solidFill>
                  <a:srgbClr val="000000"/>
                </a:solidFill>
              </a:rPr>
              <a:t>The Bush Administration stifled Federal probes into how this had occurred.</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Panopticure paid out millions in compensation as evidence was good and passed Daubert</a:t>
            </a:r>
            <a:r>
              <a:rPr lang="en-AU" sz="2800" dirty="0" smtClean="0">
                <a:solidFill>
                  <a:srgbClr val="000000"/>
                </a:solidFill>
              </a:rPr>
              <a:t> Hearings</a:t>
            </a:r>
            <a:r>
              <a:rPr lang="en-AU" sz="2800" dirty="0">
                <a:solidFill>
                  <a:srgbClr val="000000"/>
                </a:solidFill>
              </a:rPr>
              <a:t>.</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The maker knew when Panopticure appeared on the front cover of American Time Magazine after six week trials where two thirds of participants dropped out, where one in 250 became permanently blind and many partially so.</a:t>
            </a:r>
            <a:br>
              <a:rPr lang="en-AU" sz="2800" dirty="0">
                <a:solidFill>
                  <a:srgbClr val="000000"/>
                </a:solidFill>
              </a:rPr>
            </a:br>
            <a:endParaRPr lang="en-AU" sz="2800" dirty="0">
              <a:solidFill>
                <a:srgbClr val="00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a:xfrm>
            <a:off x="0" y="0"/>
            <a:ext cx="9144000" cy="6629400"/>
          </a:xfrm>
        </p:spPr>
        <p:txBody>
          <a:bodyPr/>
          <a:lstStyle/>
          <a:p>
            <a:r>
              <a:rPr lang="en-AU" sz="3200">
                <a:solidFill>
                  <a:srgbClr val="000000"/>
                </a:solidFill>
                <a:latin typeface="Arial Black" charset="0"/>
              </a:rPr>
              <a:t>Whether or not one develops akthisia is determined by boiology, not psychology</a:t>
            </a:r>
            <a:r>
              <a:rPr lang="en-AU" sz="3200">
                <a:solidFill>
                  <a:srgbClr val="000000"/>
                </a:solidFill>
              </a:rPr>
              <a:t>.</a:t>
            </a:r>
            <a:br>
              <a:rPr lang="en-AU" sz="3200">
                <a:solidFill>
                  <a:srgbClr val="000000"/>
                </a:solidFill>
              </a:rPr>
            </a:br>
            <a:r>
              <a:rPr lang="en-AU" sz="3200">
                <a:solidFill>
                  <a:srgbClr val="000000"/>
                </a:solidFill>
              </a:rPr>
              <a:t> </a:t>
            </a:r>
            <a:br>
              <a:rPr lang="en-AU" sz="3200">
                <a:solidFill>
                  <a:srgbClr val="000000"/>
                </a:solidFill>
              </a:rPr>
            </a:br>
            <a:r>
              <a:rPr lang="en-AU" sz="2800">
                <a:solidFill>
                  <a:srgbClr val="000000"/>
                </a:solidFill>
              </a:rPr>
              <a:t> by genetic polymorphism  the prepolymorphism or limited availability of certain CYP 450 enzymes,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or the stress put on this metabolism by addition or removal of co-prescribed medications demanding the CYP450 system.</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Cannabis inhibits some and causes metabolic chaos.</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4" name="Rectangle 2"/>
          <p:cNvSpPr>
            <a:spLocks noGrp="1" noChangeArrowheads="1"/>
          </p:cNvSpPr>
          <p:nvPr>
            <p:ph type="title" idx="4294967295"/>
          </p:nvPr>
        </p:nvSpPr>
        <p:spPr>
          <a:xfrm>
            <a:off x="381000" y="228600"/>
            <a:ext cx="7696200" cy="6248400"/>
          </a:xfrm>
        </p:spPr>
        <p:txBody>
          <a:bodyPr/>
          <a:lstStyle/>
          <a:p>
            <a:r>
              <a:rPr lang="en-AU" sz="2800" dirty="0">
                <a:solidFill>
                  <a:srgbClr val="000000"/>
                </a:solidFill>
              </a:rPr>
              <a:t>It is </a:t>
            </a:r>
            <a:r>
              <a:rPr lang="en-AU" sz="2800" dirty="0" smtClean="0">
                <a:solidFill>
                  <a:srgbClr val="000000"/>
                </a:solidFill>
              </a:rPr>
              <a:t>organic, </a:t>
            </a:r>
            <a:r>
              <a:rPr lang="en-AU" sz="2800" dirty="0">
                <a:solidFill>
                  <a:srgbClr val="000000"/>
                </a:solidFill>
              </a:rPr>
              <a:t>a delirium and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crimes committed in this condition attract an absolute defence of  involuntary intoxication.</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NOT GUILTY</a:t>
            </a:r>
            <a:br>
              <a:rPr lang="en-AU" sz="2800" dirty="0">
                <a:solidFill>
                  <a:srgbClr val="000000"/>
                </a:solidFill>
              </a:rPr>
            </a:br>
            <a:r>
              <a:rPr lang="en-AU" sz="2800" dirty="0">
                <a:solidFill>
                  <a:srgbClr val="000000"/>
                </a:solidFill>
              </a:rPr>
              <a:t>Automatism </a:t>
            </a:r>
            <a:br>
              <a:rPr lang="en-AU" sz="2800" dirty="0">
                <a:solidFill>
                  <a:srgbClr val="000000"/>
                </a:solidFill>
              </a:rPr>
            </a:br>
            <a:r>
              <a:rPr lang="en-AU" sz="2800" dirty="0">
                <a:solidFill>
                  <a:srgbClr val="000000"/>
                </a:solidFill>
              </a:rPr>
              <a:t>see Falconer and Lord Denning</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6978" name="Rectangle 2"/>
          <p:cNvSpPr>
            <a:spLocks noGrp="1" noChangeArrowheads="1"/>
          </p:cNvSpPr>
          <p:nvPr>
            <p:ph type="title" idx="4294967295"/>
          </p:nvPr>
        </p:nvSpPr>
        <p:spPr>
          <a:xfrm>
            <a:off x="228600" y="228600"/>
            <a:ext cx="8610600" cy="6477000"/>
          </a:xfrm>
        </p:spPr>
        <p:txBody>
          <a:bodyPr/>
          <a:lstStyle/>
          <a:p>
            <a:r>
              <a:rPr lang="en-AU" sz="2600" dirty="0"/>
              <a:t/>
            </a:r>
            <a:br>
              <a:rPr lang="en-AU" sz="2600" dirty="0"/>
            </a:br>
            <a:r>
              <a:rPr lang="en-AU" sz="2600" dirty="0"/>
              <a:t>Akathisia Homicides (even mass homicides) and other bizarre  are committed  by the most unlikely perpetrators</a:t>
            </a:r>
            <a:br>
              <a:rPr lang="en-AU" sz="2600" dirty="0"/>
            </a:br>
            <a:r>
              <a:rPr lang="en-AU" sz="2600" dirty="0"/>
              <a:t/>
            </a:r>
            <a:br>
              <a:rPr lang="en-AU" sz="2600" dirty="0"/>
            </a:br>
            <a:r>
              <a:rPr lang="en-AU" sz="2600" dirty="0" smtClean="0"/>
              <a:t> 3600 </a:t>
            </a:r>
            <a:r>
              <a:rPr lang="en-AU" sz="2600" dirty="0"/>
              <a:t>are reported on </a:t>
            </a:r>
            <a:r>
              <a:rPr lang="en-AU" sz="2600" dirty="0">
                <a:hlinkClick r:id=""/>
              </a:rPr>
              <a:t>www.ssristories.com</a:t>
            </a:r>
            <a:r>
              <a:rPr lang="en-AU" sz="2600" dirty="0"/>
              <a:t/>
            </a:r>
            <a:br>
              <a:rPr lang="en-AU" sz="2600" dirty="0"/>
            </a:br>
            <a:r>
              <a:rPr lang="en-AU" sz="2600" dirty="0"/>
              <a:t>. </a:t>
            </a:r>
            <a:br>
              <a:rPr lang="en-AU" sz="2600" dirty="0"/>
            </a:br>
            <a:r>
              <a:rPr lang="en-AU" sz="2600" dirty="0"/>
              <a:t>Akathisia inducers include SSRIs, most psychiatric drugs speed channel blockers Maxolon Stemetil and statins such as Lipitor and other antidepressants.</a:t>
            </a:r>
            <a:r>
              <a:rPr lang="en-AU" dirty="0"/>
              <a:t> </a:t>
            </a:r>
            <a:br>
              <a:rPr lang="en-AU" dirty="0"/>
            </a:br>
            <a:r>
              <a:rPr lang="en-AU" dirty="0"/>
              <a:t/>
            </a:r>
            <a:br>
              <a:rPr lang="en-AU" dirty="0"/>
            </a:br>
            <a:r>
              <a:rPr lang="en-AU" dirty="0"/>
              <a:t>You need pharmacy records to assess them</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152400"/>
            <a:ext cx="9144000" cy="6553200"/>
          </a:xfrm>
        </p:spPr>
        <p:txBody>
          <a:bodyPr/>
          <a:lstStyle/>
          <a:p>
            <a:r>
              <a:rPr lang="en-AU" sz="2800" dirty="0">
                <a:solidFill>
                  <a:srgbClr val="000000"/>
                </a:solidFill>
              </a:rPr>
              <a:t>My research was criticised: not mainstream psychiatry.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But consistent with DSM, Kaplan and </a:t>
            </a:r>
            <a:r>
              <a:rPr lang="en-AU" sz="2800" dirty="0" smtClean="0">
                <a:solidFill>
                  <a:srgbClr val="000000"/>
                </a:solidFill>
              </a:rPr>
              <a:t>Sadock</a:t>
            </a:r>
            <a:r>
              <a:rPr lang="en-AU" sz="2800" dirty="0">
                <a:solidFill>
                  <a:srgbClr val="000000"/>
                </a:solidFill>
              </a:rPr>
              <a:t>, Textbook of American Psychiatry, Sachdev’s </a:t>
            </a:r>
            <a:r>
              <a:rPr lang="en-AU" sz="2800" i="1" dirty="0">
                <a:solidFill>
                  <a:srgbClr val="000000"/>
                </a:solidFill>
              </a:rPr>
              <a:t>Akathisia and Restless Legs</a:t>
            </a:r>
            <a:r>
              <a:rPr lang="en-AU" sz="2800" dirty="0">
                <a:solidFill>
                  <a:srgbClr val="000000"/>
                </a:solidFill>
              </a:rPr>
              <a:t>, Prescriber Information, MIMS ANNUAL, </a:t>
            </a:r>
            <a:br>
              <a:rPr lang="en-AU" sz="2800" dirty="0">
                <a:solidFill>
                  <a:srgbClr val="000000"/>
                </a:solidFill>
              </a:rPr>
            </a:br>
            <a:r>
              <a:rPr lang="en-AU" sz="2800" dirty="0">
                <a:solidFill>
                  <a:srgbClr val="000000"/>
                </a:solidFill>
              </a:rPr>
              <a:t>suicide data, </a:t>
            </a:r>
            <a:br>
              <a:rPr lang="en-AU" sz="2800" dirty="0">
                <a:solidFill>
                  <a:srgbClr val="000000"/>
                </a:solidFill>
              </a:rPr>
            </a:br>
            <a:r>
              <a:rPr lang="en-AU" sz="2800" dirty="0">
                <a:solidFill>
                  <a:srgbClr val="000000"/>
                </a:solidFill>
              </a:rPr>
              <a:t>600 papers on Medline, </a:t>
            </a:r>
            <a:br>
              <a:rPr lang="en-AU" sz="2800" dirty="0">
                <a:solidFill>
                  <a:srgbClr val="000000"/>
                </a:solidFill>
              </a:rPr>
            </a:br>
            <a:r>
              <a:rPr lang="en-AU" sz="2800" dirty="0">
                <a:solidFill>
                  <a:srgbClr val="000000"/>
                </a:solidFill>
              </a:rPr>
              <a:t>6 Daubert Hearings, </a:t>
            </a:r>
            <a:br>
              <a:rPr lang="en-AU" sz="2800" dirty="0">
                <a:solidFill>
                  <a:srgbClr val="000000"/>
                </a:solidFill>
              </a:rPr>
            </a:br>
            <a:r>
              <a:rPr lang="en-AU" sz="2800" dirty="0">
                <a:solidFill>
                  <a:srgbClr val="000000"/>
                </a:solidFill>
              </a:rPr>
              <a:t>Prescriber Information in the USA, legal data bases in coronial, negligence and criminal proceedings.  </a:t>
            </a:r>
            <a:br>
              <a:rPr lang="en-AU" sz="2800" dirty="0">
                <a:solidFill>
                  <a:srgbClr val="000000"/>
                </a:solidFill>
              </a:rPr>
            </a:br>
            <a:endParaRPr lang="en-AU" sz="2800" dirty="0">
              <a:solidFill>
                <a:srgbClr val="00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8991600" cy="6553200"/>
          </a:xfrm>
        </p:spPr>
        <p:txBody>
          <a:bodyPr/>
          <a:lstStyle/>
          <a:p>
            <a:r>
              <a:rPr lang="en-AU" sz="2000"/>
              <a:t>Australasian Psychiatry</a:t>
            </a:r>
            <a:br>
              <a:rPr lang="en-AU" sz="2000"/>
            </a:br>
            <a:r>
              <a:rPr lang="en-AU" sz="2000"/>
              <a:t>• Vol 11, No 1 •</a:t>
            </a:r>
            <a:br>
              <a:rPr lang="en-AU" sz="2000"/>
            </a:br>
            <a:r>
              <a:rPr lang="en-AU" sz="2000"/>
              <a:t>March 2003</a:t>
            </a:r>
            <a:br>
              <a:rPr lang="en-AU" sz="2000"/>
            </a:br>
            <a:r>
              <a:rPr lang="en-AU" sz="2000"/>
              <a:t>RANZCP CLINICALPRACTICE GUIDELINES 4</a:t>
            </a:r>
            <a:br>
              <a:rPr lang="en-AU" sz="2000"/>
            </a:br>
            <a:r>
              <a:rPr lang="en-AU" sz="2000"/>
              <a:t/>
            </a:r>
            <a:br>
              <a:rPr lang="en-AU" sz="2000"/>
            </a:br>
            <a:r>
              <a:rPr lang="en-AU" sz="2000"/>
              <a:t>Summary of guideline for the treatment of depression</a:t>
            </a:r>
            <a:br>
              <a:rPr lang="en-AU" sz="2000"/>
            </a:br>
            <a:r>
              <a:rPr lang="en-AU" sz="2000"/>
              <a:t>Pete M. Ellis, Ian B. Hickie and Don A. R. SmithPete M. Ellis, Ian B. Hickie and Don A. R. Smith for the RANZCP</a:t>
            </a:r>
            <a:br>
              <a:rPr lang="en-AU" sz="2000"/>
            </a:br>
            <a:r>
              <a:rPr lang="en-AU" sz="2000"/>
              <a:t>Clinical Practice Guideline Team for Depression</a:t>
            </a:r>
            <a:br>
              <a:rPr lang="en-AU" sz="2000"/>
            </a:br>
            <a:r>
              <a:rPr lang="en-AU" sz="2000"/>
              <a:t>Practice guidelines, secondary care.</a:t>
            </a:r>
            <a:br>
              <a:rPr lang="en-AU" sz="2000"/>
            </a:br>
            <a:r>
              <a:rPr lang="en-AU" sz="2000"/>
              <a:t/>
            </a:r>
            <a:br>
              <a:rPr lang="en-AU" sz="2000"/>
            </a:br>
            <a:r>
              <a:rPr lang="en-AU" sz="2000"/>
              <a:t/>
            </a:r>
            <a:br>
              <a:rPr lang="en-AU" sz="2000"/>
            </a:br>
            <a:r>
              <a:rPr lang="en-AU" sz="3000"/>
              <a:t>Depression is common, serious and treatable. It affects 1 in 25</a:t>
            </a:r>
            <a:br>
              <a:rPr lang="en-AU" sz="3000"/>
            </a:br>
            <a:r>
              <a:rPr lang="en-AU" sz="3000"/>
              <a:t>people in any 1 month.</a:t>
            </a:r>
            <a:r>
              <a:rPr lang="en-AU" sz="2000"/>
              <a:t> </a:t>
            </a:r>
            <a:endParaRPr lang="en-AU" sz="2800">
              <a:solidFill>
                <a:srgbClr val="00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381000" y="228600"/>
            <a:ext cx="7772400" cy="6096000"/>
          </a:xfrm>
        </p:spPr>
        <p:txBody>
          <a:bodyPr/>
          <a:lstStyle/>
          <a:p>
            <a:r>
              <a:rPr lang="en-AU" sz="2800">
                <a:solidFill>
                  <a:srgbClr val="000000"/>
                </a:solidFill>
              </a:rPr>
              <a:t>When the US FDA issued a Public Health Advisory in March 2004 on increasing depression and suicidality, the College representative immediately responded.</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We are not convinced. </a:t>
            </a:r>
            <a:br>
              <a:rPr lang="en-AU" sz="2800">
                <a:solidFill>
                  <a:srgbClr val="000000"/>
                </a:solidFill>
              </a:rPr>
            </a:br>
            <a:endParaRPr lang="en-AU" sz="2800">
              <a:solidFill>
                <a:srgbClr val="00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762000" y="457200"/>
            <a:ext cx="7543800" cy="5334000"/>
          </a:xfrm>
        </p:spPr>
        <p:txBody>
          <a:bodyPr/>
          <a:lstStyle/>
          <a:p>
            <a:r>
              <a:rPr lang="en-AU" sz="2800">
                <a:solidFill>
                  <a:srgbClr val="000000"/>
                </a:solidFill>
              </a:rPr>
              <a:t>The College has not retracted that, has not done any research nor checked the literature nor read the trials. Yet it purports to issue guidelines to double guess the data rich FDA.</a:t>
            </a:r>
            <a:br>
              <a:rPr lang="en-AU" sz="2800">
                <a:solidFill>
                  <a:srgbClr val="000000"/>
                </a:solidFill>
              </a:rPr>
            </a:br>
            <a:r>
              <a:rPr lang="en-AU" sz="2800">
                <a:solidFill>
                  <a:srgbClr val="000000"/>
                </a:solidFill>
              </a:rPr>
              <a:t>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(Nor are they convinced by evidence and science).</a:t>
            </a:r>
            <a:br>
              <a:rPr lang="en-AU" sz="2800">
                <a:solidFill>
                  <a:srgbClr val="000000"/>
                </a:solidFill>
              </a:rPr>
            </a:br>
            <a:endParaRPr lang="en-AU" sz="2800">
              <a:solidFill>
                <a:srgbClr val="00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685800" y="609600"/>
            <a:ext cx="7772400" cy="5257800"/>
          </a:xfrm>
        </p:spPr>
        <p:txBody>
          <a:bodyPr/>
          <a:lstStyle/>
          <a:p>
            <a:r>
              <a:rPr lang="en-AU" sz="2800">
                <a:solidFill>
                  <a:srgbClr val="000000"/>
                </a:solidFill>
              </a:rPr>
              <a:t>The guidelines that the RANZCP should be promoting,</a:t>
            </a:r>
            <a:br>
              <a:rPr lang="en-AU" sz="2800">
                <a:solidFill>
                  <a:srgbClr val="000000"/>
                </a:solidFill>
              </a:rPr>
            </a:br>
            <a:r>
              <a:rPr lang="en-AU" sz="2800">
                <a:solidFill>
                  <a:srgbClr val="000000"/>
                </a:solidFill>
                <a:latin typeface="Times" charset="0"/>
              </a:rPr>
              <a:t>Med-Psych Drug-Drug Interactions Update</a:t>
            </a:r>
            <a:br>
              <a:rPr lang="en-AU" sz="2800">
                <a:solidFill>
                  <a:srgbClr val="000000"/>
                </a:solidFill>
                <a:latin typeface="Times" charset="0"/>
              </a:rPr>
            </a:br>
            <a:r>
              <a:rPr lang="en-AU" sz="2800">
                <a:solidFill>
                  <a:srgbClr val="000000"/>
                </a:solidFill>
                <a:latin typeface="Times" charset="0"/>
              </a:rPr>
              <a:t>Clinical Guidelines for Psychiatrists for the Use of</a:t>
            </a:r>
            <a:br>
              <a:rPr lang="en-AU" sz="2800">
                <a:solidFill>
                  <a:srgbClr val="000000"/>
                </a:solidFill>
                <a:latin typeface="Times" charset="0"/>
              </a:rPr>
            </a:br>
            <a:r>
              <a:rPr lang="en-AU" sz="2800">
                <a:solidFill>
                  <a:srgbClr val="000000"/>
                </a:solidFill>
                <a:latin typeface="Times" charset="0"/>
              </a:rPr>
              <a:t>Pharmacogenetic Testing for CYP450 2D6 and CYP450 2C19</a:t>
            </a:r>
            <a:br>
              <a:rPr lang="en-AU" sz="2800">
                <a:solidFill>
                  <a:srgbClr val="000000"/>
                </a:solidFill>
                <a:latin typeface="Times" charset="0"/>
              </a:rPr>
            </a:br>
            <a:r>
              <a:rPr lang="en-AU" sz="2800">
                <a:solidFill>
                  <a:srgbClr val="000000"/>
                </a:solidFill>
                <a:latin typeface="Times" charset="0"/>
              </a:rPr>
              <a:t>JOSE DE LEON, M.D.</a:t>
            </a:r>
            <a:br>
              <a:rPr lang="en-AU" sz="2800">
                <a:solidFill>
                  <a:srgbClr val="000000"/>
                </a:solidFill>
                <a:latin typeface="Times" charset="0"/>
              </a:rPr>
            </a:br>
            <a:r>
              <a:rPr lang="en-AU" sz="2800">
                <a:solidFill>
                  <a:srgbClr val="000000"/>
                </a:solidFill>
                <a:latin typeface="Times" charset="0"/>
              </a:rPr>
              <a:t>SCOTT C. ARMSTRONG, M.D.</a:t>
            </a:r>
            <a:br>
              <a:rPr lang="en-AU" sz="2800">
                <a:solidFill>
                  <a:srgbClr val="000000"/>
                </a:solidFill>
                <a:latin typeface="Times" charset="0"/>
              </a:rPr>
            </a:br>
            <a:r>
              <a:rPr lang="en-AU" sz="2800">
                <a:solidFill>
                  <a:srgbClr val="000000"/>
                </a:solidFill>
                <a:latin typeface="Times" charset="0"/>
              </a:rPr>
              <a:t>KELLY L. COZZA, M.D.</a:t>
            </a:r>
            <a:br>
              <a:rPr lang="en-AU" sz="2800">
                <a:solidFill>
                  <a:srgbClr val="000000"/>
                </a:solidFill>
                <a:latin typeface="Times" charset="0"/>
              </a:rPr>
            </a:br>
            <a:r>
              <a:rPr lang="en-AU" sz="2800">
                <a:solidFill>
                  <a:srgbClr val="000000"/>
                </a:solidFill>
                <a:latin typeface="Times" charset="0"/>
              </a:rPr>
              <a:t/>
            </a:r>
            <a:br>
              <a:rPr lang="en-AU" sz="2800">
                <a:solidFill>
                  <a:srgbClr val="000000"/>
                </a:solidFill>
                <a:latin typeface="Times" charset="0"/>
              </a:rPr>
            </a:br>
            <a:endParaRPr lang="en-AU" sz="2800">
              <a:solidFill>
                <a:srgbClr val="000000"/>
              </a:solidFill>
              <a:latin typeface="Times"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381000" y="381000"/>
            <a:ext cx="8458200" cy="5867400"/>
          </a:xfrm>
        </p:spPr>
        <p:txBody>
          <a:bodyPr/>
          <a:lstStyle/>
          <a:p>
            <a:r>
              <a:rPr lang="en-AU" sz="2800" dirty="0">
                <a:solidFill>
                  <a:srgbClr val="000000"/>
                </a:solidFill>
              </a:rPr>
              <a:t>I told the Therapeutic Goods Association of these problems.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The TGA, told me that on the whole, these drugs did more harm than good.</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Professor Hickie  has yet to tell me how drugs which increase suicide rates on clinical trials, can decrease a national suicide rate.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(there is a way)</a:t>
            </a: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0" y="381000"/>
            <a:ext cx="9144000" cy="6629400"/>
          </a:xfrm>
        </p:spPr>
        <p:txBody>
          <a:bodyPr/>
          <a:lstStyle/>
          <a:p>
            <a:r>
              <a:rPr lang="en-AU" sz="2800" dirty="0">
                <a:solidFill>
                  <a:srgbClr val="000000"/>
                </a:solidFill>
              </a:rPr>
              <a:t>The Federal Government and the Medical Journal of Australia published that the suicide rate in Australia decreased.</a:t>
            </a:r>
            <a:br>
              <a:rPr lang="en-AU" sz="2800" dirty="0">
                <a:solidFill>
                  <a:srgbClr val="000000"/>
                </a:solidFill>
              </a:rPr>
            </a:br>
            <a:r>
              <a:rPr lang="en-AU" sz="2800" dirty="0">
                <a:solidFill>
                  <a:srgbClr val="000000"/>
                </a:solidFill>
              </a:rPr>
              <a:t>But the suicide rate actually rose (in some sectors) by 2% after Prozac was introduced, with 90% of the increased numbers being taken up by suicides under mental health care.</a:t>
            </a:r>
            <a:br>
              <a:rPr lang="en-AU" sz="2800" dirty="0">
                <a:solidFill>
                  <a:srgbClr val="000000"/>
                </a:solidFill>
              </a:rPr>
            </a:br>
            <a:r>
              <a:rPr lang="en-AU" sz="2800" dirty="0">
                <a:solidFill>
                  <a:srgbClr val="000000"/>
                </a:solidFill>
              </a:rPr>
              <a:t>Persons in mental health care did not suicide so much before 1992.</a:t>
            </a:r>
            <a:br>
              <a:rPr lang="en-AU" sz="2800" dirty="0">
                <a:solidFill>
                  <a:srgbClr val="000000"/>
                </a:solidFill>
              </a:rPr>
            </a:br>
            <a:r>
              <a:rPr lang="en-AU" sz="2800" dirty="0">
                <a:solidFill>
                  <a:srgbClr val="000000"/>
                </a:solidFill>
              </a:rPr>
              <a:t>Mental health care  is now a risk factor for suicide.</a:t>
            </a:r>
            <a:br>
              <a:rPr lang="en-AU" sz="2800" dirty="0">
                <a:solidFill>
                  <a:srgbClr val="000000"/>
                </a:solidFill>
              </a:rPr>
            </a:br>
            <a:r>
              <a:rPr lang="en-AU" sz="1200" dirty="0">
                <a:solidFill>
                  <a:schemeClr val="tx1"/>
                </a:solidFill>
              </a:rPr>
              <a:t>NSW Mental Health Sentinel Events Review Committee</a:t>
            </a:r>
            <a:br>
              <a:rPr lang="en-AU" sz="1200" dirty="0">
                <a:solidFill>
                  <a:schemeClr val="tx1"/>
                </a:solidFill>
              </a:rPr>
            </a:br>
            <a:r>
              <a:rPr lang="en-AU" sz="1200" dirty="0">
                <a:solidFill>
                  <a:schemeClr val="tx1"/>
                </a:solidFill>
              </a:rPr>
              <a:t>Tracking Tragedy</a:t>
            </a:r>
            <a:br>
              <a:rPr lang="en-AU" sz="1200" dirty="0">
                <a:solidFill>
                  <a:schemeClr val="tx1"/>
                </a:solidFill>
              </a:rPr>
            </a:br>
            <a:r>
              <a:rPr lang="en-AU" sz="1200" dirty="0">
                <a:solidFill>
                  <a:schemeClr val="tx1"/>
                </a:solidFill>
              </a:rPr>
              <a:t>A systemic look at suicides and homicides amongst</a:t>
            </a:r>
            <a:br>
              <a:rPr lang="en-AU" sz="1200" dirty="0">
                <a:solidFill>
                  <a:schemeClr val="tx1"/>
                </a:solidFill>
              </a:rPr>
            </a:br>
            <a:r>
              <a:rPr lang="en-AU" sz="1200" dirty="0">
                <a:solidFill>
                  <a:schemeClr val="tx1"/>
                </a:solidFill>
              </a:rPr>
              <a:t>mental health inpatients</a:t>
            </a:r>
            <a:br>
              <a:rPr lang="en-AU" sz="1200" dirty="0">
                <a:solidFill>
                  <a:schemeClr val="tx1"/>
                </a:solidFill>
              </a:rPr>
            </a:br>
            <a:r>
              <a:rPr lang="en-AU" sz="1200" dirty="0">
                <a:solidFill>
                  <a:schemeClr val="tx1"/>
                </a:solidFill>
              </a:rPr>
              <a:t>First Report of the Committee</a:t>
            </a:r>
            <a:br>
              <a:rPr lang="en-AU" sz="1200" dirty="0">
                <a:solidFill>
                  <a:schemeClr val="tx1"/>
                </a:solidFill>
              </a:rPr>
            </a:br>
            <a:r>
              <a:rPr lang="en-AU" sz="1200" dirty="0">
                <a:solidFill>
                  <a:schemeClr val="tx1"/>
                </a:solidFill>
              </a:rPr>
              <a:t>December 2003</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04800" y="762000"/>
            <a:ext cx="8077200" cy="5638800"/>
          </a:xfrm>
        </p:spPr>
        <p:txBody>
          <a:bodyPr/>
          <a:lstStyle/>
          <a:p>
            <a:r>
              <a:rPr lang="en-AU" sz="2800">
                <a:solidFill>
                  <a:srgbClr val="000000"/>
                </a:solidFill>
              </a:rPr>
              <a:t>Ten years after the introduction of Panopticure, the number of persons on blind pensions had increased by 100%.</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And by a further 25% in the next four years.</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You would think that there would be an outcry – and that ophthalmologists collectively would be angry at being duped.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Few would believe these to be the intrinsic risks of transiently raised ocular pressure.</a:t>
            </a: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0" y="0"/>
            <a:ext cx="8839200" cy="6858000"/>
          </a:xfrm>
        </p:spPr>
        <p:txBody>
          <a:bodyPr/>
          <a:lstStyle/>
          <a:p>
            <a:r>
              <a:rPr lang="en-AU" sz="2400" dirty="0">
                <a:solidFill>
                  <a:srgbClr val="000000"/>
                </a:solidFill>
              </a:rPr>
              <a:t>From 1990 to 2002, antidepressant use increased by 352%, to reach 51.5 DDDs/1000/day</a:t>
            </a:r>
            <a:br>
              <a:rPr lang="en-AU" sz="2400" dirty="0">
                <a:solidFill>
                  <a:srgbClr val="000000"/>
                </a:solidFill>
              </a:rPr>
            </a:br>
            <a:r>
              <a:rPr lang="en-AU" sz="2400" dirty="0">
                <a:solidFill>
                  <a:srgbClr val="000000"/>
                </a:solidFill>
              </a:rPr>
              <a:t/>
            </a:r>
            <a:br>
              <a:rPr lang="en-AU" sz="2400" dirty="0">
                <a:solidFill>
                  <a:srgbClr val="000000"/>
                </a:solidFill>
              </a:rPr>
            </a:br>
            <a:r>
              <a:rPr lang="en-AU" sz="2400" dirty="0">
                <a:solidFill>
                  <a:srgbClr val="000000"/>
                </a:solidFill>
              </a:rPr>
              <a:t>In this same period, 1990 and 2002, Suicides of persons under Mental Health Care (in NSW alone) increased from under between 36 and 56 say 46 to over 155.</a:t>
            </a:r>
            <a:br>
              <a:rPr lang="en-AU" sz="2400" dirty="0">
                <a:solidFill>
                  <a:srgbClr val="000000"/>
                </a:solidFill>
              </a:rPr>
            </a:br>
            <a:r>
              <a:rPr lang="en-AU" sz="2400" dirty="0">
                <a:solidFill>
                  <a:srgbClr val="000000"/>
                </a:solidFill>
              </a:rPr>
              <a:t>Just about 350%</a:t>
            </a:r>
            <a:br>
              <a:rPr lang="en-AU" sz="2400" dirty="0">
                <a:solidFill>
                  <a:srgbClr val="000000"/>
                </a:solidFill>
              </a:rPr>
            </a:br>
            <a:r>
              <a:rPr lang="en-AU" sz="2400" dirty="0">
                <a:solidFill>
                  <a:srgbClr val="000000"/>
                </a:solidFill>
              </a:rPr>
              <a:t/>
            </a:r>
            <a:br>
              <a:rPr lang="en-AU" sz="2400" dirty="0">
                <a:solidFill>
                  <a:srgbClr val="000000"/>
                </a:solidFill>
              </a:rPr>
            </a:br>
            <a:r>
              <a:rPr lang="en-AU" sz="2400" dirty="0">
                <a:solidFill>
                  <a:srgbClr val="000000"/>
                </a:solidFill>
              </a:rPr>
              <a:t>Hanging became the method of choice with hanging deaths increasing from 6 to 12 per 100,000 suicides.</a:t>
            </a:r>
            <a:br>
              <a:rPr lang="en-AU" sz="2400" dirty="0">
                <a:solidFill>
                  <a:srgbClr val="000000"/>
                </a:solidFill>
              </a:rPr>
            </a:br>
            <a:r>
              <a:rPr lang="en-AU" sz="2400" dirty="0">
                <a:solidFill>
                  <a:srgbClr val="000000"/>
                </a:solidFill>
              </a:rPr>
              <a:t>Every akathisiac with suicidal ideation with whom I have spoken thinks of hanging him or herself. </a:t>
            </a:r>
            <a:br>
              <a:rPr lang="en-AU" sz="2400" dirty="0">
                <a:solidFill>
                  <a:srgbClr val="000000"/>
                </a:solidFill>
              </a:rPr>
            </a:br>
            <a:r>
              <a:rPr lang="en-AU" sz="2400" dirty="0">
                <a:solidFill>
                  <a:srgbClr val="000000"/>
                </a:solidFill>
              </a:rPr>
              <a:t>Other violent means are also contemplated, but seeking peace is always the motivation.</a:t>
            </a:r>
            <a:br>
              <a:rPr lang="en-AU" sz="2400" dirty="0">
                <a:solidFill>
                  <a:srgbClr val="000000"/>
                </a:solidFill>
              </a:rPr>
            </a:br>
            <a:r>
              <a:rPr lang="en-AU" sz="2400" dirty="0">
                <a:solidFill>
                  <a:srgbClr val="000000"/>
                </a:solidFill>
              </a:rPr>
              <a:t>This becomes an empirical question for coroners who will have toxicological results from these deaths. But will not pick up withdrawal suicides without further information.</a:t>
            </a: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685800" y="609600"/>
            <a:ext cx="8153400" cy="5791200"/>
          </a:xfrm>
        </p:spPr>
        <p:txBody>
          <a:bodyPr/>
          <a:lstStyle/>
          <a:p>
            <a:r>
              <a:rPr lang="en-AU" sz="2800" dirty="0">
                <a:solidFill>
                  <a:srgbClr val="000000"/>
                </a:solidFill>
              </a:rPr>
              <a:t>The death rate in treated schizophrenia rose by 40%.</a:t>
            </a:r>
            <a:br>
              <a:rPr lang="en-AU" sz="2800" dirty="0">
                <a:solidFill>
                  <a:srgbClr val="000000"/>
                </a:solidFill>
              </a:rPr>
            </a:br>
            <a:r>
              <a:rPr lang="en-AU" sz="2800" dirty="0">
                <a:solidFill>
                  <a:srgbClr val="000000"/>
                </a:solidFill>
              </a:rPr>
              <a:t>Mania rose – its incidence has risen from 0.1% to 5%.</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Psychiatry’s institutions and researchers did not ask what was fuelling this epidemic of mental illness</a:t>
            </a:r>
            <a:r>
              <a:rPr lang="en-AU" sz="2800" dirty="0" smtClean="0">
                <a:solidFill>
                  <a:srgbClr val="000000"/>
                </a:solidFill>
              </a:rPr>
              <a:t>.</a:t>
            </a:r>
            <a:br>
              <a:rPr lang="en-AU" sz="2800" dirty="0" smtClean="0">
                <a:solidFill>
                  <a:srgbClr val="000000"/>
                </a:solidFill>
              </a:rPr>
            </a:br>
            <a:r>
              <a:rPr lang="en-AU" sz="2800" dirty="0">
                <a:solidFill>
                  <a:srgbClr val="000000"/>
                </a:solidFill>
              </a:rPr>
              <a:t>Just asked for more money.</a:t>
            </a:r>
            <a:br>
              <a:rPr lang="en-AU" sz="2800" dirty="0">
                <a:solidFill>
                  <a:srgbClr val="000000"/>
                </a:solidFill>
              </a:rPr>
            </a:br>
            <a:r>
              <a:rPr lang="en-AU" sz="2800" dirty="0">
                <a:solidFill>
                  <a:srgbClr val="000000"/>
                </a:solidFill>
              </a:rPr>
              <a:t>From governments and Big </a:t>
            </a:r>
            <a:r>
              <a:rPr lang="en-AU" sz="2800" dirty="0" smtClean="0">
                <a:solidFill>
                  <a:srgbClr val="000000"/>
                </a:solidFill>
              </a:rPr>
              <a:t>PhaRMA</a:t>
            </a:r>
            <a:br>
              <a:rPr lang="en-AU" sz="2800" dirty="0" smtClean="0">
                <a:solidFill>
                  <a:srgbClr val="000000"/>
                </a:solidFill>
              </a:rPr>
            </a:br>
            <a:r>
              <a:rPr lang="en-AU" sz="2800" dirty="0" smtClean="0">
                <a:solidFill>
                  <a:srgbClr val="000000"/>
                </a:solidFill>
              </a:rPr>
              <a:t/>
            </a:r>
            <a:br>
              <a:rPr lang="en-AU" sz="2800" dirty="0" smtClean="0">
                <a:solidFill>
                  <a:srgbClr val="000000"/>
                </a:solidFill>
              </a:rPr>
            </a:br>
            <a:r>
              <a:rPr lang="en-AU" sz="2800" dirty="0" smtClean="0">
                <a:solidFill>
                  <a:srgbClr val="000000"/>
                </a:solidFill>
              </a:rPr>
              <a:t>Psychiatry is not making any inroads. </a:t>
            </a:r>
            <a:r>
              <a:rPr lang="en-AU" sz="2800" smtClean="0">
                <a:solidFill>
                  <a:srgbClr val="000000"/>
                </a:solidFill>
              </a:rPr>
              <a:t>These </a:t>
            </a:r>
            <a:r>
              <a:rPr lang="en-AU" sz="2800" dirty="0" smtClean="0">
                <a:solidFill>
                  <a:srgbClr val="000000"/>
                </a:solidFill>
              </a:rPr>
              <a:t>statistics are newly diagnosed “mentally ill” persons</a:t>
            </a:r>
            <a:endParaRPr lang="en-AU" sz="2800" dirty="0">
              <a:solidFill>
                <a:srgbClr val="00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612782" y="728205"/>
            <a:ext cx="184666" cy="461665"/>
          </a:xfrm>
          <a:prstGeom prst="rect">
            <a:avLst/>
          </a:prstGeom>
          <a:noFill/>
        </p:spPr>
        <p:txBody>
          <a:bodyPr wrap="none" rtlCol="0">
            <a:spAutoFit/>
          </a:bodyPr>
          <a:lstStyle/>
          <a:p>
            <a:endParaRPr lang="en-AU" sz="2400" dirty="0"/>
          </a:p>
        </p:txBody>
      </p:sp>
      <p:graphicFrame>
        <p:nvGraphicFramePr>
          <p:cNvPr id="175107" name="Object 3"/>
          <p:cNvGraphicFramePr>
            <a:graphicFrameLocks noChangeAspect="1"/>
          </p:cNvGraphicFramePr>
          <p:nvPr/>
        </p:nvGraphicFramePr>
        <p:xfrm>
          <a:off x="-123844" y="381000"/>
          <a:ext cx="9267844" cy="6477000"/>
        </p:xfrm>
        <a:graphic>
          <a:graphicData uri="http://schemas.openxmlformats.org/presentationml/2006/ole">
            <p:oleObj spid="_x0000_s175107" name="Document" r:id="rId3" imgW="5276088" imgH="4236720" progId="Word.Document.8">
              <p:link updateAutomatic="1"/>
            </p:oleObj>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290286" y="444500"/>
            <a:ext cx="184666" cy="523220"/>
          </a:xfrm>
          <a:prstGeom prst="rect">
            <a:avLst/>
          </a:prstGeom>
          <a:noFill/>
        </p:spPr>
        <p:txBody>
          <a:bodyPr wrap="none" rtlCol="0">
            <a:spAutoFit/>
          </a:bodyPr>
          <a:lstStyle/>
          <a:p>
            <a:endParaRPr lang="en-AU" dirty="0"/>
          </a:p>
        </p:txBody>
      </p:sp>
      <p:graphicFrame>
        <p:nvGraphicFramePr>
          <p:cNvPr id="176130" name="Object 2"/>
          <p:cNvGraphicFramePr>
            <a:graphicFrameLocks noChangeAspect="1"/>
          </p:cNvGraphicFramePr>
          <p:nvPr/>
        </p:nvGraphicFramePr>
        <p:xfrm>
          <a:off x="228600" y="127000"/>
          <a:ext cx="8153400" cy="6731000"/>
        </p:xfrm>
        <a:graphic>
          <a:graphicData uri="http://schemas.openxmlformats.org/presentationml/2006/ole">
            <p:oleObj spid="_x0000_s176130" name="Document" r:id="rId3" imgW="5276088" imgH="3535680" progId="Word.Document.8">
              <p:link updateAutomatic="1"/>
            </p:oleObj>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52400" y="0"/>
            <a:ext cx="8839200" cy="6629400"/>
          </a:xfrm>
        </p:spPr>
        <p:txBody>
          <a:bodyPr/>
          <a:lstStyle/>
          <a:p>
            <a:r>
              <a:rPr lang="en-AU" sz="2800" dirty="0">
                <a:solidFill>
                  <a:srgbClr val="000000"/>
                </a:solidFill>
              </a:rPr>
              <a:t>The New York Times suggested that psychiatry was in denial. </a:t>
            </a:r>
            <a:r>
              <a:rPr lang="en-AU" sz="2800" dirty="0" smtClean="0">
                <a:solidFill>
                  <a:srgbClr val="000000"/>
                </a:solidFill>
              </a:rPr>
              <a:t> </a:t>
            </a:r>
            <a:br>
              <a:rPr lang="en-AU" sz="2800" dirty="0" smtClean="0">
                <a:solidFill>
                  <a:srgbClr val="000000"/>
                </a:solidFill>
              </a:rPr>
            </a:br>
            <a:r>
              <a:rPr lang="en-AU" sz="2800" dirty="0">
                <a:solidFill>
                  <a:srgbClr val="000000"/>
                </a:solidFill>
              </a:rPr>
              <a:t>The American Psychiatric Association declared that it was in a partnership with the Pharmaceutical Industry.</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The </a:t>
            </a:r>
            <a:r>
              <a:rPr lang="en-AU" sz="2800" dirty="0" err="1">
                <a:solidFill>
                  <a:srgbClr val="000000"/>
                </a:solidFill>
              </a:rPr>
              <a:t>APA’s</a:t>
            </a:r>
            <a:r>
              <a:rPr lang="en-AU" sz="2800" dirty="0">
                <a:solidFill>
                  <a:srgbClr val="000000"/>
                </a:solidFill>
              </a:rPr>
              <a:t> President agreed with Tom Cruise</a:t>
            </a:r>
            <a:br>
              <a:rPr lang="en-AU" sz="2800" dirty="0">
                <a:solidFill>
                  <a:srgbClr val="000000"/>
                </a:solidFill>
              </a:rPr>
            </a:br>
            <a:r>
              <a:rPr lang="en-AU" sz="1400" u="sng" dirty="0">
                <a:solidFill>
                  <a:srgbClr val="0000FF"/>
                </a:solidFill>
                <a:latin typeface="Times New Roman" charset="0"/>
                <a:hlinkClick r:id="rId2"/>
              </a:rPr>
              <a:t>http://pn.psychiatryonline.org/cgi/content/full/40/16/3</a:t>
            </a:r>
            <a:r>
              <a:rPr lang="en-AU" sz="1400" u="sng" dirty="0">
                <a:solidFill>
                  <a:srgbClr val="0000FF"/>
                </a:solidFill>
              </a:rPr>
              <a:t/>
            </a:r>
            <a:br>
              <a:rPr lang="en-AU" sz="1400" u="sng" dirty="0">
                <a:solidFill>
                  <a:srgbClr val="0000FF"/>
                </a:solidFill>
              </a:rPr>
            </a:br>
            <a:r>
              <a:rPr lang="en-AU" sz="1400" dirty="0">
                <a:solidFill>
                  <a:schemeClr val="tx1"/>
                </a:solidFill>
              </a:rPr>
              <a:t>Psychiatric News,</a:t>
            </a:r>
            <a:br>
              <a:rPr lang="en-AU" sz="1400" dirty="0">
                <a:solidFill>
                  <a:schemeClr val="tx1"/>
                </a:solidFill>
              </a:rPr>
            </a:br>
            <a:r>
              <a:rPr lang="en-AU" sz="1400" dirty="0">
                <a:solidFill>
                  <a:schemeClr val="tx1"/>
                </a:solidFill>
              </a:rPr>
              <a:t>August 19, 2005 page 3</a:t>
            </a:r>
            <a:br>
              <a:rPr lang="en-AU" sz="1400" dirty="0">
                <a:solidFill>
                  <a:schemeClr val="tx1"/>
                </a:solidFill>
              </a:rPr>
            </a:br>
            <a:r>
              <a:rPr lang="en-AU" sz="1400" dirty="0">
                <a:solidFill>
                  <a:schemeClr val="tx1"/>
                </a:solidFill>
              </a:rPr>
              <a:t/>
            </a:r>
            <a:br>
              <a:rPr lang="en-AU" sz="1400" dirty="0">
                <a:solidFill>
                  <a:schemeClr val="tx1"/>
                </a:solidFill>
              </a:rPr>
            </a:br>
            <a:r>
              <a:rPr lang="en-AU" sz="2800" dirty="0">
                <a:solidFill>
                  <a:schemeClr val="tx1"/>
                </a:solidFill>
              </a:rPr>
              <a:t>Big PhaRMA and American Psychiatry: The Good, the Bad, and the Ugly</a:t>
            </a:r>
            <a:br>
              <a:rPr lang="en-AU" sz="2800" dirty="0">
                <a:solidFill>
                  <a:schemeClr val="tx1"/>
                </a:solidFill>
              </a:rPr>
            </a:br>
            <a:r>
              <a:rPr lang="en-AU" sz="2800" dirty="0">
                <a:solidFill>
                  <a:schemeClr val="tx1"/>
                </a:solidFill>
              </a:rPr>
              <a:t>by Steven S. Sharfstein, M.D. 2005</a:t>
            </a:r>
            <a:r>
              <a:rPr lang="en-AU" sz="1400" dirty="0">
                <a:solidFill>
                  <a:schemeClr val="tx1"/>
                </a:solidFill>
              </a:rPr>
              <a:t> </a:t>
            </a:r>
            <a:br>
              <a:rPr lang="en-AU" sz="1400" dirty="0">
                <a:solidFill>
                  <a:schemeClr val="tx1"/>
                </a:solidFill>
              </a:rPr>
            </a:br>
            <a:r>
              <a:rPr lang="en-AU" sz="1400" dirty="0">
                <a:solidFill>
                  <a:schemeClr val="tx1"/>
                </a:solidFill>
              </a:rPr>
              <a:t>President, American Psychiatric Association</a:t>
            </a:r>
            <a:r>
              <a:rPr lang="en-AU" dirty="0">
                <a:solidFill>
                  <a:schemeClr val="tx1"/>
                </a:solidFill>
              </a:rPr>
              <a:t> </a:t>
            </a:r>
            <a:br>
              <a:rPr lang="en-AU" dirty="0">
                <a:solidFill>
                  <a:schemeClr val="tx1"/>
                </a:solidFill>
              </a:rPr>
            </a:br>
            <a:endParaRPr lang="en-AU" dirty="0">
              <a:solidFill>
                <a:schemeClr val="tx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0" y="-381000"/>
            <a:ext cx="9144000" cy="7239000"/>
          </a:xfrm>
        </p:spPr>
        <p:txBody>
          <a:bodyPr/>
          <a:lstStyle/>
          <a:p>
            <a:r>
              <a:rPr lang="en-AU" sz="2600">
                <a:solidFill>
                  <a:srgbClr val="000000"/>
                </a:solidFill>
              </a:rPr>
              <a:t>Do antidepressants work?</a:t>
            </a:r>
            <a:br>
              <a:rPr lang="en-AU" sz="2600">
                <a:solidFill>
                  <a:srgbClr val="000000"/>
                </a:solidFill>
              </a:rPr>
            </a:br>
            <a:r>
              <a:rPr lang="en-AU" sz="2600">
                <a:solidFill>
                  <a:srgbClr val="000000"/>
                </a:solidFill>
              </a:rPr>
              <a:t>What do they do?</a:t>
            </a:r>
            <a:r>
              <a:rPr lang="en-AU" sz="2600">
                <a:solidFill>
                  <a:schemeClr val="tx1"/>
                </a:solidFill>
              </a:rPr>
              <a:t/>
            </a:r>
            <a:br>
              <a:rPr lang="en-AU" sz="2600">
                <a:solidFill>
                  <a:schemeClr val="tx1"/>
                </a:solidFill>
              </a:rPr>
            </a:br>
            <a:r>
              <a:rPr lang="en-AU" sz="2600">
                <a:solidFill>
                  <a:schemeClr val="tx1"/>
                </a:solidFill>
              </a:rPr>
              <a:t>All of morphine, heroin, cocaine, alcohol, bromides, barbiturates, amphetamines, sedatives, meprobamate and benzodiazepines ‘work’ in the sense that some people feel different on them, and some people like that.  </a:t>
            </a:r>
            <a:br>
              <a:rPr lang="en-AU" sz="2600">
                <a:solidFill>
                  <a:schemeClr val="tx1"/>
                </a:solidFill>
              </a:rPr>
            </a:br>
            <a:r>
              <a:rPr lang="en-AU" sz="2600">
                <a:solidFill>
                  <a:schemeClr val="tx1"/>
                </a:solidFill>
              </a:rPr>
              <a:t/>
            </a:r>
            <a:br>
              <a:rPr lang="en-AU" sz="2600">
                <a:solidFill>
                  <a:schemeClr val="tx1"/>
                </a:solidFill>
              </a:rPr>
            </a:br>
            <a:r>
              <a:rPr lang="en-AU" sz="2600">
                <a:solidFill>
                  <a:schemeClr val="tx1"/>
                </a:solidFill>
              </a:rPr>
              <a:t>4.7% of the Australian population is taking antidepressants at a cost of over, now $500,000 for the drug alone.</a:t>
            </a:r>
            <a:br>
              <a:rPr lang="en-AU" sz="2600">
                <a:solidFill>
                  <a:schemeClr val="tx1"/>
                </a:solidFill>
              </a:rPr>
            </a:br>
            <a:r>
              <a:rPr lang="en-AU" sz="2600">
                <a:solidFill>
                  <a:schemeClr val="tx1"/>
                </a:solidFill>
              </a:rPr>
              <a:t/>
            </a:r>
            <a:br>
              <a:rPr lang="en-AU" sz="2600">
                <a:solidFill>
                  <a:schemeClr val="tx1"/>
                </a:solidFill>
              </a:rPr>
            </a:br>
            <a:r>
              <a:rPr lang="en-AU" sz="2600">
                <a:solidFill>
                  <a:schemeClr val="tx1"/>
                </a:solidFill>
              </a:rPr>
              <a:t>One has to ask if the conditions for which they do are legitimately medical conditions, and should be ‘treated’ by a doctor wearing a metaphorical white coat. </a:t>
            </a:r>
            <a:br>
              <a:rPr lang="en-AU" sz="2600">
                <a:solidFill>
                  <a:schemeClr val="tx1"/>
                </a:solidFill>
              </a:rPr>
            </a:br>
            <a:r>
              <a:rPr lang="en-AU" sz="2600">
                <a:solidFill>
                  <a:schemeClr val="tx1"/>
                </a:solidFill>
              </a:rPr>
              <a:t>They are now being provided for menopause and stress incontinence and suicides still result</a:t>
            </a:r>
            <a:endParaRPr lang="en-AU" sz="2000">
              <a:solidFill>
                <a:schemeClr val="tx1"/>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0" y="152400"/>
            <a:ext cx="9144000" cy="6705600"/>
          </a:xfrm>
        </p:spPr>
        <p:txBody>
          <a:bodyPr/>
          <a:lstStyle/>
          <a:p>
            <a:r>
              <a:rPr lang="en-AU" sz="4800">
                <a:solidFill>
                  <a:srgbClr val="000000"/>
                </a:solidFill>
                <a:latin typeface="Times New Roman" charset="0"/>
              </a:rPr>
              <a:t/>
            </a:r>
            <a:br>
              <a:rPr lang="en-AU" sz="4800">
                <a:solidFill>
                  <a:srgbClr val="000000"/>
                </a:solidFill>
                <a:latin typeface="Times New Roman" charset="0"/>
              </a:rPr>
            </a:br>
            <a:r>
              <a:rPr lang="en-AU" sz="2400">
                <a:solidFill>
                  <a:srgbClr val="000000"/>
                </a:solidFill>
              </a:rPr>
              <a:t>On May 6 2006, GSK published a review of all its clinical trials for Aropax.  Six persons had committed committed suicide on active substance and none on placebo.  Relative risk of 6 or more</a:t>
            </a:r>
            <a:br>
              <a:rPr lang="en-AU" sz="2400">
                <a:solidFill>
                  <a:srgbClr val="000000"/>
                </a:solidFill>
              </a:rPr>
            </a:br>
            <a:r>
              <a:rPr lang="en-AU" sz="2400">
                <a:solidFill>
                  <a:srgbClr val="000000"/>
                </a:solidFill>
              </a:rPr>
              <a:t/>
            </a:r>
            <a:br>
              <a:rPr lang="en-AU" sz="2400">
                <a:solidFill>
                  <a:srgbClr val="000000"/>
                </a:solidFill>
              </a:rPr>
            </a:br>
            <a:r>
              <a:rPr lang="en-AU" sz="2400">
                <a:solidFill>
                  <a:srgbClr val="000000"/>
                </a:solidFill>
              </a:rPr>
              <a:t>Efexor is worse in some trials</a:t>
            </a:r>
            <a:br>
              <a:rPr lang="en-AU" sz="2400">
                <a:solidFill>
                  <a:srgbClr val="000000"/>
                </a:solidFill>
              </a:rPr>
            </a:br>
            <a:r>
              <a:rPr lang="en-AU" sz="2400">
                <a:solidFill>
                  <a:srgbClr val="000000"/>
                </a:solidFill>
              </a:rPr>
              <a:t/>
            </a:r>
            <a:br>
              <a:rPr lang="en-AU" sz="2400">
                <a:solidFill>
                  <a:srgbClr val="000000"/>
                </a:solidFill>
              </a:rPr>
            </a:br>
            <a:r>
              <a:rPr lang="en-AU" sz="2400">
                <a:solidFill>
                  <a:srgbClr val="000000"/>
                </a:solidFill>
              </a:rPr>
              <a:t>This is biological not psychological and unrelated to diagnosis</a:t>
            </a:r>
            <a:br>
              <a:rPr lang="en-AU" sz="2400">
                <a:solidFill>
                  <a:srgbClr val="000000"/>
                </a:solidFill>
              </a:rPr>
            </a:br>
            <a:r>
              <a:rPr lang="en-AU" sz="2400">
                <a:solidFill>
                  <a:srgbClr val="000000"/>
                </a:solidFill>
              </a:rPr>
              <a:t> </a:t>
            </a:r>
            <a:br>
              <a:rPr lang="en-AU" sz="2400">
                <a:solidFill>
                  <a:srgbClr val="000000"/>
                </a:solidFill>
              </a:rPr>
            </a:br>
            <a:r>
              <a:rPr lang="en-AU" sz="2400">
                <a:solidFill>
                  <a:srgbClr val="000000"/>
                </a:solidFill>
              </a:rPr>
              <a:t/>
            </a:r>
            <a:br>
              <a:rPr lang="en-AU" sz="2400">
                <a:solidFill>
                  <a:srgbClr val="000000"/>
                </a:solidFill>
              </a:rPr>
            </a:br>
            <a:r>
              <a:rPr lang="en-AU" sz="2400">
                <a:solidFill>
                  <a:srgbClr val="000000"/>
                </a:solidFill>
              </a:rPr>
              <a:t/>
            </a:r>
            <a:br>
              <a:rPr lang="en-AU" sz="2400">
                <a:solidFill>
                  <a:srgbClr val="000000"/>
                </a:solidFill>
              </a:rPr>
            </a:br>
            <a:r>
              <a:rPr lang="en-AU" sz="2400">
                <a:solidFill>
                  <a:srgbClr val="000000"/>
                </a:solidFill>
              </a:rPr>
              <a:t>And this passes for an ‘antidepressant ‘</a:t>
            </a:r>
            <a:br>
              <a:rPr lang="en-AU" sz="2400">
                <a:solidFill>
                  <a:srgbClr val="000000"/>
                </a:solidFill>
              </a:rPr>
            </a:br>
            <a:r>
              <a:rPr lang="en-AU" sz="2400">
                <a:solidFill>
                  <a:srgbClr val="000000"/>
                </a:solidFill>
              </a:rPr>
              <a:t/>
            </a:r>
            <a:br>
              <a:rPr lang="en-AU" sz="2400">
                <a:solidFill>
                  <a:srgbClr val="000000"/>
                </a:solidFill>
              </a:rPr>
            </a:br>
            <a:r>
              <a:rPr lang="en-AU" sz="2000">
                <a:solidFill>
                  <a:srgbClr val="000000"/>
                </a:solidFill>
              </a:rPr>
              <a:t/>
            </a:r>
            <a:br>
              <a:rPr lang="en-AU" sz="2000">
                <a:solidFill>
                  <a:srgbClr val="000000"/>
                </a:solidFill>
              </a:rPr>
            </a:br>
            <a:r>
              <a:rPr lang="en-AU" sz="2800">
                <a:solidFill>
                  <a:srgbClr val="000000"/>
                </a:solidFill>
              </a:rPr>
              <a:t>And what disturbance causes these suicides</a:t>
            </a:r>
            <a:r>
              <a:rPr lang="en-AU" sz="2000">
                <a:solidFill>
                  <a:srgbClr val="000000"/>
                </a:solidFill>
              </a:rPr>
              <a:t>?</a:t>
            </a:r>
            <a:br>
              <a:rPr lang="en-AU" sz="2000">
                <a:solidFill>
                  <a:srgbClr val="000000"/>
                </a:solidFill>
              </a:rPr>
            </a:br>
            <a:endParaRPr lang="en-AU" sz="2000">
              <a:solidFill>
                <a:srgbClr val="00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0" y="0"/>
            <a:ext cx="9144000" cy="6858000"/>
          </a:xfrm>
        </p:spPr>
        <p:txBody>
          <a:bodyPr/>
          <a:lstStyle/>
          <a:p>
            <a:pPr algn="l"/>
            <a:r>
              <a:rPr lang="en-AU" sz="2600">
                <a:solidFill>
                  <a:srgbClr val="000000"/>
                </a:solidFill>
                <a:latin typeface="Abadi MT Condensed Light" charset="0"/>
              </a:rPr>
              <a:t>In 1993, Martin Teicher postulated nine clinical mechanisms have been proposed through which suicide may occur. </a:t>
            </a:r>
            <a:br>
              <a:rPr lang="en-AU" sz="2600">
                <a:solidFill>
                  <a:srgbClr val="000000"/>
                </a:solidFill>
                <a:latin typeface="Abadi MT Condensed Light" charset="0"/>
              </a:rPr>
            </a:br>
            <a:r>
              <a:rPr lang="en-AU" sz="2600">
                <a:solidFill>
                  <a:srgbClr val="000000"/>
                </a:solidFill>
                <a:latin typeface="Abadi MT Condensed Light" charset="0"/>
              </a:rPr>
              <a:t>These are: </a:t>
            </a:r>
            <a:br>
              <a:rPr lang="en-AU" sz="2600">
                <a:solidFill>
                  <a:srgbClr val="000000"/>
                </a:solidFill>
                <a:latin typeface="Abadi MT Condensed Light" charset="0"/>
              </a:rPr>
            </a:br>
            <a:r>
              <a:rPr lang="en-AU" sz="2600">
                <a:solidFill>
                  <a:srgbClr val="000000"/>
                </a:solidFill>
                <a:latin typeface="Abadi MT Condensed Light" charset="0"/>
              </a:rPr>
              <a:t>(a)	energizing depressed patients to act on pre-existing suicidal ideation; </a:t>
            </a:r>
            <a:br>
              <a:rPr lang="en-AU" sz="2600">
                <a:solidFill>
                  <a:srgbClr val="000000"/>
                </a:solidFill>
                <a:latin typeface="Abadi MT Condensed Light" charset="0"/>
              </a:rPr>
            </a:br>
            <a:r>
              <a:rPr lang="en-AU" sz="2600">
                <a:solidFill>
                  <a:srgbClr val="000000"/>
                </a:solidFill>
                <a:latin typeface="Abadi MT Condensed Light" charset="0"/>
              </a:rPr>
              <a:t>(b)	paradoxically worsening depression; </a:t>
            </a:r>
            <a:br>
              <a:rPr lang="en-AU" sz="2600">
                <a:solidFill>
                  <a:srgbClr val="000000"/>
                </a:solidFill>
                <a:latin typeface="Abadi MT Condensed Light" charset="0"/>
              </a:rPr>
            </a:br>
            <a:r>
              <a:rPr lang="en-AU" sz="2600">
                <a:solidFill>
                  <a:srgbClr val="000000"/>
                </a:solidFill>
                <a:latin typeface="Abadi MT Condensed Light" charset="0"/>
              </a:rPr>
              <a:t>(c)	inducing akathisia with associated self-destructive or aggressive impulses; </a:t>
            </a:r>
            <a:br>
              <a:rPr lang="en-AU" sz="2600">
                <a:solidFill>
                  <a:srgbClr val="000000"/>
                </a:solidFill>
                <a:latin typeface="Abadi MT Condensed Light" charset="0"/>
              </a:rPr>
            </a:br>
            <a:r>
              <a:rPr lang="en-AU" sz="2600">
                <a:solidFill>
                  <a:srgbClr val="000000"/>
                </a:solidFill>
                <a:latin typeface="Abadi MT Condensed Light" charset="0"/>
              </a:rPr>
              <a:t>(d)	inducing panic attacks; </a:t>
            </a:r>
            <a:br>
              <a:rPr lang="en-AU" sz="2600">
                <a:solidFill>
                  <a:srgbClr val="000000"/>
                </a:solidFill>
                <a:latin typeface="Abadi MT Condensed Light" charset="0"/>
              </a:rPr>
            </a:br>
            <a:r>
              <a:rPr lang="en-AU" sz="2600">
                <a:solidFill>
                  <a:srgbClr val="000000"/>
                </a:solidFill>
                <a:latin typeface="Abadi MT Condensed Light" charset="0"/>
              </a:rPr>
              <a:t>(e)	switching patients into manic or mixed states; </a:t>
            </a:r>
            <a:br>
              <a:rPr lang="en-AU" sz="2600">
                <a:solidFill>
                  <a:srgbClr val="000000"/>
                </a:solidFill>
                <a:latin typeface="Abadi MT Condensed Light" charset="0"/>
              </a:rPr>
            </a:br>
            <a:r>
              <a:rPr lang="en-AU" sz="2600">
                <a:solidFill>
                  <a:srgbClr val="000000"/>
                </a:solidFill>
                <a:latin typeface="Abadi MT Condensed Light" charset="0"/>
              </a:rPr>
              <a:t>(f)	producing severe insomnia or interfering with sleep architecture; </a:t>
            </a:r>
            <a:br>
              <a:rPr lang="en-AU" sz="2600">
                <a:solidFill>
                  <a:srgbClr val="000000"/>
                </a:solidFill>
                <a:latin typeface="Abadi MT Condensed Light" charset="0"/>
              </a:rPr>
            </a:br>
            <a:r>
              <a:rPr lang="en-AU" sz="2600">
                <a:solidFill>
                  <a:srgbClr val="000000"/>
                </a:solidFill>
                <a:latin typeface="Abadi MT Condensed Light" charset="0"/>
              </a:rPr>
              <a:t>(g)	inducing an organic obsessional state; </a:t>
            </a:r>
            <a:br>
              <a:rPr lang="en-AU" sz="2600">
                <a:solidFill>
                  <a:srgbClr val="000000"/>
                </a:solidFill>
                <a:latin typeface="Abadi MT Condensed Light" charset="0"/>
              </a:rPr>
            </a:br>
            <a:r>
              <a:rPr lang="en-AU" sz="2600">
                <a:solidFill>
                  <a:srgbClr val="000000"/>
                </a:solidFill>
                <a:latin typeface="Abadi MT Condensed Light" charset="0"/>
              </a:rPr>
              <a:t>(h)	producing an organic personality disorder with borderline features; and </a:t>
            </a:r>
            <a:br>
              <a:rPr lang="en-AU" sz="2600">
                <a:solidFill>
                  <a:srgbClr val="000000"/>
                </a:solidFill>
                <a:latin typeface="Abadi MT Condensed Light" charset="0"/>
              </a:rPr>
            </a:br>
            <a:r>
              <a:rPr lang="en-AU" sz="2600">
                <a:solidFill>
                  <a:srgbClr val="000000"/>
                </a:solidFill>
                <a:latin typeface="Abadi MT Condensed Light" charset="0"/>
              </a:rPr>
              <a:t>(i)	exacerbating or inducing electroencephalogram (EEG) or other neurological disturbances. </a:t>
            </a:r>
            <a:br>
              <a:rPr lang="en-AU" sz="2600">
                <a:solidFill>
                  <a:srgbClr val="000000"/>
                </a:solidFill>
                <a:latin typeface="Abadi MT Condensed Light" charset="0"/>
              </a:rPr>
            </a:br>
            <a:endParaRPr lang="en-AU" sz="2200">
              <a:solidFill>
                <a:srgbClr val="00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228600" y="228600"/>
            <a:ext cx="8534400" cy="6400800"/>
          </a:xfrm>
        </p:spPr>
        <p:txBody>
          <a:bodyPr/>
          <a:lstStyle/>
          <a:p>
            <a:r>
              <a:rPr lang="en-AU" sz="4000">
                <a:solidFill>
                  <a:srgbClr val="000000"/>
                </a:solidFill>
              </a:rPr>
              <a:t>Where better to hide lethal psychiatric side effects than among a ‘psychiatric’ population?</a:t>
            </a:r>
            <a:br>
              <a:rPr lang="en-AU" sz="4000">
                <a:solidFill>
                  <a:srgbClr val="000000"/>
                </a:solidFill>
              </a:rPr>
            </a:br>
            <a:r>
              <a:rPr lang="en-AU" sz="4000">
                <a:solidFill>
                  <a:srgbClr val="000000"/>
                </a:solidFill>
              </a:rPr>
              <a:t/>
            </a:r>
            <a:br>
              <a:rPr lang="en-AU" sz="4000">
                <a:solidFill>
                  <a:srgbClr val="000000"/>
                </a:solidFill>
              </a:rPr>
            </a:br>
            <a:r>
              <a:rPr lang="en-AU" sz="4000">
                <a:solidFill>
                  <a:srgbClr val="000000"/>
                </a:solidFill>
              </a:rPr>
              <a:t>One in twenty Australians is now a psychiatric patient </a:t>
            </a:r>
            <a:br>
              <a:rPr lang="en-AU" sz="4000">
                <a:solidFill>
                  <a:srgbClr val="000000"/>
                </a:solidFill>
              </a:rPr>
            </a:br>
            <a:r>
              <a:rPr lang="en-AU" sz="4000">
                <a:solidFill>
                  <a:srgbClr val="000000"/>
                </a:solidFill>
              </a:rPr>
              <a:t/>
            </a:r>
            <a:br>
              <a:rPr lang="en-AU" sz="4000">
                <a:solidFill>
                  <a:srgbClr val="000000"/>
                </a:solidFill>
              </a:rPr>
            </a:br>
            <a:r>
              <a:rPr lang="en-AU" sz="4000">
                <a:solidFill>
                  <a:srgbClr val="000000"/>
                </a:solidFill>
              </a:rPr>
              <a:t>increasing to 80% of the prison population</a:t>
            </a:r>
            <a:br>
              <a:rPr lang="en-AU" sz="4000">
                <a:solidFill>
                  <a:srgbClr val="000000"/>
                </a:solidFill>
              </a:rPr>
            </a:br>
            <a:endParaRPr lang="en-AU" sz="200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152400" y="228600"/>
            <a:ext cx="8610600" cy="6629400"/>
          </a:xfrm>
        </p:spPr>
        <p:txBody>
          <a:bodyPr/>
          <a:lstStyle/>
          <a:p>
            <a:r>
              <a:rPr lang="en-AU" sz="2800" dirty="0">
                <a:solidFill>
                  <a:srgbClr val="000000"/>
                </a:solidFill>
              </a:rPr>
              <a:t>On May 5, 2006, GlaxoSmithKline admitted on its website that the relative risk of suicide on Paroxetine (</a:t>
            </a:r>
            <a:r>
              <a:rPr lang="en-AU" sz="2800" dirty="0" err="1">
                <a:solidFill>
                  <a:srgbClr val="000000"/>
                </a:solidFill>
              </a:rPr>
              <a:t>v</a:t>
            </a:r>
            <a:r>
              <a:rPr lang="en-AU" sz="2800" dirty="0">
                <a:solidFill>
                  <a:srgbClr val="000000"/>
                </a:solidFill>
              </a:rPr>
              <a:t> placebo) was six, and they always knew.</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I should like Professor Ian Hickie to explain to me exactly how a drug that sextuples the rate of suicide in those who use it could possibly reduce national suicide rates if it is given mostly by non specialists to a million people.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TCAs have an RR of suicide of well over one but careful use on a biologically depressed population, watching and warning did halve suicides in that high risk group.</a:t>
            </a:r>
            <a:br>
              <a:rPr lang="en-AU" sz="2800" dirty="0">
                <a:solidFill>
                  <a:srgbClr val="000000"/>
                </a:solidFill>
              </a:rPr>
            </a:br>
            <a:endParaRPr lang="en-AU" sz="2800"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0"/>
            <a:ext cx="9144000" cy="7239000"/>
          </a:xfrm>
        </p:spPr>
        <p:txBody>
          <a:bodyPr/>
          <a:lstStyle/>
          <a:p>
            <a:r>
              <a:rPr lang="en-AU" sz="2400" dirty="0">
                <a:solidFill>
                  <a:srgbClr val="000000"/>
                </a:solidFill>
              </a:rPr>
              <a:t>Yet this is the composite tale of the drugs launched by the TEXAS MEDICATION ALGORITHM PROJECT.</a:t>
            </a:r>
            <a:r>
              <a:rPr lang="en-AU" sz="2400" dirty="0" smtClean="0">
                <a:solidFill>
                  <a:srgbClr val="000000"/>
                </a:solidFill>
              </a:rPr>
              <a:t/>
            </a:r>
            <a:br>
              <a:rPr lang="en-AU" sz="2400" dirty="0" smtClean="0">
                <a:solidFill>
                  <a:srgbClr val="000000"/>
                </a:solidFill>
              </a:rPr>
            </a:br>
            <a:r>
              <a:rPr lang="en-AU" sz="2400" dirty="0" smtClean="0">
                <a:solidFill>
                  <a:srgbClr val="000000"/>
                </a:solidFill>
              </a:rPr>
              <a:t>Jeb </a:t>
            </a:r>
            <a:r>
              <a:rPr lang="en-AU" sz="2400" dirty="0">
                <a:solidFill>
                  <a:srgbClr val="000000"/>
                </a:solidFill>
              </a:rPr>
              <a:t>Bush was Governor</a:t>
            </a:r>
            <a:br>
              <a:rPr lang="en-AU" sz="2400" dirty="0">
                <a:solidFill>
                  <a:srgbClr val="000000"/>
                </a:solidFill>
              </a:rPr>
            </a:br>
            <a:r>
              <a:rPr lang="en-AU" sz="2400" dirty="0">
                <a:solidFill>
                  <a:srgbClr val="000000"/>
                </a:solidFill>
              </a:rPr>
              <a:t/>
            </a:r>
            <a:br>
              <a:rPr lang="en-AU" sz="2400" dirty="0">
                <a:solidFill>
                  <a:srgbClr val="000000"/>
                </a:solidFill>
              </a:rPr>
            </a:br>
            <a:r>
              <a:rPr lang="en-AU" sz="2400" dirty="0">
                <a:solidFill>
                  <a:srgbClr val="000000"/>
                </a:solidFill>
              </a:rPr>
              <a:t/>
            </a:r>
            <a:br>
              <a:rPr lang="en-AU" sz="2400" dirty="0">
                <a:solidFill>
                  <a:srgbClr val="000000"/>
                </a:solidFill>
              </a:rPr>
            </a:br>
            <a:r>
              <a:rPr lang="en-AU" sz="2400" dirty="0">
                <a:solidFill>
                  <a:srgbClr val="000000"/>
                </a:solidFill>
              </a:rPr>
              <a:t/>
            </a:r>
            <a:br>
              <a:rPr lang="en-AU" sz="2400" dirty="0">
                <a:solidFill>
                  <a:srgbClr val="000000"/>
                </a:solidFill>
              </a:rPr>
            </a:br>
            <a:r>
              <a:rPr lang="en-AU" sz="2400" dirty="0" smtClean="0">
                <a:solidFill>
                  <a:schemeClr val="tx1"/>
                </a:solidFill>
              </a:rPr>
              <a:t> SEROQUEL</a:t>
            </a:r>
            <a:r>
              <a:rPr lang="en-AU" sz="2400" dirty="0">
                <a:solidFill>
                  <a:schemeClr val="tx1"/>
                </a:solidFill>
              </a:rPr>
              <a:t>, LEXAPRO, (Novartis) CIPRAMIL, (Novartis) ZOLOFT, AVANZA, ZYBAN, SERZONE, EFEXOR (Wyeth) and PROZAC. </a:t>
            </a:r>
            <a:r>
              <a:rPr lang="en-AU" sz="2400" dirty="0" smtClean="0">
                <a:solidFill>
                  <a:schemeClr val="tx1"/>
                </a:solidFill>
              </a:rPr>
              <a:t/>
            </a:r>
            <a:br>
              <a:rPr lang="en-AU" sz="2400" dirty="0" smtClean="0">
                <a:solidFill>
                  <a:schemeClr val="tx1"/>
                </a:solidFill>
              </a:rPr>
            </a:br>
            <a:r>
              <a:rPr lang="en-AU" sz="2400" dirty="0" smtClean="0">
                <a:solidFill>
                  <a:schemeClr val="tx1"/>
                </a:solidFill>
              </a:rPr>
              <a:t>These </a:t>
            </a:r>
            <a:r>
              <a:rPr lang="en-AU" sz="2400" dirty="0">
                <a:solidFill>
                  <a:schemeClr val="tx1"/>
                </a:solidFill>
              </a:rPr>
              <a:t>are called the ‘serotonin drugs’ as all boost serotonin. </a:t>
            </a:r>
            <a:r>
              <a:rPr lang="en-AU" sz="2400" dirty="0" smtClean="0">
                <a:solidFill>
                  <a:schemeClr val="tx1"/>
                </a:solidFill>
              </a:rPr>
              <a:t/>
            </a:r>
            <a:br>
              <a:rPr lang="en-AU" sz="2400" dirty="0" smtClean="0">
                <a:solidFill>
                  <a:schemeClr val="tx1"/>
                </a:solidFill>
              </a:rPr>
            </a:br>
            <a:r>
              <a:rPr lang="en-AU" sz="2400" dirty="0" smtClean="0">
                <a:solidFill>
                  <a:schemeClr val="tx1"/>
                </a:solidFill>
              </a:rPr>
              <a:t/>
            </a:r>
            <a:br>
              <a:rPr lang="en-AU" sz="2400" dirty="0" smtClean="0">
                <a:solidFill>
                  <a:schemeClr val="tx1"/>
                </a:solidFill>
              </a:rPr>
            </a:br>
            <a:r>
              <a:rPr lang="en-AU" sz="2400" dirty="0" smtClean="0">
                <a:solidFill>
                  <a:schemeClr val="tx1"/>
                </a:solidFill>
              </a:rPr>
              <a:t>RISPERDAL, ZYPREXA, (Eli Lilly) </a:t>
            </a:r>
            <a:br>
              <a:rPr lang="en-AU" sz="2400" dirty="0" smtClean="0">
                <a:solidFill>
                  <a:schemeClr val="tx1"/>
                </a:solidFill>
              </a:rPr>
            </a:br>
            <a:r>
              <a:rPr lang="en-AU" sz="2400" dirty="0">
                <a:solidFill>
                  <a:schemeClr val="tx1"/>
                </a:solidFill>
              </a:rPr>
              <a:t>Their names are the product of market research.</a:t>
            </a:r>
            <a:br>
              <a:rPr lang="en-AU" sz="2400" dirty="0">
                <a:solidFill>
                  <a:schemeClr val="tx1"/>
                </a:solidFill>
              </a:rPr>
            </a:br>
            <a:r>
              <a:rPr lang="en-AU" sz="2400" dirty="0">
                <a:solidFill>
                  <a:schemeClr val="tx1"/>
                </a:solidFill>
              </a:rPr>
              <a:t/>
            </a:r>
            <a:br>
              <a:rPr lang="en-AU" sz="2400" dirty="0">
                <a:solidFill>
                  <a:schemeClr val="tx1"/>
                </a:solidFill>
              </a:rPr>
            </a:br>
            <a:r>
              <a:rPr lang="en-AU" sz="2400" dirty="0">
                <a:solidFill>
                  <a:schemeClr val="tx1"/>
                </a:solidFill>
              </a:rPr>
              <a:t>TMAP’s ghost-writers produced RANZCP guidelines to depression, to schizophrenia, are much the same as beyondblue and it subtended GP’s </a:t>
            </a:r>
            <a:r>
              <a:rPr lang="en-AU" sz="2400" dirty="0" smtClean="0">
                <a:solidFill>
                  <a:schemeClr val="tx1"/>
                </a:solidFill>
              </a:rPr>
              <a:t>education </a:t>
            </a:r>
            <a:r>
              <a:rPr lang="en-AU" sz="2400" dirty="0">
                <a:solidFill>
                  <a:schemeClr val="tx1"/>
                </a:solidFill>
              </a:rPr>
              <a:t>programs</a:t>
            </a:r>
            <a:r>
              <a:rPr lang="en-AU" sz="2000" dirty="0">
                <a:solidFill>
                  <a:schemeClr val="tx1"/>
                </a:solidFill>
              </a:rPr>
              <a:t>. </a:t>
            </a:r>
            <a:br>
              <a:rPr lang="en-AU" sz="2000" dirty="0">
                <a:solidFill>
                  <a:schemeClr val="tx1"/>
                </a:solidFill>
              </a:rPr>
            </a:br>
            <a:endParaRPr lang="en-AU" sz="2000" dirty="0">
              <a:solidFill>
                <a:schemeClr val="tx1"/>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0" y="152400"/>
            <a:ext cx="9144000" cy="6553200"/>
          </a:xfrm>
        </p:spPr>
        <p:txBody>
          <a:bodyPr/>
          <a:lstStyle/>
          <a:p>
            <a:r>
              <a:rPr lang="en-AU" sz="2000">
                <a:solidFill>
                  <a:srgbClr val="000000"/>
                </a:solidFill>
                <a:latin typeface="Century Gothic" charset="0"/>
              </a:rPr>
              <a:t>No ‘Dear Doctor’ letters to any of us in Australia.</a:t>
            </a:r>
            <a:br>
              <a:rPr lang="en-AU" sz="2000">
                <a:solidFill>
                  <a:srgbClr val="000000"/>
                </a:solidFill>
                <a:latin typeface="Century Gothic" charset="0"/>
              </a:rPr>
            </a:br>
            <a:r>
              <a:rPr lang="en-AU" sz="2000">
                <a:solidFill>
                  <a:srgbClr val="000000"/>
                </a:solidFill>
                <a:latin typeface="Century Gothic" charset="0"/>
              </a:rPr>
              <a:t/>
            </a:r>
            <a:br>
              <a:rPr lang="en-AU" sz="2000">
                <a:solidFill>
                  <a:srgbClr val="000000"/>
                </a:solidFill>
                <a:latin typeface="Century Gothic" charset="0"/>
              </a:rPr>
            </a:br>
            <a:r>
              <a:rPr lang="en-AU" sz="2000">
                <a:solidFill>
                  <a:srgbClr val="000000"/>
                </a:solidFill>
                <a:latin typeface="Century Gothic" charset="0"/>
              </a:rPr>
              <a:t/>
            </a:r>
            <a:br>
              <a:rPr lang="en-AU" sz="2000">
                <a:solidFill>
                  <a:srgbClr val="000000"/>
                </a:solidFill>
                <a:latin typeface="Century Gothic" charset="0"/>
              </a:rPr>
            </a:br>
            <a:r>
              <a:rPr lang="en-AU" sz="2000">
                <a:solidFill>
                  <a:srgbClr val="000000"/>
                </a:solidFill>
                <a:latin typeface="Century Gothic" charset="0"/>
              </a:rPr>
              <a:t>The US FDA complained  </a:t>
            </a:r>
            <a:br>
              <a:rPr lang="en-AU" sz="2000">
                <a:solidFill>
                  <a:srgbClr val="000000"/>
                </a:solidFill>
                <a:latin typeface="Century Gothic" charset="0"/>
              </a:rPr>
            </a:br>
            <a:r>
              <a:rPr lang="en-AU" sz="2000">
                <a:solidFill>
                  <a:srgbClr val="000000"/>
                </a:solidFill>
                <a:latin typeface="Century Gothic" charset="0"/>
              </a:rPr>
              <a:t>on December 16 when it released its data</a:t>
            </a:r>
            <a:br>
              <a:rPr lang="en-AU" sz="2000">
                <a:solidFill>
                  <a:srgbClr val="000000"/>
                </a:solidFill>
                <a:latin typeface="Century Gothic" charset="0"/>
              </a:rPr>
            </a:br>
            <a:r>
              <a:rPr lang="en-AU" sz="2000">
                <a:solidFill>
                  <a:srgbClr val="000000"/>
                </a:solidFill>
                <a:latin typeface="Century Gothic" charset="0"/>
              </a:rPr>
              <a:t/>
            </a:r>
            <a:br>
              <a:rPr lang="en-AU" sz="2000">
                <a:solidFill>
                  <a:srgbClr val="000000"/>
                </a:solidFill>
                <a:latin typeface="Century Gothic" charset="0"/>
              </a:rPr>
            </a:br>
            <a:r>
              <a:rPr lang="en-AU" sz="2000">
                <a:solidFill>
                  <a:schemeClr val="tx1"/>
                </a:solidFill>
                <a:latin typeface="Century Gothic" charset="0"/>
              </a:rPr>
              <a:t>This has been a major effort, involving 372</a:t>
            </a:r>
            <a:br>
              <a:rPr lang="en-AU" sz="2000">
                <a:solidFill>
                  <a:schemeClr val="tx1"/>
                </a:solidFill>
                <a:latin typeface="Century Gothic" charset="0"/>
              </a:rPr>
            </a:br>
            <a:r>
              <a:rPr lang="en-AU" sz="2000">
                <a:solidFill>
                  <a:schemeClr val="tx1"/>
                </a:solidFill>
                <a:latin typeface="Century Gothic" charset="0"/>
              </a:rPr>
              <a:t>placebo-controlled antidepressant trials and almost100,000 patients.</a:t>
            </a:r>
            <a:br>
              <a:rPr lang="en-AU" sz="2000">
                <a:solidFill>
                  <a:schemeClr val="tx1"/>
                </a:solidFill>
                <a:latin typeface="Century Gothic" charset="0"/>
              </a:rPr>
            </a:br>
            <a:r>
              <a:rPr lang="en-AU" sz="2000">
                <a:solidFill>
                  <a:schemeClr val="tx1"/>
                </a:solidFill>
                <a:latin typeface="Century Gothic" charset="0"/>
              </a:rPr>
              <a:t/>
            </a:r>
            <a:br>
              <a:rPr lang="en-AU" sz="2000">
                <a:solidFill>
                  <a:schemeClr val="tx1"/>
                </a:solidFill>
                <a:latin typeface="Century Gothic" charset="0"/>
              </a:rPr>
            </a:br>
            <a:r>
              <a:rPr lang="en-AU" sz="2000">
                <a:solidFill>
                  <a:schemeClr val="tx1"/>
                </a:solidFill>
                <a:latin typeface="Century Gothic" charset="0"/>
              </a:rPr>
              <a:t/>
            </a:r>
            <a:br>
              <a:rPr lang="en-AU" sz="2000">
                <a:solidFill>
                  <a:schemeClr val="tx1"/>
                </a:solidFill>
                <a:latin typeface="Century Gothic" charset="0"/>
              </a:rPr>
            </a:br>
            <a:r>
              <a:rPr lang="en-AU" sz="2000" b="1">
                <a:solidFill>
                  <a:schemeClr val="tx1"/>
                </a:solidFill>
                <a:latin typeface="Century Gothic" charset="0"/>
              </a:rPr>
              <a:t>Outcome</a:t>
            </a:r>
            <a:r>
              <a:rPr lang="en-AU" sz="2000">
                <a:solidFill>
                  <a:schemeClr val="tx1"/>
                </a:solidFill>
                <a:latin typeface="Century Gothic" charset="0"/>
              </a:rPr>
              <a:t> </a:t>
            </a:r>
            <a:br>
              <a:rPr lang="en-AU" sz="2000">
                <a:solidFill>
                  <a:schemeClr val="tx1"/>
                </a:solidFill>
                <a:latin typeface="Century Gothic" charset="0"/>
              </a:rPr>
            </a:br>
            <a:r>
              <a:rPr lang="en-AU" sz="2000">
                <a:solidFill>
                  <a:schemeClr val="tx1"/>
                </a:solidFill>
                <a:latin typeface="Century Gothic" charset="0"/>
              </a:rPr>
              <a:t>Suicides were doubled or more  on active substance and Efexor nearly  quintupled, </a:t>
            </a:r>
            <a:br>
              <a:rPr lang="en-AU" sz="2000">
                <a:solidFill>
                  <a:schemeClr val="tx1"/>
                </a:solidFill>
                <a:latin typeface="Century Gothic" charset="0"/>
              </a:rPr>
            </a:br>
            <a:r>
              <a:rPr lang="en-AU" sz="2000">
                <a:solidFill>
                  <a:schemeClr val="tx1"/>
                </a:solidFill>
                <a:latin typeface="Century Gothic" charset="0"/>
              </a:rPr>
              <a:t>without looking at withdrawal suicides which could double these figures again as those coded placebo are recoded withdrawal.</a:t>
            </a:r>
            <a:br>
              <a:rPr lang="en-AU" sz="2000">
                <a:solidFill>
                  <a:schemeClr val="tx1"/>
                </a:solidFill>
                <a:latin typeface="Century Gothic" charset="0"/>
              </a:rPr>
            </a:br>
            <a:r>
              <a:rPr lang="en-AU" sz="2000">
                <a:solidFill>
                  <a:schemeClr val="tx1"/>
                </a:solidFill>
                <a:latin typeface="Century Gothic" charset="0"/>
              </a:rPr>
              <a:t/>
            </a:r>
            <a:br>
              <a:rPr lang="en-AU" sz="2000">
                <a:solidFill>
                  <a:schemeClr val="tx1"/>
                </a:solidFill>
                <a:latin typeface="Century Gothic" charset="0"/>
              </a:rPr>
            </a:br>
            <a:r>
              <a:rPr lang="en-AU" sz="2000">
                <a:solidFill>
                  <a:schemeClr val="tx1"/>
                </a:solidFill>
                <a:latin typeface="Century Gothic" charset="0"/>
              </a:rPr>
              <a:t/>
            </a:r>
            <a:br>
              <a:rPr lang="en-AU" sz="2000">
                <a:solidFill>
                  <a:schemeClr val="tx1"/>
                </a:solidFill>
                <a:latin typeface="Century Gothic" charset="0"/>
              </a:rPr>
            </a:br>
            <a:r>
              <a:rPr lang="en-AU" sz="2000">
                <a:solidFill>
                  <a:schemeClr val="tx1"/>
                </a:solidFill>
                <a:latin typeface="Century Gothic" charset="0"/>
              </a:rPr>
              <a:t> </a:t>
            </a:r>
            <a:br>
              <a:rPr lang="en-AU" sz="2000">
                <a:solidFill>
                  <a:schemeClr val="tx1"/>
                </a:solidFill>
                <a:latin typeface="Century Gothic" charset="0"/>
              </a:rPr>
            </a:br>
            <a:r>
              <a:rPr lang="en-AU" sz="2000">
                <a:solidFill>
                  <a:schemeClr val="tx1"/>
                </a:solidFill>
                <a:latin typeface="Century Gothic" charset="0"/>
              </a:rPr>
              <a:t>Why did it not do these studies before and why are we not being told? </a:t>
            </a:r>
            <a:endParaRPr lang="en-AU">
              <a:solidFill>
                <a:schemeClr val="tx1"/>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0" y="609600"/>
            <a:ext cx="8458200" cy="6019800"/>
          </a:xfrm>
        </p:spPr>
        <p:txBody>
          <a:bodyPr/>
          <a:lstStyle/>
          <a:p>
            <a:r>
              <a:rPr lang="en-AU" sz="2000">
                <a:solidFill>
                  <a:srgbClr val="000000"/>
                </a:solidFill>
              </a:rPr>
              <a:t>Aropax users were social anxiety patients , </a:t>
            </a:r>
            <a:br>
              <a:rPr lang="en-AU" sz="2000">
                <a:solidFill>
                  <a:srgbClr val="000000"/>
                </a:solidFill>
              </a:rPr>
            </a:br>
            <a:r>
              <a:rPr lang="en-AU" sz="2000">
                <a:solidFill>
                  <a:srgbClr val="000000"/>
                </a:solidFill>
              </a:rPr>
              <a:t/>
            </a:r>
            <a:br>
              <a:rPr lang="en-AU" sz="2000">
                <a:solidFill>
                  <a:srgbClr val="000000"/>
                </a:solidFill>
              </a:rPr>
            </a:br>
            <a:r>
              <a:rPr lang="en-AU" sz="2000">
                <a:solidFill>
                  <a:srgbClr val="000000"/>
                </a:solidFill>
              </a:rPr>
              <a:t/>
            </a:r>
            <a:br>
              <a:rPr lang="en-AU" sz="2000">
                <a:solidFill>
                  <a:srgbClr val="000000"/>
                </a:solidFill>
              </a:rPr>
            </a:br>
            <a:r>
              <a:rPr lang="en-AU" sz="2000">
                <a:solidFill>
                  <a:srgbClr val="000000"/>
                </a:solidFill>
              </a:rPr>
              <a:t/>
            </a:r>
            <a:br>
              <a:rPr lang="en-AU" sz="2000">
                <a:solidFill>
                  <a:srgbClr val="000000"/>
                </a:solidFill>
              </a:rPr>
            </a:br>
            <a:r>
              <a:rPr lang="en-AU" sz="2000">
                <a:solidFill>
                  <a:srgbClr val="000000"/>
                </a:solidFill>
              </a:rPr>
              <a:t>Not suffering from biological depression which alone carries significant suicide risk. </a:t>
            </a:r>
            <a:br>
              <a:rPr lang="en-AU" sz="2000">
                <a:solidFill>
                  <a:srgbClr val="000000"/>
                </a:solidFill>
              </a:rPr>
            </a:br>
            <a:r>
              <a:rPr lang="en-AU" sz="2000">
                <a:solidFill>
                  <a:srgbClr val="000000"/>
                </a:solidFill>
              </a:rPr>
              <a:t/>
            </a:r>
            <a:br>
              <a:rPr lang="en-AU" sz="2000">
                <a:solidFill>
                  <a:srgbClr val="000000"/>
                </a:solidFill>
              </a:rPr>
            </a:br>
            <a:r>
              <a:rPr lang="en-AU" sz="2000">
                <a:solidFill>
                  <a:srgbClr val="000000"/>
                </a:solidFill>
              </a:rPr>
              <a:t/>
            </a:r>
            <a:br>
              <a:rPr lang="en-AU" sz="2000">
                <a:solidFill>
                  <a:srgbClr val="000000"/>
                </a:solidFill>
              </a:rPr>
            </a:br>
            <a:r>
              <a:rPr lang="en-AU" sz="2000">
                <a:solidFill>
                  <a:srgbClr val="000000"/>
                </a:solidFill>
              </a:rPr>
              <a:t>I notified the TGA and the College: no action was taken, no warning form and no Dear Doctor letter for Australian prescribers like our American counterparts received.</a:t>
            </a: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381000" y="609600"/>
            <a:ext cx="8077200" cy="5181600"/>
          </a:xfrm>
        </p:spPr>
        <p:txBody>
          <a:bodyPr/>
          <a:lstStyle/>
          <a:p>
            <a:r>
              <a:rPr lang="en-AU" sz="2800">
                <a:solidFill>
                  <a:srgbClr val="000000"/>
                </a:solidFill>
              </a:rPr>
              <a:t>On 5 June 2005, the US FDA issued a further Advisory admitting a causal link between suicide and serotonin boosters.</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Litigation in California, targeting Paroxetine, Citalopram and Venlafaxine has 100% successful outcomes.</a:t>
            </a:r>
            <a:br>
              <a:rPr lang="en-AU" sz="2800">
                <a:solidFill>
                  <a:srgbClr val="000000"/>
                </a:solidFill>
              </a:rPr>
            </a:br>
            <a:endParaRPr lang="en-AU" sz="2800">
              <a:solidFill>
                <a:srgbClr val="00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4800" y="609600"/>
            <a:ext cx="8153400" cy="5943600"/>
          </a:xfrm>
        </p:spPr>
        <p:txBody>
          <a:bodyPr/>
          <a:lstStyle/>
          <a:p>
            <a:r>
              <a:rPr lang="en-AU" sz="2800" dirty="0">
                <a:solidFill>
                  <a:srgbClr val="000000"/>
                </a:solidFill>
              </a:rPr>
              <a:t>The FDA kept its promise and had all drug trials examined.  They found that only the best ones which had been cherry-picked for presentation to the FDA and TGA for purposes of getting a licence for the drug</a:t>
            </a:r>
            <a:r>
              <a:rPr lang="en-AU" sz="2800" dirty="0" smtClean="0">
                <a:solidFill>
                  <a:srgbClr val="000000"/>
                </a:solidFill>
              </a:rPr>
              <a:t>.</a:t>
            </a:r>
            <a:br>
              <a:rPr lang="en-AU" sz="2800" dirty="0" smtClean="0">
                <a:solidFill>
                  <a:srgbClr val="000000"/>
                </a:solidFill>
              </a:rPr>
            </a:br>
            <a:r>
              <a:rPr lang="en-AU" sz="2800" dirty="0" smtClean="0">
                <a:solidFill>
                  <a:srgbClr val="000000"/>
                </a:solidFill>
              </a:rPr>
              <a:t/>
            </a:r>
            <a:br>
              <a:rPr lang="en-AU" sz="2800" dirty="0" smtClean="0">
                <a:solidFill>
                  <a:srgbClr val="000000"/>
                </a:solidFill>
              </a:rPr>
            </a:br>
            <a:r>
              <a:rPr lang="en-AU" sz="2800" dirty="0">
                <a:solidFill>
                  <a:srgbClr val="000000"/>
                </a:solidFill>
              </a:rPr>
              <a:t> On February 5, 2005, </a:t>
            </a:r>
            <a:r>
              <a:rPr lang="en-AU" sz="2800" dirty="0" err="1">
                <a:solidFill>
                  <a:srgbClr val="000000"/>
                </a:solidFill>
              </a:rPr>
              <a:t>Fergussen</a:t>
            </a:r>
            <a:r>
              <a:rPr lang="en-AU" sz="2800" dirty="0">
                <a:solidFill>
                  <a:srgbClr val="000000"/>
                </a:solidFill>
              </a:rPr>
              <a:t> and Healey published in the British Medical Journal that the relative risk of suicide by serotonin boosters was, on the average, 2 (in clinical trials). </a:t>
            </a: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457200" y="609600"/>
            <a:ext cx="8001000" cy="5791200"/>
          </a:xfrm>
        </p:spPr>
        <p:txBody>
          <a:bodyPr/>
          <a:lstStyle/>
          <a:p>
            <a:r>
              <a:rPr lang="en-AU" sz="2800" dirty="0">
                <a:solidFill>
                  <a:srgbClr val="000000"/>
                </a:solidFill>
              </a:rPr>
              <a:t>Or how many persons have been treated for voice hallucinations, psychosis or mania induced by SSRIs have been then treated with Zyprexa</a:t>
            </a:r>
            <a:r>
              <a:rPr lang="en-AU" sz="2800" dirty="0" smtClean="0">
                <a:solidFill>
                  <a:srgbClr val="000000"/>
                </a:solidFill>
              </a:rPr>
              <a:t> after that for “uncovered schizophrenia” </a:t>
            </a:r>
            <a:r>
              <a:rPr lang="en-AU" sz="2800" dirty="0">
                <a:solidFill>
                  <a:srgbClr val="000000"/>
                </a:solidFill>
              </a:rPr>
              <a:t>and ‘bipolar disorder.’</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That serotonin boosting antidepressants induced akathisia has been in DSM since 1994.</a:t>
            </a:r>
            <a:r>
              <a:rPr lang="en-AU" sz="2800" b="1" dirty="0">
                <a:solidFill>
                  <a:srgbClr val="000000"/>
                </a:solidFill>
              </a:rPr>
              <a:t> </a:t>
            </a:r>
            <a:br>
              <a:rPr lang="en-AU" sz="2800" b="1" dirty="0">
                <a:solidFill>
                  <a:srgbClr val="000000"/>
                </a:solidFill>
              </a:rPr>
            </a:br>
            <a:r>
              <a:rPr lang="en-AU" sz="2800" b="1" dirty="0">
                <a:solidFill>
                  <a:srgbClr val="000000"/>
                </a:solidFill>
              </a:rPr>
              <a:t/>
            </a:r>
            <a:br>
              <a:rPr lang="en-AU" sz="2800" b="1" dirty="0">
                <a:solidFill>
                  <a:srgbClr val="000000"/>
                </a:solidFill>
              </a:rPr>
            </a:br>
            <a:endParaRPr lang="en-AU" sz="2800" b="1" dirty="0">
              <a:solidFill>
                <a:srgbClr val="00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152400" y="609600"/>
            <a:ext cx="8305800" cy="6248400"/>
          </a:xfrm>
        </p:spPr>
        <p:txBody>
          <a:bodyPr/>
          <a:lstStyle/>
          <a:p>
            <a:r>
              <a:rPr lang="en-AU" sz="2800" dirty="0">
                <a:solidFill>
                  <a:srgbClr val="000000"/>
                </a:solidFill>
              </a:rPr>
              <a:t> The psychosis in akathisia is a medication-induced problem. </a:t>
            </a:r>
            <a:r>
              <a:rPr lang="en-AU" sz="2800" dirty="0" smtClean="0">
                <a:solidFill>
                  <a:srgbClr val="000000"/>
                </a:solidFill>
              </a:rPr>
              <a:t> </a:t>
            </a:r>
            <a:br>
              <a:rPr lang="en-AU" sz="2800" dirty="0" smtClean="0">
                <a:solidFill>
                  <a:srgbClr val="000000"/>
                </a:solidFill>
              </a:rPr>
            </a:br>
            <a:r>
              <a:rPr lang="en-AU" sz="2800" dirty="0" smtClean="0">
                <a:solidFill>
                  <a:srgbClr val="000000"/>
                </a:solidFill>
              </a:rPr>
              <a:t>Akathisia </a:t>
            </a:r>
            <a:r>
              <a:rPr lang="en-AU" sz="2800" dirty="0">
                <a:solidFill>
                  <a:srgbClr val="000000"/>
                </a:solidFill>
              </a:rPr>
              <a:t>is one of the neuroleptic toxicity syndromes along with dyskinesia, Parkinson’s disease, Psychoactive substance induced disorder.</a:t>
            </a:r>
            <a:r>
              <a:rPr lang="en-AU" sz="2800" dirty="0" smtClean="0">
                <a:solidFill>
                  <a:srgbClr val="000000"/>
                </a:solidFill>
              </a:rPr>
              <a:t/>
            </a:r>
            <a:br>
              <a:rPr lang="en-AU" sz="2800" dirty="0" smtClean="0">
                <a:solidFill>
                  <a:srgbClr val="000000"/>
                </a:solidFill>
              </a:rPr>
            </a:br>
            <a:r>
              <a:rPr lang="en-AU" sz="2800" dirty="0" smtClean="0">
                <a:solidFill>
                  <a:srgbClr val="000000"/>
                </a:solidFill>
              </a:rPr>
              <a:t/>
            </a:r>
            <a:br>
              <a:rPr lang="en-AU" sz="2800" dirty="0" smtClean="0">
                <a:solidFill>
                  <a:srgbClr val="000000"/>
                </a:solidFill>
              </a:rPr>
            </a:br>
            <a:r>
              <a:rPr lang="en-AU" sz="2800" dirty="0" smtClean="0">
                <a:solidFill>
                  <a:srgbClr val="000000"/>
                </a:solidFill>
              </a:rPr>
              <a:t>Psychoactive </a:t>
            </a:r>
            <a:r>
              <a:rPr lang="en-AU" sz="2800" dirty="0">
                <a:solidFill>
                  <a:srgbClr val="000000"/>
                </a:solidFill>
              </a:rPr>
              <a:t>substance induced disorder is well classified in ICD10 but poorly in DSM</a:t>
            </a:r>
            <a:br>
              <a:rPr lang="en-AU" sz="2800" dirty="0">
                <a:solidFill>
                  <a:srgbClr val="000000"/>
                </a:solidFill>
              </a:rPr>
            </a:br>
            <a:endParaRPr lang="en-AU" sz="2800" dirty="0">
              <a:solidFill>
                <a:srgbClr val="000000"/>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152400" y="609600"/>
            <a:ext cx="8305800" cy="6096000"/>
          </a:xfrm>
        </p:spPr>
        <p:txBody>
          <a:bodyPr/>
          <a:lstStyle/>
          <a:p>
            <a:r>
              <a:rPr lang="en-AU" sz="2800" dirty="0">
                <a:solidFill>
                  <a:srgbClr val="000000"/>
                </a:solidFill>
              </a:rPr>
              <a:t>As well as suicide attempts, death wish, aggression, homicide and behavioural dyscontrol – which Teicher calls ‘induced borderline personality disorder,’ often of very, very late onset.</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Eli Lilly updated its Prescriber Information in August to tell us that Zyprexa causes hallucinations.</a:t>
            </a:r>
            <a:br>
              <a:rPr lang="en-AU" sz="2800" dirty="0">
                <a:solidFill>
                  <a:srgbClr val="000000"/>
                </a:solidFill>
              </a:rPr>
            </a:br>
            <a:r>
              <a:rPr lang="en-AU" sz="2800" dirty="0">
                <a:solidFill>
                  <a:srgbClr val="000000"/>
                </a:solidFill>
              </a:rPr>
              <a:t>It was also the most death </a:t>
            </a:r>
            <a:r>
              <a:rPr lang="en-AU" sz="2800" dirty="0" smtClean="0">
                <a:solidFill>
                  <a:srgbClr val="000000"/>
                </a:solidFill>
              </a:rPr>
              <a:t>dealing and most suicidogenic </a:t>
            </a:r>
            <a:r>
              <a:rPr lang="en-AU" sz="2800" dirty="0">
                <a:solidFill>
                  <a:srgbClr val="000000"/>
                </a:solidFill>
              </a:rPr>
              <a:t>drug in clinical trial history, </a:t>
            </a:r>
            <a:br>
              <a:rPr lang="en-AU" sz="2800" dirty="0">
                <a:solidFill>
                  <a:srgbClr val="000000"/>
                </a:solidFill>
              </a:rPr>
            </a:br>
            <a:r>
              <a:rPr lang="en-AU" sz="2800" dirty="0" smtClean="0">
                <a:solidFill>
                  <a:srgbClr val="000000"/>
                </a:solidFill>
              </a:rPr>
              <a:t>22 </a:t>
            </a:r>
            <a:r>
              <a:rPr lang="en-AU" sz="2800" dirty="0">
                <a:solidFill>
                  <a:srgbClr val="000000"/>
                </a:solidFill>
              </a:rPr>
              <a:t>deaths in 2,500.</a:t>
            </a:r>
            <a:br>
              <a:rPr lang="en-AU" sz="2800" dirty="0">
                <a:solidFill>
                  <a:srgbClr val="000000"/>
                </a:solidFill>
              </a:rPr>
            </a:br>
            <a:r>
              <a:rPr lang="en-AU" sz="2800" dirty="0">
                <a:solidFill>
                  <a:srgbClr val="000000"/>
                </a:solidFill>
              </a:rPr>
              <a:t>12 suicides in 2,500 patients</a:t>
            </a:r>
            <a:br>
              <a:rPr lang="en-AU" sz="2800" dirty="0">
                <a:solidFill>
                  <a:srgbClr val="000000"/>
                </a:solidFill>
              </a:rPr>
            </a:br>
            <a:r>
              <a:rPr lang="en-AU" sz="2800" dirty="0">
                <a:solidFill>
                  <a:srgbClr val="000000"/>
                </a:solidFill>
              </a:rPr>
              <a:t/>
            </a:r>
            <a:br>
              <a:rPr lang="en-AU" sz="2800" dirty="0">
                <a:solidFill>
                  <a:srgbClr val="000000"/>
                </a:solidFill>
              </a:rPr>
            </a:br>
            <a:endParaRPr lang="en-AU" sz="2800" dirty="0">
              <a:solidFill>
                <a:srgbClr val="00000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685800" y="609600"/>
            <a:ext cx="7772400" cy="5943600"/>
          </a:xfrm>
        </p:spPr>
        <p:txBody>
          <a:bodyPr/>
          <a:lstStyle/>
          <a:p>
            <a:r>
              <a:rPr lang="en-AU" sz="2800" dirty="0">
                <a:solidFill>
                  <a:srgbClr val="000000"/>
                </a:solidFill>
              </a:rPr>
              <a:t>After 7,000 did not complete six-week trials and we were not told of the two thirds drop out rates, or deaths or suicides. </a:t>
            </a:r>
            <a:r>
              <a:rPr lang="en-AU" sz="2800" dirty="0" smtClean="0">
                <a:solidFill>
                  <a:srgbClr val="000000"/>
                </a:solidFill>
              </a:rPr>
              <a:t> </a:t>
            </a:r>
            <a:br>
              <a:rPr lang="en-AU" sz="2800" dirty="0" smtClean="0">
                <a:solidFill>
                  <a:srgbClr val="000000"/>
                </a:solidFill>
              </a:rPr>
            </a:br>
            <a:r>
              <a:rPr lang="en-AU" sz="2800" dirty="0" smtClean="0">
                <a:solidFill>
                  <a:srgbClr val="000000"/>
                </a:solidFill>
              </a:rPr>
              <a:t/>
            </a:r>
            <a:br>
              <a:rPr lang="en-AU" sz="2800" dirty="0" smtClean="0">
                <a:solidFill>
                  <a:srgbClr val="000000"/>
                </a:solidFill>
              </a:rPr>
            </a:br>
            <a:r>
              <a:rPr lang="en-AU" sz="2800" dirty="0" smtClean="0">
                <a:solidFill>
                  <a:srgbClr val="000000"/>
                </a:solidFill>
              </a:rPr>
              <a:t>It </a:t>
            </a:r>
            <a:r>
              <a:rPr lang="en-AU" sz="2800" dirty="0">
                <a:solidFill>
                  <a:srgbClr val="000000"/>
                </a:solidFill>
              </a:rPr>
              <a:t>is not uncommon to see Zyprexa enforced in NSW.</a:t>
            </a:r>
          </a:p>
        </p:txBody>
      </p:sp>
      <p:sp>
        <p:nvSpPr>
          <p:cNvPr id="78851" name="Rectangle 3"/>
          <p:cNvSpPr>
            <a:spLocks noChangeArrowheads="1"/>
          </p:cNvSpPr>
          <p:nvPr/>
        </p:nvSpPr>
        <p:spPr bwMode="auto">
          <a:xfrm>
            <a:off x="7986713" y="3230563"/>
            <a:ext cx="184150" cy="519112"/>
          </a:xfrm>
          <a:prstGeom prst="rect">
            <a:avLst/>
          </a:prstGeom>
          <a:noFill/>
          <a:ln w="9525">
            <a:noFill/>
            <a:miter lim="800000"/>
            <a:headEnd/>
            <a:tailEnd/>
          </a:ln>
        </p:spPr>
        <p:txBody>
          <a:bodyPr wrap="none">
            <a:prstTxWarp prst="textNoShape">
              <a:avLst/>
            </a:prstTxWarp>
            <a:spAutoFit/>
          </a:bodyPr>
          <a:lstStyle/>
          <a:p>
            <a:endParaRPr lang="en-AU"/>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152400" y="0"/>
            <a:ext cx="8991600" cy="6858000"/>
          </a:xfrm>
        </p:spPr>
        <p:txBody>
          <a:bodyPr/>
          <a:lstStyle/>
          <a:p>
            <a:r>
              <a:rPr lang="en-AU" sz="2800" dirty="0">
                <a:solidFill>
                  <a:srgbClr val="000000"/>
                </a:solidFill>
              </a:rPr>
              <a:t>Eli Lilly has told so many lies that it cannot get indemnity cover for </a:t>
            </a:r>
            <a:r>
              <a:rPr lang="en-AU" sz="2800" dirty="0" smtClean="0">
                <a:solidFill>
                  <a:srgbClr val="000000"/>
                </a:solidFill>
              </a:rPr>
              <a:t>Zyprexa.</a:t>
            </a:r>
            <a:r>
              <a:rPr lang="en-AU" sz="2800" dirty="0">
                <a:solidFill>
                  <a:srgbClr val="000000"/>
                </a:solidFill>
              </a:rPr>
              <a:t/>
            </a:r>
            <a:br>
              <a:rPr lang="en-AU" sz="2800" dirty="0">
                <a:solidFill>
                  <a:srgbClr val="000000"/>
                </a:solidFill>
              </a:rPr>
            </a:br>
            <a:r>
              <a:rPr lang="en-AU" sz="1400" dirty="0">
                <a:solidFill>
                  <a:srgbClr val="000000"/>
                </a:solidFill>
              </a:rPr>
              <a:t/>
            </a:r>
            <a:br>
              <a:rPr lang="en-AU" sz="1400" dirty="0">
                <a:solidFill>
                  <a:srgbClr val="000000"/>
                </a:solidFill>
              </a:rPr>
            </a:br>
            <a:r>
              <a:rPr lang="en-AU" sz="1400" dirty="0">
                <a:solidFill>
                  <a:srgbClr val="000000"/>
                </a:solidFill>
              </a:rPr>
              <a:t>In filings with the SEC, Lilly admits that it is having problems and that</a:t>
            </a:r>
            <a:br>
              <a:rPr lang="en-AU" sz="1400" dirty="0">
                <a:solidFill>
                  <a:srgbClr val="000000"/>
                </a:solidFill>
              </a:rPr>
            </a:br>
            <a:r>
              <a:rPr lang="en-AU" sz="1400" dirty="0">
                <a:solidFill>
                  <a:srgbClr val="000000"/>
                </a:solidFill>
              </a:rPr>
              <a:t>the company may end up having to pay its own Zyprexa costs, but blames it on</a:t>
            </a:r>
            <a:br>
              <a:rPr lang="en-AU" sz="1400" dirty="0">
                <a:solidFill>
                  <a:srgbClr val="000000"/>
                </a:solidFill>
              </a:rPr>
            </a:br>
            <a:r>
              <a:rPr lang="en-AU" sz="1400" dirty="0">
                <a:solidFill>
                  <a:srgbClr val="000000"/>
                </a:solidFill>
              </a:rPr>
              <a:t>the insurance industry stating: "We have experienced difficulties in</a:t>
            </a:r>
            <a:br>
              <a:rPr lang="en-AU" sz="1400" dirty="0">
                <a:solidFill>
                  <a:srgbClr val="000000"/>
                </a:solidFill>
              </a:rPr>
            </a:br>
            <a:r>
              <a:rPr lang="en-AU" sz="1400" dirty="0">
                <a:solidFill>
                  <a:srgbClr val="000000"/>
                </a:solidFill>
              </a:rPr>
              <a:t>obtaining product liability insurance due to a very restrictive insurance</a:t>
            </a:r>
            <a:br>
              <a:rPr lang="en-AU" sz="1400" dirty="0">
                <a:solidFill>
                  <a:srgbClr val="000000"/>
                </a:solidFill>
              </a:rPr>
            </a:br>
            <a:r>
              <a:rPr lang="en-AU" sz="1400" dirty="0">
                <a:solidFill>
                  <a:srgbClr val="000000"/>
                </a:solidFill>
              </a:rPr>
              <a:t>market and therefore will be largely self-insured for future product</a:t>
            </a:r>
            <a:br>
              <a:rPr lang="en-AU" sz="1400" dirty="0">
                <a:solidFill>
                  <a:srgbClr val="000000"/>
                </a:solidFill>
              </a:rPr>
            </a:br>
            <a:r>
              <a:rPr lang="en-AU" sz="1400" dirty="0">
                <a:solidFill>
                  <a:srgbClr val="000000"/>
                </a:solidFill>
              </a:rPr>
              <a:t>liability losses."</a:t>
            </a:r>
            <a:br>
              <a:rPr lang="en-AU" sz="1400" dirty="0">
                <a:solidFill>
                  <a:srgbClr val="000000"/>
                </a:solidFill>
              </a:rPr>
            </a:br>
            <a:r>
              <a:rPr lang="en-AU" sz="1400" dirty="0">
                <a:solidFill>
                  <a:srgbClr val="000000"/>
                </a:solidFill>
              </a:rPr>
              <a:t/>
            </a:r>
            <a:br>
              <a:rPr lang="en-AU" sz="1400" dirty="0">
                <a:solidFill>
                  <a:srgbClr val="000000"/>
                </a:solidFill>
              </a:rPr>
            </a:br>
            <a:r>
              <a:rPr lang="en-AU" sz="1400" dirty="0">
                <a:solidFill>
                  <a:srgbClr val="000000"/>
                </a:solidFill>
              </a:rPr>
              <a:t>As for the insurance that Lilly does have to cover past and future Zyprexa</a:t>
            </a:r>
            <a:br>
              <a:rPr lang="en-AU" sz="1400" dirty="0">
                <a:solidFill>
                  <a:srgbClr val="000000"/>
                </a:solidFill>
              </a:rPr>
            </a:br>
            <a:r>
              <a:rPr lang="en-AU" sz="1400" dirty="0">
                <a:solidFill>
                  <a:srgbClr val="000000"/>
                </a:solidFill>
              </a:rPr>
              <a:t>lawsuits, the filing reports that carriers have raised defences to their</a:t>
            </a:r>
            <a:br>
              <a:rPr lang="en-AU" sz="1400" dirty="0">
                <a:solidFill>
                  <a:srgbClr val="000000"/>
                </a:solidFill>
              </a:rPr>
            </a:br>
            <a:r>
              <a:rPr lang="en-AU" sz="1400" dirty="0">
                <a:solidFill>
                  <a:srgbClr val="000000"/>
                </a:solidFill>
              </a:rPr>
              <a:t>liability and are seeking to rescind the policies, and Lilly further warns</a:t>
            </a:r>
            <a:br>
              <a:rPr lang="en-AU" sz="1400" dirty="0">
                <a:solidFill>
                  <a:srgbClr val="000000"/>
                </a:solidFill>
              </a:rPr>
            </a:br>
            <a:r>
              <a:rPr lang="en-AU" sz="1400" dirty="0">
                <a:solidFill>
                  <a:srgbClr val="000000"/>
                </a:solidFill>
              </a:rPr>
              <a:t>that, "there is no assurance that we will be able to fully collect from our</a:t>
            </a:r>
            <a:br>
              <a:rPr lang="en-AU" sz="1400" dirty="0">
                <a:solidFill>
                  <a:srgbClr val="000000"/>
                </a:solidFill>
              </a:rPr>
            </a:br>
            <a:r>
              <a:rPr lang="en-AU" sz="1400" dirty="0">
                <a:solidFill>
                  <a:srgbClr val="000000"/>
                </a:solidFill>
              </a:rPr>
              <a:t>insurance carriers on past claims."</a:t>
            </a: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152400" y="0"/>
            <a:ext cx="8610600" cy="6858000"/>
          </a:xfrm>
        </p:spPr>
        <p:txBody>
          <a:bodyPr/>
          <a:lstStyle/>
          <a:p>
            <a:r>
              <a:rPr lang="en-AU" sz="2800">
                <a:solidFill>
                  <a:srgbClr val="000000"/>
                </a:solidFill>
              </a:rPr>
              <a:t>This is a manifestation of a certain kind of neuroleptic toxicity – of psychotropic medication-induced disorder.</a:t>
            </a:r>
            <a:br>
              <a:rPr lang="en-AU" sz="2800">
                <a:solidFill>
                  <a:srgbClr val="000000"/>
                </a:solidFill>
              </a:rPr>
            </a:br>
            <a:r>
              <a:rPr lang="en-AU" sz="2800">
                <a:solidFill>
                  <a:srgbClr val="000000"/>
                </a:solidFill>
              </a:rPr>
              <a:t/>
            </a:r>
            <a:br>
              <a:rPr lang="en-AU" sz="2800">
                <a:solidFill>
                  <a:srgbClr val="000000"/>
                </a:solidFill>
              </a:rPr>
            </a:br>
            <a:r>
              <a:rPr lang="en-AU" sz="2800">
                <a:solidFill>
                  <a:srgbClr val="000000"/>
                </a:solidFill>
              </a:rPr>
              <a:t> We have an iatrogenic Public Health Disaster.</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152400" y="228600"/>
            <a:ext cx="8839200" cy="6324600"/>
          </a:xfrm>
        </p:spPr>
        <p:txBody>
          <a:bodyPr/>
          <a:lstStyle/>
          <a:p>
            <a:r>
              <a:rPr lang="en-AU" sz="2000" dirty="0">
                <a:solidFill>
                  <a:schemeClr val="tx1"/>
                </a:solidFill>
              </a:rPr>
              <a:t>Since the late 1980s, a stream of successful litigation  has disclosed </a:t>
            </a:r>
            <a:r>
              <a:rPr lang="en-AU" sz="2000" dirty="0">
                <a:solidFill>
                  <a:srgbClr val="000000"/>
                </a:solidFill>
              </a:rPr>
              <a:t>the marketing of Serotonin booster drugs</a:t>
            </a:r>
            <a:r>
              <a:rPr lang="en-AU" sz="2000" dirty="0">
                <a:solidFill>
                  <a:schemeClr val="tx1"/>
                </a:solidFill>
              </a:rPr>
              <a:t> as fraudulent</a:t>
            </a:r>
            <a:r>
              <a:rPr lang="en-AU" sz="2000" dirty="0">
                <a:solidFill>
                  <a:srgbClr val="000000"/>
                </a:solidFill>
              </a:rPr>
              <a:t>, marketed  as if they had specific  actions of on serotonin, along with the fraudulent notion that serotonin was somehow abnormal in depression.</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Drugs were hyped in Time and Newsweek. </a:t>
            </a:r>
            <a:br>
              <a:rPr lang="en-AU" sz="2000" dirty="0">
                <a:solidFill>
                  <a:srgbClr val="000000"/>
                </a:solidFill>
              </a:rPr>
            </a:br>
            <a:r>
              <a:rPr lang="en-AU" sz="2000" dirty="0">
                <a:solidFill>
                  <a:srgbClr val="000000"/>
                </a:solidFill>
              </a:rPr>
              <a:t>After 6-10 week </a:t>
            </a:r>
            <a:r>
              <a:rPr lang="en-AU" sz="2000" dirty="0" smtClean="0">
                <a:solidFill>
                  <a:srgbClr val="000000"/>
                </a:solidFill>
              </a:rPr>
              <a:t>trials</a:t>
            </a:r>
            <a:r>
              <a:rPr lang="en-AU" sz="2000" dirty="0">
                <a:solidFill>
                  <a:srgbClr val="000000"/>
                </a:solidFill>
              </a:rPr>
              <a:t>.</a:t>
            </a:r>
            <a:br>
              <a:rPr lang="en-AU" sz="2000" dirty="0">
                <a:solidFill>
                  <a:srgbClr val="000000"/>
                </a:solidFill>
              </a:rPr>
            </a:br>
            <a:r>
              <a:rPr lang="en-AU" sz="2000" dirty="0">
                <a:solidFill>
                  <a:srgbClr val="000000"/>
                </a:solidFill>
              </a:rPr>
              <a:t>Of drugs called antidepressants, which have up to sextupled rates of suicide</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 and antipsychotics, which have schizophreniform psychosis and hallucinations as a side effect. </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On in five hundred had committed suicide in clinical trials, one in seventy attempted.</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1 in 145 died in the trials for atypicals</a:t>
            </a:r>
            <a:br>
              <a:rPr lang="en-AU" sz="2000" dirty="0">
                <a:solidFill>
                  <a:srgbClr val="000000"/>
                </a:solidFill>
              </a:rPr>
            </a:br>
            <a:r>
              <a:rPr lang="en-AU" sz="5000" dirty="0">
                <a:solidFill>
                  <a:srgbClr val="000000"/>
                </a:solidFill>
              </a:rPr>
              <a:t>and we were never told</a:t>
            </a: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152400" y="152400"/>
            <a:ext cx="8991600" cy="6553200"/>
          </a:xfrm>
        </p:spPr>
        <p:txBody>
          <a:bodyPr/>
          <a:lstStyle/>
          <a:p>
            <a:pPr algn="l"/>
            <a:r>
              <a:rPr lang="en-AU" sz="2800" dirty="0">
                <a:solidFill>
                  <a:srgbClr val="000000"/>
                </a:solidFill>
              </a:rPr>
              <a:t>A generation of psychiatrists who have never learnt about akathisia, (and its still not in the 5 CD ROMs that will get them past the RANZCP examinations).</a:t>
            </a:r>
            <a:br>
              <a:rPr lang="en-AU" sz="2800" dirty="0">
                <a:solidFill>
                  <a:srgbClr val="000000"/>
                </a:solidFill>
              </a:rPr>
            </a:br>
            <a:r>
              <a:rPr lang="en-AU" sz="2800" dirty="0">
                <a:solidFill>
                  <a:srgbClr val="000000"/>
                </a:solidFill>
              </a:rPr>
              <a:t>A medical profession entirely educated by the pharmaceutical industry.</a:t>
            </a:r>
            <a:br>
              <a:rPr lang="en-AU" sz="2800" dirty="0">
                <a:solidFill>
                  <a:srgbClr val="000000"/>
                </a:solidFill>
              </a:rPr>
            </a:br>
            <a:r>
              <a:rPr lang="en-AU" sz="2800" dirty="0">
                <a:solidFill>
                  <a:srgbClr val="000000"/>
                </a:solidFill>
              </a:rPr>
              <a:t>An incompetent TGA.</a:t>
            </a:r>
            <a:br>
              <a:rPr lang="en-AU" sz="2800" dirty="0">
                <a:solidFill>
                  <a:srgbClr val="000000"/>
                </a:solidFill>
              </a:rPr>
            </a:br>
            <a:r>
              <a:rPr lang="en-AU" sz="2800" dirty="0">
                <a:solidFill>
                  <a:srgbClr val="000000"/>
                </a:solidFill>
              </a:rPr>
              <a:t>No Office of Drug Safety.</a:t>
            </a:r>
            <a:br>
              <a:rPr lang="en-AU" sz="2800" dirty="0">
                <a:solidFill>
                  <a:srgbClr val="000000"/>
                </a:solidFill>
              </a:rPr>
            </a:br>
            <a:r>
              <a:rPr lang="en-AU" sz="2800" dirty="0">
                <a:solidFill>
                  <a:srgbClr val="000000"/>
                </a:solidFill>
              </a:rPr>
              <a:t>No </a:t>
            </a:r>
            <a:r>
              <a:rPr lang="en-AU" sz="2800" dirty="0" smtClean="0">
                <a:solidFill>
                  <a:srgbClr val="000000"/>
                </a:solidFill>
              </a:rPr>
              <a:t>one has </a:t>
            </a:r>
            <a:r>
              <a:rPr lang="en-AU" sz="2800" dirty="0">
                <a:solidFill>
                  <a:srgbClr val="000000"/>
                </a:solidFill>
              </a:rPr>
              <a:t>responsibility.</a:t>
            </a:r>
            <a:br>
              <a:rPr lang="en-AU" sz="2800" dirty="0">
                <a:solidFill>
                  <a:srgbClr val="000000"/>
                </a:solidFill>
              </a:rPr>
            </a:br>
            <a:r>
              <a:rPr lang="en-AU" sz="2800" dirty="0">
                <a:solidFill>
                  <a:srgbClr val="000000"/>
                </a:solidFill>
              </a:rPr>
              <a:t>An HCCC whose criterion of satisfactory practice is that they can find a peer who thinks that inducing a litany of suicide, attempts, homicide, violence and akathisia is</a:t>
            </a:r>
            <a:r>
              <a:rPr lang="en-AU" sz="2800" dirty="0" smtClean="0">
                <a:solidFill>
                  <a:srgbClr val="000000"/>
                </a:solidFill>
              </a:rPr>
              <a:t> standard psychiatric practice</a:t>
            </a:r>
            <a:r>
              <a:rPr lang="en-AU" sz="2800" dirty="0">
                <a:solidFill>
                  <a:srgbClr val="000000"/>
                </a:solidFill>
              </a:rPr>
              <a:t>.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An HCCC that does not recognise a Public Health problem because, by its own law, it would have to investigate.</a:t>
            </a: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152400" y="609600"/>
            <a:ext cx="8305800" cy="5867400"/>
          </a:xfrm>
        </p:spPr>
        <p:txBody>
          <a:bodyPr/>
          <a:lstStyle/>
          <a:p>
            <a:r>
              <a:rPr lang="en-AU" sz="2800">
                <a:solidFill>
                  <a:srgbClr val="000000"/>
                </a:solidFill>
              </a:rPr>
              <a:t>Whiteford and al found that in 100 countries where psychiatric services were introduced, the suicide rate rose.</a:t>
            </a:r>
            <a:br>
              <a:rPr lang="en-AU" sz="2800">
                <a:solidFill>
                  <a:srgbClr val="000000"/>
                </a:solidFill>
              </a:rPr>
            </a:br>
            <a:endParaRPr lang="en-AU" sz="2800">
              <a:solidFill>
                <a:srgbClr val="00000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228600" y="609600"/>
            <a:ext cx="8229600" cy="5791200"/>
          </a:xfrm>
        </p:spPr>
        <p:txBody>
          <a:bodyPr/>
          <a:lstStyle/>
          <a:p>
            <a:r>
              <a:rPr lang="en-AU" sz="2800" dirty="0">
                <a:solidFill>
                  <a:srgbClr val="000000"/>
                </a:solidFill>
              </a:rPr>
              <a:t>Following Lilly’s licence to treat and prevent Bipolar with Zyprexa advertisements and websites appeared to promote mood watching</a:t>
            </a:r>
            <a:r>
              <a:rPr lang="en-AU" sz="2800" dirty="0" smtClean="0">
                <a:solidFill>
                  <a:srgbClr val="000000"/>
                </a:solidFill>
              </a:rPr>
              <a:t>.</a:t>
            </a:r>
            <a:br>
              <a:rPr lang="en-AU" sz="2800" dirty="0" smtClean="0">
                <a:solidFill>
                  <a:srgbClr val="000000"/>
                </a:solidFill>
              </a:rPr>
            </a:br>
            <a:r>
              <a:rPr lang="en-AU" sz="2800" dirty="0" smtClean="0">
                <a:solidFill>
                  <a:srgbClr val="000000"/>
                </a:solidFill>
              </a:rPr>
              <a:t/>
            </a:r>
            <a:br>
              <a:rPr lang="en-AU" sz="2800" dirty="0" smtClean="0">
                <a:solidFill>
                  <a:srgbClr val="000000"/>
                </a:solidFill>
              </a:rPr>
            </a:br>
            <a:r>
              <a:rPr lang="en-AU" sz="2800" dirty="0">
                <a:solidFill>
                  <a:srgbClr val="000000"/>
                </a:solidFill>
              </a:rPr>
              <a:t>With the exception of Lithium to treat acute mania, there is precious little theoretical justification, and virtually no research support for the notion that Bipolar can be prevented by long-term medications including Li or anticonvulsants.</a:t>
            </a:r>
            <a:br>
              <a:rPr lang="en-AU" sz="2800" dirty="0">
                <a:solidFill>
                  <a:srgbClr val="000000"/>
                </a:solidFill>
              </a:rPr>
            </a:br>
            <a:endParaRPr lang="en-AU" sz="2800" dirty="0">
              <a:solidFill>
                <a:srgbClr val="000000"/>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152400" y="609600"/>
            <a:ext cx="8305800" cy="5943600"/>
          </a:xfrm>
        </p:spPr>
        <p:txBody>
          <a:bodyPr/>
          <a:lstStyle/>
          <a:p>
            <a:r>
              <a:rPr lang="en-AU" sz="2800" dirty="0">
                <a:solidFill>
                  <a:srgbClr val="000000"/>
                </a:solidFill>
              </a:rPr>
              <a:t>Bipolar entered DSM in 1980, and at least one hospitalisation for mania was a criterion,  Other causes for mania and depression were </a:t>
            </a:r>
            <a:r>
              <a:rPr lang="en-AU" sz="2800" dirty="0" smtClean="0">
                <a:solidFill>
                  <a:srgbClr val="000000"/>
                </a:solidFill>
              </a:rPr>
              <a:t>exclusions</a:t>
            </a:r>
            <a:br>
              <a:rPr lang="en-AU" sz="2800" dirty="0" smtClean="0">
                <a:solidFill>
                  <a:srgbClr val="000000"/>
                </a:solidFill>
              </a:rPr>
            </a:br>
            <a:r>
              <a:rPr lang="en-AU" sz="2800" dirty="0" smtClean="0">
                <a:solidFill>
                  <a:srgbClr val="000000"/>
                </a:solidFill>
              </a:rPr>
              <a:t>.</a:t>
            </a:r>
            <a:r>
              <a:rPr lang="en-AU" sz="2800" dirty="0">
                <a:solidFill>
                  <a:srgbClr val="000000"/>
                </a:solidFill>
              </a:rPr>
              <a:t/>
            </a:r>
            <a:br>
              <a:rPr lang="en-AU" sz="2800" dirty="0">
                <a:solidFill>
                  <a:srgbClr val="000000"/>
                </a:solidFill>
              </a:rPr>
            </a:br>
            <a:r>
              <a:rPr lang="en-AU" sz="2800" dirty="0">
                <a:solidFill>
                  <a:srgbClr val="000000"/>
                </a:solidFill>
              </a:rPr>
              <a:t>Bipolar II, Bipolar NOS and cyclothymia then emerged for chemical remediation by a rapacious pharmaceutical industry – and the prevalence rose from 0.1% for 1% (Bipolar 1) to 5%.</a:t>
            </a:r>
            <a:br>
              <a:rPr lang="en-AU" sz="2800" dirty="0">
                <a:solidFill>
                  <a:srgbClr val="000000"/>
                </a:solidFill>
              </a:rPr>
            </a:br>
            <a:endParaRPr lang="en-AU" sz="2800" dirty="0">
              <a:solidFill>
                <a:srgbClr val="000000"/>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228600" y="609600"/>
            <a:ext cx="8229600" cy="5943600"/>
          </a:xfrm>
        </p:spPr>
        <p:txBody>
          <a:bodyPr/>
          <a:lstStyle/>
          <a:p>
            <a:r>
              <a:rPr lang="en-AU" sz="2800" dirty="0">
                <a:solidFill>
                  <a:srgbClr val="000000"/>
                </a:solidFill>
              </a:rPr>
              <a:t>A massive use in the diagnosis in children, as young as 4 years, followed the description of a nine year old bipolar on the cover of Time in August 2002.</a:t>
            </a:r>
            <a:br>
              <a:rPr lang="en-AU" sz="2800" dirty="0">
                <a:solidFill>
                  <a:srgbClr val="000000"/>
                </a:solidFill>
              </a:rPr>
            </a:br>
            <a:r>
              <a:rPr lang="en-AU" sz="2800" dirty="0">
                <a:solidFill>
                  <a:srgbClr val="000000"/>
                </a:solidFill>
              </a:rPr>
              <a:t>Time had similarly launched Prozac and Zyprexa.</a:t>
            </a:r>
            <a:br>
              <a:rPr lang="en-AU" sz="2800" dirty="0">
                <a:solidFill>
                  <a:srgbClr val="000000"/>
                </a:solidFill>
              </a:rPr>
            </a:br>
            <a:r>
              <a:rPr lang="en-AU" sz="2800" dirty="0">
                <a:solidFill>
                  <a:srgbClr val="000000"/>
                </a:solidFill>
              </a:rPr>
              <a:t/>
            </a:r>
            <a:br>
              <a:rPr lang="en-AU" sz="2800" dirty="0">
                <a:solidFill>
                  <a:srgbClr val="000000"/>
                </a:solidFill>
              </a:rPr>
            </a:br>
            <a:endParaRPr lang="en-AU" sz="2800" dirty="0">
              <a:solidFill>
                <a:srgbClr val="000000"/>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685800" y="609600"/>
            <a:ext cx="7696200" cy="5638800"/>
          </a:xfrm>
        </p:spPr>
        <p:txBody>
          <a:bodyPr/>
          <a:lstStyle/>
          <a:p>
            <a:r>
              <a:rPr lang="en-AU" sz="2800">
                <a:solidFill>
                  <a:srgbClr val="000000"/>
                </a:solidFill>
              </a:rPr>
              <a:t>In North Wales 100 years ago, before the advent of modern pharmacotherapy, patients with bipolar 1 disorder, meeting today’s DSM criteria, had 4 admissions every ten years.  </a:t>
            </a:r>
            <a:br>
              <a:rPr lang="en-AU" sz="2800">
                <a:solidFill>
                  <a:srgbClr val="000000"/>
                </a:solidFill>
              </a:rPr>
            </a:br>
            <a:endParaRPr lang="en-AU" sz="2800">
              <a:solidFill>
                <a:srgbClr val="000000"/>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228600" y="609600"/>
            <a:ext cx="8229600" cy="6019800"/>
          </a:xfrm>
        </p:spPr>
        <p:txBody>
          <a:bodyPr/>
          <a:lstStyle/>
          <a:p>
            <a:r>
              <a:rPr lang="en-AU" sz="2800" dirty="0">
                <a:solidFill>
                  <a:srgbClr val="000000"/>
                </a:solidFill>
              </a:rPr>
              <a:t>The incidence of Bipolar 1 remained constant. </a:t>
            </a:r>
            <a:br>
              <a:rPr lang="en-AU" sz="2800" dirty="0">
                <a:solidFill>
                  <a:srgbClr val="000000"/>
                </a:solidFill>
              </a:rPr>
            </a:br>
            <a:r>
              <a:rPr lang="en-AU" sz="2800" dirty="0">
                <a:solidFill>
                  <a:srgbClr val="000000"/>
                </a:solidFill>
              </a:rPr>
              <a:t/>
            </a:r>
            <a:br>
              <a:rPr lang="en-AU" sz="2800" dirty="0">
                <a:solidFill>
                  <a:srgbClr val="000000"/>
                </a:solidFill>
              </a:rPr>
            </a:br>
            <a:r>
              <a:rPr lang="en-AU" sz="2800" dirty="0">
                <a:solidFill>
                  <a:srgbClr val="000000"/>
                </a:solidFill>
              </a:rPr>
              <a:t>In the face of dramatic improvements, service provision, in modern times, Bipolar 1 patients show a 4-fold increase in the prevalence of admissions, despite being treated with the most latest psychotropic medications.</a:t>
            </a:r>
            <a:br>
              <a:rPr lang="en-AU" sz="2800" dirty="0">
                <a:solidFill>
                  <a:srgbClr val="000000"/>
                </a:solidFill>
              </a:rPr>
            </a:br>
            <a:r>
              <a:rPr lang="en-AU" sz="2800" dirty="0">
                <a:solidFill>
                  <a:srgbClr val="000000"/>
                </a:solidFill>
              </a:rPr>
              <a:t/>
            </a:r>
            <a:br>
              <a:rPr lang="en-AU" sz="2800" dirty="0">
                <a:solidFill>
                  <a:srgbClr val="000000"/>
                </a:solidFill>
              </a:rPr>
            </a:br>
            <a:r>
              <a:rPr lang="en-AU" sz="2000" dirty="0">
                <a:solidFill>
                  <a:srgbClr val="C0504D"/>
                </a:solidFill>
                <a:latin typeface="Georgia" charset="0"/>
              </a:rPr>
              <a:t>The Latest Mania: Selling Bipolar Disorder </a:t>
            </a:r>
            <a:r>
              <a:rPr lang="en-AU" sz="2000" dirty="0" err="1">
                <a:solidFill>
                  <a:srgbClr val="C0504D"/>
                </a:solidFill>
                <a:latin typeface="Georgia" charset="0"/>
              </a:rPr>
              <a:t>PloS</a:t>
            </a:r>
            <a:endParaRPr lang="en-AU" sz="2000" dirty="0">
              <a:solidFill>
                <a:srgbClr val="C0504D"/>
              </a:solidFill>
              <a:latin typeface="Georgia"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304800" y="228600"/>
            <a:ext cx="8001000" cy="6248400"/>
          </a:xfrm>
        </p:spPr>
        <p:txBody>
          <a:bodyPr/>
          <a:lstStyle/>
          <a:p>
            <a:r>
              <a:rPr lang="en-AU" sz="2000" dirty="0">
                <a:solidFill>
                  <a:srgbClr val="000000"/>
                </a:solidFill>
              </a:rPr>
              <a:t>Do new drugs work</a:t>
            </a:r>
            <a:r>
              <a:rPr lang="en-AU" sz="2000" dirty="0" smtClean="0">
                <a:solidFill>
                  <a:srgbClr val="000000"/>
                </a:solidFill>
              </a:rPr>
              <a:t>?</a:t>
            </a:r>
            <a:br>
              <a:rPr lang="en-AU" sz="2000" dirty="0" smtClean="0">
                <a:solidFill>
                  <a:srgbClr val="000000"/>
                </a:solidFill>
              </a:rPr>
            </a:br>
            <a:r>
              <a:rPr lang="en-AU" sz="2000" dirty="0" smtClean="0">
                <a:solidFill>
                  <a:srgbClr val="000000"/>
                </a:solidFill>
              </a:rPr>
              <a:t/>
            </a:r>
            <a:br>
              <a:rPr lang="en-AU" sz="2000" dirty="0" smtClean="0">
                <a:solidFill>
                  <a:srgbClr val="000000"/>
                </a:solidFill>
              </a:rPr>
            </a:br>
            <a:r>
              <a:rPr lang="en-AU" sz="2000" dirty="0">
                <a:solidFill>
                  <a:srgbClr val="000000"/>
                </a:solidFill>
              </a:rPr>
              <a:t>Yes – but so do speed and coke. Mood </a:t>
            </a:r>
            <a:r>
              <a:rPr lang="en-AU" sz="2000" dirty="0" smtClean="0">
                <a:solidFill>
                  <a:srgbClr val="000000"/>
                </a:solidFill>
              </a:rPr>
              <a:t>boosters </a:t>
            </a:r>
            <a:r>
              <a:rPr lang="en-AU" sz="2000" dirty="0">
                <a:solidFill>
                  <a:srgbClr val="000000"/>
                </a:solidFill>
              </a:rPr>
              <a:t>all. </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 But there is a price in brittleness of </a:t>
            </a:r>
            <a:r>
              <a:rPr lang="en-AU" sz="2000" dirty="0" smtClean="0">
                <a:solidFill>
                  <a:srgbClr val="000000"/>
                </a:solidFill>
              </a:rPr>
              <a:t>personality </a:t>
            </a:r>
            <a:r>
              <a:rPr lang="en-AU" sz="2000" dirty="0">
                <a:solidFill>
                  <a:srgbClr val="000000"/>
                </a:solidFill>
              </a:rPr>
              <a:t>and aggression. </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Just like speed and coke</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The question is ‘Do they cure depression?’</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No: not on a public health level, not if you look at disability.</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Days lost from depression have increased.</a:t>
            </a:r>
            <a:br>
              <a:rPr lang="en-AU" sz="2000" dirty="0">
                <a:solidFill>
                  <a:srgbClr val="000000"/>
                </a:solidFill>
              </a:rPr>
            </a:br>
            <a:r>
              <a:rPr lang="en-AU" sz="2000" dirty="0">
                <a:solidFill>
                  <a:srgbClr val="000000"/>
                </a:solidFill>
              </a:rPr>
              <a:t>Medical retirement for psychiatric reasons has increased. </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Work stress claims have increased as has failure to recover.</a:t>
            </a:r>
            <a:br>
              <a:rPr lang="en-AU" sz="2000" dirty="0">
                <a:solidFill>
                  <a:srgbClr val="000000"/>
                </a:solidFill>
              </a:rPr>
            </a:br>
            <a:endParaRPr lang="en-AU" sz="2000" dirty="0">
              <a:solidFill>
                <a:srgbClr val="000000"/>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685800" y="609600"/>
            <a:ext cx="7924800" cy="5943600"/>
          </a:xfrm>
        </p:spPr>
        <p:txBody>
          <a:bodyPr/>
          <a:lstStyle/>
          <a:p>
            <a:r>
              <a:rPr lang="en-AU" sz="2200" dirty="0">
                <a:solidFill>
                  <a:srgbClr val="000000"/>
                </a:solidFill>
              </a:rPr>
              <a:t>Admissions have increased by 7%.</a:t>
            </a:r>
            <a:br>
              <a:rPr lang="en-AU" sz="2200" dirty="0">
                <a:solidFill>
                  <a:srgbClr val="000000"/>
                </a:solidFill>
              </a:rPr>
            </a:br>
            <a:r>
              <a:rPr lang="en-AU" sz="2200" dirty="0">
                <a:solidFill>
                  <a:srgbClr val="000000"/>
                </a:solidFill>
              </a:rPr>
              <a:t>If you have a cure for something like small pox or blocked coronary arteries.</a:t>
            </a:r>
            <a:br>
              <a:rPr lang="en-AU" sz="2200" dirty="0">
                <a:solidFill>
                  <a:srgbClr val="000000"/>
                </a:solidFill>
              </a:rPr>
            </a:br>
            <a:r>
              <a:rPr lang="en-AU" sz="2200" dirty="0">
                <a:solidFill>
                  <a:srgbClr val="000000"/>
                </a:solidFill>
              </a:rPr>
              <a:t/>
            </a:r>
            <a:br>
              <a:rPr lang="en-AU" sz="2200" dirty="0">
                <a:solidFill>
                  <a:srgbClr val="000000"/>
                </a:solidFill>
              </a:rPr>
            </a:br>
            <a:r>
              <a:rPr lang="en-AU" sz="2200" dirty="0">
                <a:solidFill>
                  <a:srgbClr val="000000"/>
                </a:solidFill>
              </a:rPr>
              <a:t>Demand for treatment soon goes down, as do cases.  </a:t>
            </a:r>
            <a:br>
              <a:rPr lang="en-AU" sz="2200" dirty="0">
                <a:solidFill>
                  <a:srgbClr val="000000"/>
                </a:solidFill>
              </a:rPr>
            </a:br>
            <a:r>
              <a:rPr lang="en-AU" sz="2200" dirty="0">
                <a:solidFill>
                  <a:srgbClr val="000000"/>
                </a:solidFill>
              </a:rPr>
              <a:t/>
            </a:r>
            <a:br>
              <a:rPr lang="en-AU" sz="2200" dirty="0">
                <a:solidFill>
                  <a:srgbClr val="000000"/>
                </a:solidFill>
              </a:rPr>
            </a:br>
            <a:r>
              <a:rPr lang="en-AU" sz="2200" dirty="0">
                <a:solidFill>
                  <a:srgbClr val="000000"/>
                </a:solidFill>
              </a:rPr>
              <a:t>Look at </a:t>
            </a:r>
            <a:r>
              <a:rPr lang="en-AU" sz="2200" dirty="0" err="1">
                <a:solidFill>
                  <a:srgbClr val="000000"/>
                </a:solidFill>
              </a:rPr>
              <a:t>workcover</a:t>
            </a:r>
            <a:r>
              <a:rPr lang="en-AU" sz="2200" dirty="0">
                <a:solidFill>
                  <a:srgbClr val="000000"/>
                </a:solidFill>
              </a:rPr>
              <a:t>. How long since you have seen some one on stress claim not on SSRIs? </a:t>
            </a:r>
            <a:br>
              <a:rPr lang="en-AU" sz="2200" dirty="0">
                <a:solidFill>
                  <a:srgbClr val="000000"/>
                </a:solidFill>
              </a:rPr>
            </a:br>
            <a:r>
              <a:rPr lang="en-AU" sz="2200" dirty="0">
                <a:solidFill>
                  <a:srgbClr val="000000"/>
                </a:solidFill>
              </a:rPr>
              <a:t>90% of those I see have debilitating side effects, it is not depression that causes much disability but treated depression.  </a:t>
            </a:r>
            <a:br>
              <a:rPr lang="en-AU" sz="2200" dirty="0">
                <a:solidFill>
                  <a:srgbClr val="000000"/>
                </a:solidFill>
              </a:rPr>
            </a:br>
            <a:r>
              <a:rPr lang="en-AU" sz="2200" dirty="0">
                <a:solidFill>
                  <a:srgbClr val="000000"/>
                </a:solidFill>
              </a:rPr>
              <a:t/>
            </a:r>
            <a:br>
              <a:rPr lang="en-AU" sz="2200" dirty="0">
                <a:solidFill>
                  <a:srgbClr val="000000"/>
                </a:solidFill>
              </a:rPr>
            </a:br>
            <a:r>
              <a:rPr lang="en-AU" sz="2200" dirty="0">
                <a:solidFill>
                  <a:srgbClr val="000000"/>
                </a:solidFill>
              </a:rPr>
              <a:t>Several had over twelve admissions for suicidality and violence on work stress claims, and none after I intervened.</a:t>
            </a:r>
            <a:br>
              <a:rPr lang="en-AU" sz="2200" dirty="0">
                <a:solidFill>
                  <a:srgbClr val="000000"/>
                </a:solidFill>
              </a:rPr>
            </a:br>
            <a:endParaRPr lang="en-AU" sz="1200" dirty="0">
              <a:solidFill>
                <a:srgbClr val="000000"/>
              </a:solidFill>
            </a:endParaRPr>
          </a:p>
        </p:txBody>
      </p:sp>
      <p:sp>
        <p:nvSpPr>
          <p:cNvPr id="66563" name="Rectangle 3"/>
          <p:cNvSpPr>
            <a:spLocks noChangeArrowheads="1"/>
          </p:cNvSpPr>
          <p:nvPr/>
        </p:nvSpPr>
        <p:spPr bwMode="auto">
          <a:xfrm>
            <a:off x="685800" y="609600"/>
            <a:ext cx="7924800" cy="5943600"/>
          </a:xfrm>
          <a:prstGeom prst="rect">
            <a:avLst/>
          </a:prstGeom>
          <a:noFill/>
          <a:ln w="9525">
            <a:noFill/>
            <a:miter lim="800000"/>
            <a:headEnd/>
            <a:tailEnd/>
          </a:ln>
        </p:spPr>
        <p:txBody>
          <a:bodyPr anchor="ctr">
            <a:prstTxWarp prst="textNoShape">
              <a:avLst/>
            </a:prstTxWarp>
          </a:bodyPr>
          <a:lstStyle/>
          <a:p>
            <a:pPr algn="ctr" eaLnBrk="1" hangingPunct="1"/>
            <a:r>
              <a:rPr lang="en-AU" sz="2200" dirty="0"/>
              <a:t>Admissions have increased by 7%</a:t>
            </a:r>
            <a:r>
              <a:rPr lang="en-AU" sz="2200" dirty="0" smtClean="0"/>
              <a:t>.</a:t>
            </a:r>
            <a:br>
              <a:rPr lang="en-AU" sz="2200" dirty="0" smtClean="0"/>
            </a:br>
            <a:r>
              <a:rPr lang="en-AU" sz="2200" dirty="0"/>
              <a:t>If you have a cure for something like small pox or blocked coronary arteries.</a:t>
            </a:r>
            <a:br>
              <a:rPr lang="en-AU" sz="2200" dirty="0"/>
            </a:br>
            <a:r>
              <a:rPr lang="en-AU" sz="2200" dirty="0"/>
              <a:t/>
            </a:r>
            <a:br>
              <a:rPr lang="en-AU" sz="2200" dirty="0"/>
            </a:br>
            <a:r>
              <a:rPr lang="en-AU" sz="2200" dirty="0"/>
              <a:t>Demand for treatment soon goes down, as do cases.  </a:t>
            </a:r>
            <a:r>
              <a:rPr lang="en-AU" sz="2200" dirty="0" smtClean="0"/>
              <a:t/>
            </a:r>
            <a:br>
              <a:rPr lang="en-AU" sz="2200" dirty="0" smtClean="0"/>
            </a:br>
            <a:r>
              <a:rPr lang="en-AU" sz="2200" dirty="0" smtClean="0"/>
              <a:t/>
            </a:r>
            <a:br>
              <a:rPr lang="en-AU" sz="2200" dirty="0" smtClean="0"/>
            </a:br>
            <a:r>
              <a:rPr lang="en-AU" sz="2200" dirty="0" smtClean="0"/>
              <a:t>Look at </a:t>
            </a:r>
            <a:r>
              <a:rPr lang="en-AU" sz="2200" dirty="0" err="1" smtClean="0"/>
              <a:t>workcover</a:t>
            </a:r>
            <a:r>
              <a:rPr lang="en-AU" sz="2200" dirty="0" smtClean="0"/>
              <a:t>. How long since you have seen some one on </a:t>
            </a:r>
            <a:r>
              <a:rPr lang="en-AU" sz="2200" dirty="0"/>
              <a:t>stress claim not on SSRIs? </a:t>
            </a:r>
            <a:br>
              <a:rPr lang="en-AU" sz="2200" dirty="0"/>
            </a:br>
            <a:r>
              <a:rPr lang="en-AU" sz="2200" dirty="0"/>
              <a:t>90% of those I see have debilitating side effects, it is not depression that causes much disability but treated depression.  </a:t>
            </a:r>
            <a:br>
              <a:rPr lang="en-AU" sz="2200" dirty="0"/>
            </a:br>
            <a:r>
              <a:rPr lang="en-AU" sz="2200" dirty="0"/>
              <a:t/>
            </a:r>
            <a:br>
              <a:rPr lang="en-AU" sz="2200" dirty="0"/>
            </a:br>
            <a:r>
              <a:rPr lang="en-AU" sz="2200" dirty="0"/>
              <a:t>Several had over twelve admissions for suicidality and violence on work stress claims, and none after I intervened.</a:t>
            </a:r>
            <a:br>
              <a:rPr lang="en-AU" sz="2200" dirty="0"/>
            </a:br>
            <a:endParaRPr lang="en-AU" sz="1200" dirty="0"/>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609600" y="685800"/>
            <a:ext cx="7924800" cy="5715000"/>
          </a:xfrm>
        </p:spPr>
        <p:txBody>
          <a:bodyPr/>
          <a:lstStyle/>
          <a:p>
            <a:pPr algn="l"/>
            <a:r>
              <a:rPr lang="en-AU" sz="2000" b="1">
                <a:solidFill>
                  <a:srgbClr val="231F20"/>
                </a:solidFill>
              </a:rPr>
              <a:t>Table 4.3.2a: Number of mental disorder cases by gender, 1992/3 to2004/5</a:t>
            </a:r>
            <a:br>
              <a:rPr lang="en-AU" sz="2000" b="1">
                <a:solidFill>
                  <a:srgbClr val="231F20"/>
                </a:solidFill>
              </a:rPr>
            </a:br>
            <a:r>
              <a:rPr lang="en-AU" sz="2000" b="1">
                <a:solidFill>
                  <a:srgbClr val="000000"/>
                </a:solidFill>
              </a:rPr>
              <a:t>Year	 Males	 Females	 Total	% of all diseases 	% of all claims 	Incidence rate</a:t>
            </a:r>
            <a:br>
              <a:rPr lang="en-AU" sz="2000" b="1">
                <a:solidFill>
                  <a:srgbClr val="000000"/>
                </a:solidFill>
              </a:rPr>
            </a:br>
            <a:r>
              <a:rPr lang="en-AU" sz="2000">
                <a:solidFill>
                  <a:srgbClr val="231F20"/>
                </a:solidFill>
              </a:rPr>
              <a:t>1991/92	 299 	174 	473 	4.8 	0.9 	0.2</a:t>
            </a:r>
            <a:br>
              <a:rPr lang="en-AU" sz="2000">
                <a:solidFill>
                  <a:srgbClr val="231F20"/>
                </a:solidFill>
              </a:rPr>
            </a:br>
            <a:r>
              <a:rPr lang="en-AU" sz="2000">
                <a:solidFill>
                  <a:srgbClr val="231F20"/>
                </a:solidFill>
              </a:rPr>
              <a:t>1992/93	 366 	278 	644 	5.4 	1.3	0.3</a:t>
            </a:r>
            <a:br>
              <a:rPr lang="en-AU" sz="2000">
                <a:solidFill>
                  <a:srgbClr val="231F20"/>
                </a:solidFill>
              </a:rPr>
            </a:br>
            <a:r>
              <a:rPr lang="en-AU" sz="2000">
                <a:solidFill>
                  <a:srgbClr val="231F20"/>
                </a:solidFill>
              </a:rPr>
              <a:t>1993/94	 597 	512 	1,109	 6.9 	1.9 	0.5</a:t>
            </a:r>
            <a:br>
              <a:rPr lang="en-AU" sz="2000">
                <a:solidFill>
                  <a:srgbClr val="231F20"/>
                </a:solidFill>
              </a:rPr>
            </a:br>
            <a:r>
              <a:rPr lang="en-AU" sz="2000">
                <a:solidFill>
                  <a:srgbClr val="231F20"/>
                </a:solidFill>
              </a:rPr>
              <a:t>1994/95	 784 	804 	1,588 	9.4 	2.5	 0.7</a:t>
            </a:r>
            <a:br>
              <a:rPr lang="en-AU" sz="2000">
                <a:solidFill>
                  <a:srgbClr val="231F20"/>
                </a:solidFill>
              </a:rPr>
            </a:br>
            <a:r>
              <a:rPr lang="en-AU" sz="2000">
                <a:solidFill>
                  <a:srgbClr val="231F20"/>
                </a:solidFill>
              </a:rPr>
              <a:t>1995/96 	752 	986 	1,738 	10.7	 2.8 	0.8</a:t>
            </a:r>
            <a:br>
              <a:rPr lang="en-AU" sz="2000">
                <a:solidFill>
                  <a:srgbClr val="231F20"/>
                </a:solidFill>
              </a:rPr>
            </a:br>
            <a:r>
              <a:rPr lang="en-AU" sz="2000">
                <a:solidFill>
                  <a:srgbClr val="231F20"/>
                </a:solidFill>
              </a:rPr>
              <a:t>1996/97 	720 	867 	1,587 	13.9	 2.6	 0.7</a:t>
            </a:r>
            <a:br>
              <a:rPr lang="en-AU" sz="2000">
                <a:solidFill>
                  <a:srgbClr val="231F20"/>
                </a:solidFill>
              </a:rPr>
            </a:br>
            <a:r>
              <a:rPr lang="en-AU" sz="2000">
                <a:solidFill>
                  <a:srgbClr val="231F20"/>
                </a:solidFill>
              </a:rPr>
              <a:t>1997/98 	875 	1,033 	1,908 	18.8 	3.3 	0.8</a:t>
            </a:r>
            <a:br>
              <a:rPr lang="en-AU" sz="2000">
                <a:solidFill>
                  <a:srgbClr val="231F20"/>
                </a:solidFill>
              </a:rPr>
            </a:br>
            <a:r>
              <a:rPr lang="en-AU" sz="2000">
                <a:solidFill>
                  <a:srgbClr val="231F20"/>
                </a:solidFill>
              </a:rPr>
              <a:t>1998/99 	736 	946	1,682 	17.6 	3.0	 0.7</a:t>
            </a:r>
            <a:br>
              <a:rPr lang="en-AU" sz="2000">
                <a:solidFill>
                  <a:srgbClr val="231F20"/>
                </a:solidFill>
              </a:rPr>
            </a:br>
            <a:r>
              <a:rPr lang="en-AU" sz="2000">
                <a:solidFill>
                  <a:srgbClr val="231F20"/>
                </a:solidFill>
              </a:rPr>
              <a:t>1999/00	711 	866 	1,577 	17.2 	3.0 	0.6</a:t>
            </a:r>
            <a:br>
              <a:rPr lang="en-AU" sz="2000">
                <a:solidFill>
                  <a:srgbClr val="231F20"/>
                </a:solidFill>
              </a:rPr>
            </a:br>
            <a:r>
              <a:rPr lang="en-AU" sz="2000">
                <a:solidFill>
                  <a:srgbClr val="231F20"/>
                </a:solidFill>
              </a:rPr>
              <a:t>2000/01 	829 	1,087	1,916	 20.7 	3.6 	0.7</a:t>
            </a:r>
            <a:br>
              <a:rPr lang="en-AU" sz="2000">
                <a:solidFill>
                  <a:srgbClr val="231F20"/>
                </a:solidFill>
              </a:rPr>
            </a:br>
            <a:r>
              <a:rPr lang="en-AU" sz="2000" b="1">
                <a:solidFill>
                  <a:srgbClr val="231F20"/>
                </a:solidFill>
              </a:rPr>
              <a:t>2001/02 	1,151 	1,492 	2,643 	26.8 	4.8 	1.0</a:t>
            </a:r>
            <a:br>
              <a:rPr lang="en-AU" sz="2000" b="1">
                <a:solidFill>
                  <a:srgbClr val="231F20"/>
                </a:solidFill>
              </a:rPr>
            </a:br>
            <a:r>
              <a:rPr lang="en-AU" sz="2000">
                <a:solidFill>
                  <a:srgbClr val="000000"/>
                </a:solidFill>
              </a:rPr>
              <a:t>2002/03 	1,396 	1,850 	3,246 	35.4	6.4         1.2</a:t>
            </a:r>
            <a:br>
              <a:rPr lang="en-AU" sz="2000">
                <a:solidFill>
                  <a:srgbClr val="000000"/>
                </a:solidFill>
              </a:rPr>
            </a:br>
            <a:r>
              <a:rPr lang="en-AU" sz="2000">
                <a:solidFill>
                  <a:srgbClr val="000000"/>
                </a:solidFill>
              </a:rPr>
              <a:t>2003/04 	1,330 	1,896 	3,226 	33.6	6.3         1.2</a:t>
            </a:r>
            <a:br>
              <a:rPr lang="en-AU" sz="2000">
                <a:solidFill>
                  <a:srgbClr val="000000"/>
                </a:solidFill>
              </a:rPr>
            </a:br>
            <a:r>
              <a:rPr lang="en-AU" sz="2000" b="1">
                <a:solidFill>
                  <a:srgbClr val="000000"/>
                </a:solidFill>
              </a:rPr>
              <a:t>2004/05 	1,259 	1,943 	3,202 	?????	   6.4     1.2 </a:t>
            </a:r>
            <a:r>
              <a:rPr lang="en-AU" sz="2000">
                <a:solidFill>
                  <a:srgbClr val="FFFFFF"/>
                </a:solidFill>
              </a:rPr>
              <a:t>3                    </a:t>
            </a:r>
            <a:r>
              <a:rPr lang="en-AU" sz="2000">
                <a:solidFill>
                  <a:srgbClr val="FF2752"/>
                </a:solidFill>
              </a:rPr>
              <a:t>The consequence of medicalising work stress have been disastrous.  It is now a big, big  disease. No doubt covering the 18% of Australians who suffer from a mental disorder.</a:t>
            </a:r>
            <a:endParaRPr lang="en-AU" sz="2000">
              <a:solidFill>
                <a:srgbClr val="FFFFFF"/>
              </a:solidFill>
            </a:endParaRPr>
          </a:p>
        </p:txBody>
      </p:sp>
      <p:sp>
        <p:nvSpPr>
          <p:cNvPr id="57347" name="Rectangle 3"/>
          <p:cNvSpPr>
            <a:spLocks noChangeArrowheads="1"/>
          </p:cNvSpPr>
          <p:nvPr/>
        </p:nvSpPr>
        <p:spPr bwMode="auto">
          <a:xfrm>
            <a:off x="1219200" y="-61913"/>
            <a:ext cx="7535863" cy="519113"/>
          </a:xfrm>
          <a:prstGeom prst="rect">
            <a:avLst/>
          </a:prstGeom>
          <a:noFill/>
          <a:ln w="9525">
            <a:noFill/>
            <a:miter lim="800000"/>
            <a:headEnd/>
            <a:tailEnd/>
          </a:ln>
        </p:spPr>
        <p:txBody>
          <a:bodyPr wrap="none">
            <a:prstTxWarp prst="textNoShape">
              <a:avLst/>
            </a:prstTxWarp>
            <a:spAutoFit/>
          </a:bodyPr>
          <a:lstStyle/>
          <a:p>
            <a:r>
              <a:rPr lang="en-AU"/>
              <a:t>NSW WorkCover statistics from annual reports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0"/>
            <a:ext cx="9144000" cy="6705600"/>
          </a:xfrm>
        </p:spPr>
        <p:txBody>
          <a:bodyPr/>
          <a:lstStyle/>
          <a:p>
            <a:r>
              <a:rPr lang="en-AU" sz="2000" dirty="0">
                <a:solidFill>
                  <a:srgbClr val="000000"/>
                </a:solidFill>
              </a:rPr>
              <a:t/>
            </a:r>
            <a:br>
              <a:rPr lang="en-AU" sz="2000" dirty="0">
                <a:solidFill>
                  <a:srgbClr val="000000"/>
                </a:solidFill>
              </a:rPr>
            </a:br>
            <a:r>
              <a:rPr lang="en-AU" sz="2000" dirty="0">
                <a:solidFill>
                  <a:srgbClr val="000000"/>
                </a:solidFill>
              </a:rPr>
              <a:t>All licensed after inaccurately reported  and cherry picked clinical trials were presented to the US FDA, itself under investigation,</a:t>
            </a:r>
            <a:br>
              <a:rPr lang="en-AU" sz="2000" dirty="0">
                <a:solidFill>
                  <a:srgbClr val="000000"/>
                </a:solidFill>
              </a:rPr>
            </a:br>
            <a:r>
              <a:rPr lang="en-AU" sz="2000" dirty="0">
                <a:solidFill>
                  <a:srgbClr val="000000"/>
                </a:solidFill>
              </a:rPr>
              <a:t> </a:t>
            </a:r>
            <a:br>
              <a:rPr lang="en-AU" sz="2000" dirty="0">
                <a:solidFill>
                  <a:srgbClr val="000000"/>
                </a:solidFill>
              </a:rPr>
            </a:br>
            <a:r>
              <a:rPr lang="en-AU" sz="2000" dirty="0">
                <a:solidFill>
                  <a:srgbClr val="000000"/>
                </a:solidFill>
              </a:rPr>
              <a:t>side effects denied, suicides air-brushed</a:t>
            </a:r>
            <a:r>
              <a:rPr lang="en-AU" sz="2000" dirty="0" smtClean="0">
                <a:solidFill>
                  <a:srgbClr val="000000"/>
                </a:solidFill>
              </a:rPr>
              <a:t> away </a:t>
            </a:r>
            <a:r>
              <a:rPr lang="en-AU" sz="2000" dirty="0">
                <a:solidFill>
                  <a:srgbClr val="000000"/>
                </a:solidFill>
              </a:rPr>
              <a:t/>
            </a:r>
            <a:br>
              <a:rPr lang="en-AU" sz="2000" dirty="0">
                <a:solidFill>
                  <a:srgbClr val="000000"/>
                </a:solidFill>
              </a:rPr>
            </a:br>
            <a:r>
              <a:rPr lang="en-AU" sz="2000" dirty="0">
                <a:solidFill>
                  <a:srgbClr val="000000"/>
                </a:solidFill>
              </a:rPr>
              <a:t/>
            </a:r>
            <a:br>
              <a:rPr lang="en-AU" sz="2000" dirty="0">
                <a:solidFill>
                  <a:srgbClr val="000000"/>
                </a:solidFill>
              </a:rPr>
            </a:br>
            <a:r>
              <a:rPr lang="en-AU" sz="2000" dirty="0">
                <a:solidFill>
                  <a:srgbClr val="000000"/>
                </a:solidFill>
              </a:rPr>
              <a:t>A stream of individual and class action </a:t>
            </a:r>
            <a:r>
              <a:rPr lang="en-AU" sz="1800" dirty="0">
                <a:solidFill>
                  <a:schemeClr val="tx1"/>
                </a:solidFill>
              </a:rPr>
              <a:t>litigation has resulted in damages being ordered for harm done, </a:t>
            </a:r>
            <a:br>
              <a:rPr lang="en-AU" sz="1800" dirty="0">
                <a:solidFill>
                  <a:schemeClr val="tx1"/>
                </a:solidFill>
              </a:rPr>
            </a:br>
            <a:r>
              <a:rPr lang="en-AU" sz="1800" dirty="0">
                <a:solidFill>
                  <a:schemeClr val="tx1"/>
                </a:solidFill>
              </a:rPr>
              <a:t>sudden death, </a:t>
            </a:r>
            <a:br>
              <a:rPr lang="en-AU" sz="1800" dirty="0">
                <a:solidFill>
                  <a:schemeClr val="tx1"/>
                </a:solidFill>
              </a:rPr>
            </a:br>
            <a:r>
              <a:rPr lang="en-AU" sz="1800" dirty="0">
                <a:solidFill>
                  <a:schemeClr val="tx1"/>
                </a:solidFill>
              </a:rPr>
              <a:t>liver failure, </a:t>
            </a:r>
            <a:br>
              <a:rPr lang="en-AU" sz="1800" dirty="0">
                <a:solidFill>
                  <a:schemeClr val="tx1"/>
                </a:solidFill>
              </a:rPr>
            </a:br>
            <a:r>
              <a:rPr lang="en-AU" sz="1800" dirty="0">
                <a:solidFill>
                  <a:schemeClr val="tx1"/>
                </a:solidFill>
              </a:rPr>
              <a:t>diabetes, </a:t>
            </a:r>
            <a:br>
              <a:rPr lang="en-AU" sz="1800" dirty="0">
                <a:solidFill>
                  <a:schemeClr val="tx1"/>
                </a:solidFill>
              </a:rPr>
            </a:br>
            <a:r>
              <a:rPr lang="en-AU" sz="1800" dirty="0">
                <a:solidFill>
                  <a:schemeClr val="tx1"/>
                </a:solidFill>
              </a:rPr>
              <a:t>delirium, </a:t>
            </a:r>
            <a:br>
              <a:rPr lang="en-AU" sz="1800" dirty="0">
                <a:solidFill>
                  <a:schemeClr val="tx1"/>
                </a:solidFill>
              </a:rPr>
            </a:br>
            <a:r>
              <a:rPr lang="en-AU" sz="1800" dirty="0">
                <a:solidFill>
                  <a:schemeClr val="tx1"/>
                </a:solidFill>
              </a:rPr>
              <a:t>(which psychiatrists who grew up with these drugs  call “schizophrenia”)</a:t>
            </a:r>
            <a:br>
              <a:rPr lang="en-AU" sz="1800" dirty="0">
                <a:solidFill>
                  <a:schemeClr val="tx1"/>
                </a:solidFill>
              </a:rPr>
            </a:br>
            <a:r>
              <a:rPr lang="en-AU" sz="1800" dirty="0">
                <a:solidFill>
                  <a:schemeClr val="tx1"/>
                </a:solidFill>
              </a:rPr>
              <a:t>suicide and homicides, </a:t>
            </a:r>
            <a:br>
              <a:rPr lang="en-AU" sz="1800" dirty="0">
                <a:solidFill>
                  <a:schemeClr val="tx1"/>
                </a:solidFill>
              </a:rPr>
            </a:br>
            <a:r>
              <a:rPr lang="en-AU" sz="1800" dirty="0">
                <a:solidFill>
                  <a:schemeClr val="tx1"/>
                </a:solidFill>
              </a:rPr>
              <a:t/>
            </a:r>
            <a:br>
              <a:rPr lang="en-AU" sz="1800" dirty="0">
                <a:solidFill>
                  <a:schemeClr val="tx1"/>
                </a:solidFill>
              </a:rPr>
            </a:br>
            <a:r>
              <a:rPr lang="en-AU" sz="1800" dirty="0">
                <a:solidFill>
                  <a:schemeClr val="tx1"/>
                </a:solidFill>
              </a:rPr>
              <a:t>mass homicides, </a:t>
            </a:r>
            <a:r>
              <a:rPr lang="en-AU" sz="1800" dirty="0">
                <a:solidFill>
                  <a:schemeClr val="tx1"/>
                </a:solidFill>
                <a:ea typeface="Times New Roman" charset="0"/>
                <a:cs typeface="Times New Roman" charset="0"/>
              </a:rPr>
              <a:t>and</a:t>
            </a:r>
            <a:r>
              <a:rPr lang="en-AU" sz="1800" dirty="0">
                <a:solidFill>
                  <a:schemeClr val="tx1"/>
                </a:solidFill>
              </a:rPr>
              <a:t> their aftermath, all caused by these drugs.</a:t>
            </a:r>
            <a:r>
              <a:rPr lang="en-AU" sz="1800" dirty="0">
                <a:solidFill>
                  <a:schemeClr val="tx1"/>
                </a:solidFill>
                <a:latin typeface="ヒラギノ角ゴ Pro W3" charset="-128"/>
              </a:rPr>
              <a:t/>
            </a:r>
            <a:br>
              <a:rPr lang="en-AU" sz="1800" dirty="0">
                <a:solidFill>
                  <a:schemeClr val="tx1"/>
                </a:solidFill>
                <a:latin typeface="ヒラギノ角ゴ Pro W3" charset="-128"/>
              </a:rPr>
            </a:br>
            <a:r>
              <a:rPr lang="en-AU" sz="1800" dirty="0">
                <a:solidFill>
                  <a:schemeClr val="tx1"/>
                </a:solidFill>
                <a:latin typeface="ヒラギノ角ゴ Pro W3" charset="-128"/>
              </a:rPr>
              <a:t/>
            </a:r>
            <a:br>
              <a:rPr lang="en-AU" sz="1800" dirty="0">
                <a:solidFill>
                  <a:schemeClr val="tx1"/>
                </a:solidFill>
                <a:latin typeface="ヒラギノ角ゴ Pro W3" charset="-128"/>
              </a:rPr>
            </a:br>
            <a:r>
              <a:rPr lang="en-AU" sz="1800" dirty="0">
                <a:solidFill>
                  <a:schemeClr val="tx1"/>
                </a:solidFill>
              </a:rPr>
              <a:t> by good doctors who had not been educated to watch for and warn of the side effects of aggression and suicidality.</a:t>
            </a:r>
            <a:br>
              <a:rPr lang="en-AU" sz="1800" dirty="0">
                <a:solidFill>
                  <a:schemeClr val="tx1"/>
                </a:solidFill>
              </a:rPr>
            </a:br>
            <a:r>
              <a:rPr lang="en-AU" sz="1800" dirty="0">
                <a:solidFill>
                  <a:schemeClr val="tx1"/>
                </a:solidFill>
              </a:rPr>
              <a:t>Who were lied to by professors whose association with the pharmaceutical industry could be checked out by simple google searches </a:t>
            </a:r>
          </a:p>
        </p:txBody>
      </p:sp>
      <p:sp>
        <p:nvSpPr>
          <p:cNvPr id="25603" name="Rectangle 3"/>
          <p:cNvSpPr>
            <a:spLocks noChangeArrowheads="1"/>
          </p:cNvSpPr>
          <p:nvPr/>
        </p:nvSpPr>
        <p:spPr bwMode="auto">
          <a:xfrm>
            <a:off x="1047750" y="76200"/>
            <a:ext cx="6496050" cy="701675"/>
          </a:xfrm>
          <a:prstGeom prst="rect">
            <a:avLst/>
          </a:prstGeom>
          <a:noFill/>
          <a:ln w="9525">
            <a:noFill/>
            <a:miter lim="800000"/>
            <a:headEnd/>
            <a:tailEnd/>
          </a:ln>
        </p:spPr>
        <p:txBody>
          <a:bodyPr wrap="none">
            <a:prstTxWarp prst="textNoShape">
              <a:avLst/>
            </a:prstTxWarp>
            <a:spAutoFit/>
          </a:bodyPr>
          <a:lstStyle/>
          <a:p>
            <a:r>
              <a:rPr lang="en-AU" sz="2000">
                <a:solidFill>
                  <a:srgbClr val="FF1C25"/>
                </a:solidFill>
              </a:rPr>
              <a:t>If you get sued, take the Learned Intermediary defence: </a:t>
            </a:r>
          </a:p>
          <a:p>
            <a:r>
              <a:rPr lang="en-AU" sz="2000">
                <a:solidFill>
                  <a:srgbClr val="FF1C25"/>
                </a:solidFill>
              </a:rPr>
              <a:t>“I was not told.”</a:t>
            </a:r>
            <a:endParaRPr lang="en-AU" sz="2000"/>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28600" y="152400"/>
            <a:ext cx="8229600" cy="6477000"/>
          </a:xfrm>
        </p:spPr>
        <p:txBody>
          <a:bodyPr/>
          <a:lstStyle/>
          <a:p>
            <a:r>
              <a:rPr lang="en-AU" sz="2200" dirty="0">
                <a:solidFill>
                  <a:srgbClr val="000000"/>
                </a:solidFill>
              </a:rPr>
              <a:t>What is indisputable however is that the careful use of tricyclics in biological depression reduces the suicide rate by 50%.</a:t>
            </a:r>
            <a:br>
              <a:rPr lang="en-AU" sz="2200" dirty="0">
                <a:solidFill>
                  <a:srgbClr val="000000"/>
                </a:solidFill>
              </a:rPr>
            </a:br>
            <a:r>
              <a:rPr lang="en-AU" sz="2200" dirty="0">
                <a:solidFill>
                  <a:srgbClr val="000000"/>
                </a:solidFill>
              </a:rPr>
              <a:t/>
            </a:r>
            <a:br>
              <a:rPr lang="en-AU" sz="2200" dirty="0">
                <a:solidFill>
                  <a:srgbClr val="000000"/>
                </a:solidFill>
              </a:rPr>
            </a:br>
            <a:r>
              <a:rPr lang="en-AU" sz="2200" dirty="0">
                <a:solidFill>
                  <a:srgbClr val="000000"/>
                </a:solidFill>
              </a:rPr>
              <a:t> Tricyclics have a relative risk of suicide, a fair bit greater than 1, not as high as serotonin boosters or Zyprexa and Risperdal.</a:t>
            </a:r>
            <a:br>
              <a:rPr lang="en-AU" sz="2200" dirty="0">
                <a:solidFill>
                  <a:srgbClr val="000000"/>
                </a:solidFill>
              </a:rPr>
            </a:br>
            <a:r>
              <a:rPr lang="en-AU" sz="2200" dirty="0">
                <a:solidFill>
                  <a:srgbClr val="000000"/>
                </a:solidFill>
              </a:rPr>
              <a:t/>
            </a:r>
            <a:br>
              <a:rPr lang="en-AU" sz="2200" dirty="0">
                <a:solidFill>
                  <a:srgbClr val="000000"/>
                </a:solidFill>
              </a:rPr>
            </a:br>
            <a:r>
              <a:rPr lang="en-AU" sz="2200" dirty="0">
                <a:solidFill>
                  <a:srgbClr val="000000"/>
                </a:solidFill>
              </a:rPr>
              <a:t>Careful use can prevent suicide.</a:t>
            </a:r>
            <a:br>
              <a:rPr lang="en-AU" sz="2200" dirty="0">
                <a:solidFill>
                  <a:srgbClr val="000000"/>
                </a:solidFill>
              </a:rPr>
            </a:br>
            <a:r>
              <a:rPr lang="en-AU" sz="2200" dirty="0">
                <a:solidFill>
                  <a:srgbClr val="000000"/>
                </a:solidFill>
              </a:rPr>
              <a:t>Giving antidepressants willy nilly to persons with no risk factors increases suicide. </a:t>
            </a:r>
            <a:br>
              <a:rPr lang="en-AU" sz="2200" dirty="0">
                <a:solidFill>
                  <a:srgbClr val="000000"/>
                </a:solidFill>
              </a:rPr>
            </a:br>
            <a:r>
              <a:rPr lang="en-AU" sz="2200" dirty="0">
                <a:solidFill>
                  <a:srgbClr val="000000"/>
                </a:solidFill>
              </a:rPr>
              <a:t/>
            </a:r>
            <a:br>
              <a:rPr lang="en-AU" sz="2200" dirty="0">
                <a:solidFill>
                  <a:srgbClr val="000000"/>
                </a:solidFill>
              </a:rPr>
            </a:br>
            <a:r>
              <a:rPr lang="en-AU" sz="2200" dirty="0">
                <a:solidFill>
                  <a:srgbClr val="000000"/>
                </a:solidFill>
              </a:rPr>
              <a:t>Remember it is not the psychology that determines a medication response but biology.</a:t>
            </a:r>
            <a:endParaRPr lang="en-AU" sz="2600" dirty="0">
              <a:solidFill>
                <a:srgbClr val="000000"/>
              </a:solidFill>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685800" y="609600"/>
            <a:ext cx="7772400" cy="6019800"/>
          </a:xfrm>
        </p:spPr>
        <p:txBody>
          <a:bodyPr/>
          <a:lstStyle/>
          <a:p>
            <a:r>
              <a:rPr lang="en-AU" sz="2600" dirty="0">
                <a:solidFill>
                  <a:srgbClr val="000000"/>
                </a:solidFill>
              </a:rPr>
              <a:t>I argue that these drugs should be in the hands of persons who know how to use them, when to use them (in biological not major depression)</a:t>
            </a:r>
            <a:br>
              <a:rPr lang="en-AU" sz="2600" dirty="0">
                <a:solidFill>
                  <a:srgbClr val="000000"/>
                </a:solidFill>
              </a:rPr>
            </a:br>
            <a:r>
              <a:rPr lang="en-AU" sz="2600" dirty="0">
                <a:solidFill>
                  <a:srgbClr val="000000"/>
                </a:solidFill>
              </a:rPr>
              <a:t/>
            </a:r>
            <a:br>
              <a:rPr lang="en-AU" sz="2600" dirty="0">
                <a:solidFill>
                  <a:srgbClr val="000000"/>
                </a:solidFill>
              </a:rPr>
            </a:br>
            <a:r>
              <a:rPr lang="en-AU" sz="2600" dirty="0" smtClean="0">
                <a:solidFill>
                  <a:srgbClr val="000000"/>
                </a:solidFill>
              </a:rPr>
              <a:t> We </a:t>
            </a:r>
            <a:r>
              <a:rPr lang="en-AU" sz="2600" dirty="0">
                <a:solidFill>
                  <a:srgbClr val="000000"/>
                </a:solidFill>
              </a:rPr>
              <a:t>should not support the PHaRMAs desire to have 20% of the population psychiatric and medicated. </a:t>
            </a:r>
            <a:br>
              <a:rPr lang="en-AU" sz="2600" dirty="0">
                <a:solidFill>
                  <a:srgbClr val="000000"/>
                </a:solidFill>
              </a:rPr>
            </a:br>
            <a:r>
              <a:rPr lang="en-AU" sz="2600" dirty="0">
                <a:solidFill>
                  <a:srgbClr val="000000"/>
                </a:solidFill>
              </a:rPr>
              <a:t/>
            </a:r>
            <a:br>
              <a:rPr lang="en-AU" sz="2600" dirty="0">
                <a:solidFill>
                  <a:srgbClr val="000000"/>
                </a:solidFill>
              </a:rPr>
            </a:br>
            <a:r>
              <a:rPr lang="en-AU" sz="2600" dirty="0">
                <a:solidFill>
                  <a:srgbClr val="000000"/>
                </a:solidFill>
              </a:rPr>
              <a:t>That the use of neuroleptics be restricted to those who sign a document to the effect that they are familiar with side effects.  </a:t>
            </a:r>
            <a:br>
              <a:rPr lang="en-AU" sz="2600" dirty="0">
                <a:solidFill>
                  <a:srgbClr val="000000"/>
                </a:solidFill>
              </a:rPr>
            </a:br>
            <a:r>
              <a:rPr lang="en-AU" sz="2600" dirty="0">
                <a:solidFill>
                  <a:srgbClr val="000000"/>
                </a:solidFill>
              </a:rPr>
              <a:t/>
            </a:r>
            <a:br>
              <a:rPr lang="en-AU" sz="2600" dirty="0">
                <a:solidFill>
                  <a:srgbClr val="000000"/>
                </a:solidFill>
              </a:rPr>
            </a:br>
            <a:r>
              <a:rPr lang="en-AU" sz="2600" dirty="0">
                <a:solidFill>
                  <a:srgbClr val="000000"/>
                </a:solidFill>
              </a:rPr>
              <a:t>And to patients who have been given relevant and sufficient information to make an informed choice.</a:t>
            </a: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304800" y="152400"/>
            <a:ext cx="8153400" cy="6248400"/>
          </a:xfrm>
        </p:spPr>
        <p:txBody>
          <a:bodyPr/>
          <a:lstStyle/>
          <a:p>
            <a:r>
              <a:rPr lang="en-AU" sz="2600">
                <a:solidFill>
                  <a:srgbClr val="000000"/>
                </a:solidFill>
              </a:rPr>
              <a:t>That patients have to give informed consent for all emergency treatment that we stop pretending we can prevent relapse when the WHO is telling us that outcomes are better in Nigeria where they cannot afford drugs. </a:t>
            </a:r>
            <a:br>
              <a:rPr lang="en-AU" sz="2600">
                <a:solidFill>
                  <a:srgbClr val="000000"/>
                </a:solidFill>
              </a:rPr>
            </a:br>
            <a:endParaRPr lang="en-AU" sz="1200">
              <a:solidFill>
                <a:srgbClr val="000000"/>
              </a:solidFill>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152400" y="609600"/>
            <a:ext cx="8305800" cy="6096000"/>
          </a:xfrm>
        </p:spPr>
        <p:txBody>
          <a:bodyPr/>
          <a:lstStyle/>
          <a:p>
            <a:r>
              <a:rPr lang="en-AU" sz="2600">
                <a:solidFill>
                  <a:srgbClr val="000000"/>
                </a:solidFill>
              </a:rPr>
              <a:t>When Major Gross was emptying England’s psychiatric units of persons like Evelyn Waugh’s Gilbert Pinfold, delusional, delirious with bromide psychosis, I have little doubt that his colleagues bleated: </a:t>
            </a:r>
            <a:br>
              <a:rPr lang="en-AU" sz="2600">
                <a:solidFill>
                  <a:srgbClr val="000000"/>
                </a:solidFill>
              </a:rPr>
            </a:br>
            <a:r>
              <a:rPr lang="en-AU" sz="2600">
                <a:solidFill>
                  <a:srgbClr val="000000"/>
                </a:solidFill>
              </a:rPr>
              <a:t/>
            </a:r>
            <a:br>
              <a:rPr lang="en-AU" sz="2600">
                <a:solidFill>
                  <a:srgbClr val="000000"/>
                </a:solidFill>
              </a:rPr>
            </a:br>
            <a:r>
              <a:rPr lang="en-AU" sz="2600">
                <a:solidFill>
                  <a:srgbClr val="000000"/>
                </a:solidFill>
              </a:rPr>
              <a:t>“If we don’t have bromides, how will I treat nerves?” </a:t>
            </a:r>
            <a:br>
              <a:rPr lang="en-AU" sz="2600">
                <a:solidFill>
                  <a:srgbClr val="000000"/>
                </a:solidFill>
              </a:rPr>
            </a:br>
            <a:endParaRPr lang="en-AU" sz="2600">
              <a:solidFill>
                <a:srgbClr val="000000"/>
              </a:solidFill>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152400" y="152400"/>
            <a:ext cx="8763000" cy="6705600"/>
          </a:xfrm>
        </p:spPr>
        <p:txBody>
          <a:bodyPr/>
          <a:lstStyle/>
          <a:p>
            <a:r>
              <a:rPr lang="en-AU" sz="2600" dirty="0">
                <a:solidFill>
                  <a:srgbClr val="000000"/>
                </a:solidFill>
              </a:rPr>
              <a:t>Medicines that have mania as a side effect include all antidepressants, old and new.</a:t>
            </a:r>
            <a:br>
              <a:rPr lang="en-AU" sz="2600" dirty="0">
                <a:solidFill>
                  <a:srgbClr val="000000"/>
                </a:solidFill>
              </a:rPr>
            </a:br>
            <a:r>
              <a:rPr lang="en-AU" sz="2600" dirty="0">
                <a:solidFill>
                  <a:srgbClr val="000000"/>
                </a:solidFill>
              </a:rPr>
              <a:t>Zyprexa, Risperidone, Quetiapine but on use and on withdrawal.</a:t>
            </a:r>
            <a:br>
              <a:rPr lang="en-AU" sz="2600" dirty="0">
                <a:solidFill>
                  <a:srgbClr val="000000"/>
                </a:solidFill>
              </a:rPr>
            </a:br>
            <a:r>
              <a:rPr lang="en-AU" sz="2600" dirty="0">
                <a:solidFill>
                  <a:srgbClr val="000000"/>
                </a:solidFill>
              </a:rPr>
              <a:t>Akathisia can mimic mania, and ‘manic suicidal’ is an apt description.</a:t>
            </a:r>
            <a:br>
              <a:rPr lang="en-AU" sz="2600" dirty="0">
                <a:solidFill>
                  <a:srgbClr val="000000"/>
                </a:solidFill>
              </a:rPr>
            </a:br>
            <a:r>
              <a:rPr lang="en-AU" sz="2600" dirty="0">
                <a:solidFill>
                  <a:srgbClr val="000000"/>
                </a:solidFill>
              </a:rPr>
              <a:t/>
            </a:r>
            <a:br>
              <a:rPr lang="en-AU" sz="2600" dirty="0">
                <a:solidFill>
                  <a:srgbClr val="000000"/>
                </a:solidFill>
              </a:rPr>
            </a:br>
            <a:r>
              <a:rPr lang="en-AU" sz="2600" dirty="0">
                <a:solidFill>
                  <a:srgbClr val="000000"/>
                </a:solidFill>
              </a:rPr>
              <a:t>All psychiatric drugs cause akathisia in the vulnerable  except </a:t>
            </a:r>
            <a:r>
              <a:rPr lang="en-AU" sz="2600" dirty="0" err="1">
                <a:solidFill>
                  <a:srgbClr val="000000"/>
                </a:solidFill>
              </a:rPr>
              <a:t>benzos</a:t>
            </a:r>
            <a:r>
              <a:rPr lang="en-AU" sz="2600" dirty="0">
                <a:solidFill>
                  <a:srgbClr val="000000"/>
                </a:solidFill>
              </a:rPr>
              <a:t>.</a:t>
            </a:r>
            <a:br>
              <a:rPr lang="en-AU" sz="2600" dirty="0">
                <a:solidFill>
                  <a:srgbClr val="000000"/>
                </a:solidFill>
              </a:rPr>
            </a:br>
            <a:r>
              <a:rPr lang="en-AU" sz="2600" dirty="0">
                <a:solidFill>
                  <a:srgbClr val="000000"/>
                </a:solidFill>
              </a:rPr>
              <a:t/>
            </a:r>
            <a:br>
              <a:rPr lang="en-AU" sz="2600" dirty="0">
                <a:solidFill>
                  <a:srgbClr val="000000"/>
                </a:solidFill>
              </a:rPr>
            </a:br>
            <a:r>
              <a:rPr lang="en-AU" sz="2600" dirty="0">
                <a:solidFill>
                  <a:srgbClr val="000000"/>
                </a:solidFill>
              </a:rPr>
              <a:t>So do Maxolon</a:t>
            </a:r>
            <a:r>
              <a:rPr lang="en-AU" sz="2600" dirty="0" smtClean="0">
                <a:solidFill>
                  <a:srgbClr val="000000"/>
                </a:solidFill>
              </a:rPr>
              <a:t> ,Stemetil </a:t>
            </a:r>
            <a:r>
              <a:rPr lang="en-AU" sz="2600" dirty="0">
                <a:solidFill>
                  <a:srgbClr val="000000"/>
                </a:solidFill>
              </a:rPr>
              <a:t>channel blockers conjugated oestrogens and </a:t>
            </a:r>
            <a:r>
              <a:rPr lang="en-AU" sz="2600" dirty="0" smtClean="0">
                <a:solidFill>
                  <a:srgbClr val="000000"/>
                </a:solidFill>
              </a:rPr>
              <a:t>statins and </a:t>
            </a:r>
            <a:r>
              <a:rPr lang="en-AU" sz="2600" dirty="0">
                <a:solidFill>
                  <a:srgbClr val="000000"/>
                </a:solidFill>
              </a:rPr>
              <a:t>ICE, speed and all combinations.</a:t>
            </a:r>
            <a:br>
              <a:rPr lang="en-AU" sz="2600" dirty="0">
                <a:solidFill>
                  <a:srgbClr val="000000"/>
                </a:solidFill>
              </a:rPr>
            </a:br>
            <a:r>
              <a:rPr lang="en-AU" sz="2600" dirty="0">
                <a:solidFill>
                  <a:srgbClr val="000000"/>
                </a:solidFill>
              </a:rPr>
              <a:t/>
            </a:r>
            <a:br>
              <a:rPr lang="en-AU" sz="2600" dirty="0">
                <a:solidFill>
                  <a:srgbClr val="000000"/>
                </a:solidFill>
              </a:rPr>
            </a:br>
            <a:r>
              <a:rPr lang="en-AU" sz="2600" dirty="0">
                <a:solidFill>
                  <a:srgbClr val="000000"/>
                </a:solidFill>
              </a:rPr>
              <a:t>I have seen all of those diagnosed as mania.</a:t>
            </a:r>
            <a:r>
              <a:rPr lang="en-AU" sz="2600" i="1" dirty="0">
                <a:solidFill>
                  <a:srgbClr val="000000"/>
                </a:solidFill>
              </a:rPr>
              <a:t/>
            </a:r>
            <a:br>
              <a:rPr lang="en-AU" sz="2600" i="1" dirty="0">
                <a:solidFill>
                  <a:srgbClr val="000000"/>
                </a:solidFill>
              </a:rPr>
            </a:br>
            <a:endParaRPr lang="en-AU" sz="2600" i="1" dirty="0">
              <a:solidFill>
                <a:srgbClr val="000000"/>
              </a:solidFill>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685800" y="533400"/>
            <a:ext cx="8153400" cy="5029200"/>
          </a:xfrm>
        </p:spPr>
        <p:txBody>
          <a:bodyPr/>
          <a:lstStyle/>
          <a:p>
            <a:r>
              <a:rPr lang="en-AU" sz="2800">
                <a:solidFill>
                  <a:srgbClr val="000000"/>
                </a:solidFill>
              </a:rPr>
              <a:t>Public outrage about the fatal poisoning of four-year old Rebecca Riley,</a:t>
            </a:r>
            <a:br>
              <a:rPr lang="en-AU" sz="2800">
                <a:solidFill>
                  <a:srgbClr val="000000"/>
                </a:solidFill>
              </a:rPr>
            </a:br>
            <a:r>
              <a:rPr lang="en-AU" sz="2800">
                <a:solidFill>
                  <a:srgbClr val="000000"/>
                </a:solidFill>
              </a:rPr>
              <a:t>who, since the age of 28 months had been prescribed a toxic drug combination</a:t>
            </a:r>
            <a:br>
              <a:rPr lang="en-AU" sz="2800">
                <a:solidFill>
                  <a:srgbClr val="000000"/>
                </a:solidFill>
              </a:rPr>
            </a:br>
            <a:r>
              <a:rPr lang="en-AU" sz="2800">
                <a:solidFill>
                  <a:srgbClr val="000000"/>
                </a:solidFill>
              </a:rPr>
              <a:t>by a board certified child psychiatrist, (Feb. 15)</a:t>
            </a:r>
            <a:br>
              <a:rPr lang="en-AU" sz="2800">
                <a:solidFill>
                  <a:srgbClr val="000000"/>
                </a:solidFill>
              </a:rPr>
            </a:br>
            <a:r>
              <a:rPr lang="en-AU" sz="2800" u="sng">
                <a:solidFill>
                  <a:srgbClr val="0000FF"/>
                </a:solidFill>
              </a:rPr>
              <a:t>http://ahrp.blogspot.com/2007/02/4-year-old-rebecca-riley-casualty-of.html</a:t>
            </a:r>
            <a:br>
              <a:rPr lang="en-AU" sz="2800" u="sng">
                <a:solidFill>
                  <a:srgbClr val="0000FF"/>
                </a:solidFill>
              </a:rPr>
            </a:br>
            <a:r>
              <a:rPr lang="en-AU" sz="2800" u="sng">
                <a:solidFill>
                  <a:srgbClr val="0000FF"/>
                </a:solidFill>
              </a:rPr>
              <a:t>will</a:t>
            </a:r>
            <a:r>
              <a:rPr lang="en-AU" sz="2800">
                <a:solidFill>
                  <a:srgbClr val="000000"/>
                </a:solidFill>
              </a:rPr>
              <a:t>, hopefully, lead to legislation to break the stranglehold of the drug</a:t>
            </a:r>
            <a:br>
              <a:rPr lang="en-AU" sz="2800">
                <a:solidFill>
                  <a:srgbClr val="000000"/>
                </a:solidFill>
              </a:rPr>
            </a:br>
            <a:r>
              <a:rPr lang="en-AU" sz="2800">
                <a:solidFill>
                  <a:srgbClr val="000000"/>
                </a:solidFill>
              </a:rPr>
              <a:t>industry's control of child psychiatry.</a:t>
            </a:r>
            <a:r>
              <a:rPr lang="en-AU" sz="4800">
                <a:solidFill>
                  <a:srgbClr val="000000"/>
                </a:solidFill>
              </a:rPr>
              <a:t/>
            </a:r>
            <a:br>
              <a:rPr lang="en-AU" sz="4800">
                <a:solidFill>
                  <a:srgbClr val="000000"/>
                </a:solidFill>
              </a:rPr>
            </a:br>
            <a:r>
              <a:rPr lang="en-AU" sz="2800">
                <a:solidFill>
                  <a:srgbClr val="000000"/>
                </a:solidFill>
              </a:rPr>
              <a:t/>
            </a:r>
            <a:br>
              <a:rPr lang="en-AU" sz="2800">
                <a:solidFill>
                  <a:srgbClr val="000000"/>
                </a:solidFill>
              </a:rPr>
            </a:br>
            <a:endParaRPr lang="en-AU" sz="1400">
              <a:solidFill>
                <a:srgbClr val="000000"/>
              </a:solidFill>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304800" y="0"/>
            <a:ext cx="8153400" cy="6477000"/>
          </a:xfrm>
        </p:spPr>
        <p:txBody>
          <a:bodyPr/>
          <a:lstStyle/>
          <a:p>
            <a:pPr algn="l"/>
            <a:r>
              <a:rPr lang="en-AU" sz="2400" dirty="0">
                <a:solidFill>
                  <a:srgbClr val="000000"/>
                </a:solidFill>
              </a:rPr>
              <a:t>Eli Lilly</a:t>
            </a:r>
            <a:r>
              <a:rPr lang="en-AU" sz="2400" dirty="0" smtClean="0">
                <a:solidFill>
                  <a:srgbClr val="000000"/>
                </a:solidFill>
              </a:rPr>
              <a:t> was having </a:t>
            </a:r>
            <a:r>
              <a:rPr lang="en-AU" sz="2400" dirty="0">
                <a:solidFill>
                  <a:srgbClr val="000000"/>
                </a:solidFill>
              </a:rPr>
              <a:t>trouble obtaining and retaining insurance coverage for Zyprexa litigation because apparently insurance companies are no longer willing to buy its wide eyed innocence routine when it comes to the company's fraudulent off-label marketing schemes. </a:t>
            </a:r>
            <a:br>
              <a:rPr lang="en-AU" sz="2400" dirty="0">
                <a:solidFill>
                  <a:srgbClr val="000000"/>
                </a:solidFill>
              </a:rPr>
            </a:br>
            <a:r>
              <a:rPr lang="en-AU" sz="2400" dirty="0" smtClean="0">
                <a:solidFill>
                  <a:srgbClr val="000000"/>
                </a:solidFill>
              </a:rPr>
              <a:t/>
            </a:r>
            <a:br>
              <a:rPr lang="en-AU" sz="2400" dirty="0" smtClean="0">
                <a:solidFill>
                  <a:srgbClr val="000000"/>
                </a:solidFill>
              </a:rPr>
            </a:br>
            <a:r>
              <a:rPr lang="en-AU" sz="2400" dirty="0" smtClean="0">
                <a:solidFill>
                  <a:srgbClr val="000000"/>
                </a:solidFill>
              </a:rPr>
              <a:t/>
            </a:r>
            <a:br>
              <a:rPr lang="en-AU" sz="2400" dirty="0" smtClean="0">
                <a:solidFill>
                  <a:srgbClr val="000000"/>
                </a:solidFill>
              </a:rPr>
            </a:br>
            <a:r>
              <a:rPr lang="en-US" sz="2400" b="1" dirty="0" smtClean="0"/>
              <a:t>Eli Lilly and Company Agrees to Pay $1.415 Billion to Resolve Allegations of Off-label Promotion of Zyprexa </a:t>
            </a:r>
            <a:r>
              <a:rPr lang="en-US" sz="2400" b="1" i="1" dirty="0" smtClean="0"/>
              <a:t>$515 Million Criminal Fine Is Largest Individual Corporate Criminal Fine in History; Civil Settlement up to $800 Million.</a:t>
            </a:r>
            <a:r>
              <a:rPr lang="en-US" sz="2400" dirty="0" smtClean="0"/>
              <a:t/>
            </a:r>
            <a:br>
              <a:rPr lang="en-US" sz="2400" dirty="0" smtClean="0"/>
            </a:br>
            <a:r>
              <a:rPr lang="en-US" sz="2400" dirty="0" smtClean="0"/>
              <a:t>January 30, 2009 </a:t>
            </a:r>
            <a:r>
              <a:rPr lang="en-US" sz="2400" b="1" dirty="0" smtClean="0"/>
              <a:t>PHARMACEUTICAL COMPANY ELI LILLY PLEADS GUILTY TO MISBRANDING DRUG</a:t>
            </a:r>
            <a:br>
              <a:rPr lang="en-US" sz="2400" b="1" dirty="0" smtClean="0"/>
            </a:br>
            <a:r>
              <a:rPr lang="en-US" sz="2400" b="1" dirty="0" smtClean="0"/>
              <a:t>and many others</a:t>
            </a:r>
            <a:r>
              <a:rPr lang="en-AU" sz="2400" dirty="0" smtClean="0">
                <a:solidFill>
                  <a:srgbClr val="000000"/>
                </a:solidFill>
              </a:rPr>
              <a:t/>
            </a:r>
            <a:br>
              <a:rPr lang="en-AU" sz="2400" dirty="0" smtClean="0">
                <a:solidFill>
                  <a:srgbClr val="000000"/>
                </a:solidFill>
              </a:rPr>
            </a:br>
            <a:r>
              <a:rPr lang="en-AU" sz="2400" dirty="0" smtClean="0">
                <a:solidFill>
                  <a:srgbClr val="000000"/>
                </a:solidFill>
              </a:rPr>
              <a:t>Connecticut Alaska, check out the US department of Justice site for details of settlements</a:t>
            </a:r>
            <a:r>
              <a:rPr lang="en-AU" sz="2000" dirty="0" smtClean="0">
                <a:solidFill>
                  <a:srgbClr val="000000"/>
                </a:solidFill>
              </a:rPr>
              <a:t/>
            </a:r>
            <a:br>
              <a:rPr lang="en-AU" sz="2000" dirty="0" smtClean="0">
                <a:solidFill>
                  <a:srgbClr val="000000"/>
                </a:solidFill>
              </a:rPr>
            </a:br>
            <a:r>
              <a:rPr lang="en-AU" sz="2000" dirty="0">
                <a:solidFill>
                  <a:srgbClr val="000000"/>
                </a:solidFill>
              </a:rPr>
              <a:t/>
            </a:r>
            <a:br>
              <a:rPr lang="en-AU" sz="2000" dirty="0">
                <a:solidFill>
                  <a:srgbClr val="000000"/>
                </a:solidFill>
              </a:rPr>
            </a:br>
            <a:endParaRPr lang="en-AU" sz="2000" dirty="0">
              <a:solidFill>
                <a:srgbClr val="000000"/>
              </a:solidFill>
            </a:endParaRPr>
          </a:p>
        </p:txBody>
      </p:sp>
    </p:spTree>
  </p:cSld>
  <p:clrMapOvr>
    <a:masterClrMapping/>
  </p:clrMapOvr>
</p:sld>
</file>

<file path=ppt/theme/theme1.xml><?xml version="1.0" encoding="utf-8"?>
<a:theme xmlns:a="http://schemas.openxmlformats.org/drawingml/2006/main" name="2006 Ranzcp Gold coast updated">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800" b="0" i="0" u="none" strike="noStrike" cap="none" normalizeH="0" baseline="0">
            <a:ln>
              <a:noFill/>
            </a:ln>
            <a:solidFill>
              <a:srgbClr val="000000"/>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800" b="0" i="0" u="none" strike="noStrike" cap="none" normalizeH="0" baseline="0">
            <a:ln>
              <a:noFill/>
            </a:ln>
            <a:solidFill>
              <a:srgbClr val="000000"/>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2006 Ranzcp Gold coast updated.potx</Template>
  <TotalTime>851</TotalTime>
  <Words>8131</Words>
  <Application>Microsoft Macintosh PowerPoint</Application>
  <PresentationFormat>On-screen Show (4:3)</PresentationFormat>
  <Paragraphs>242</Paragraphs>
  <Slides>96</Slides>
  <Notes>3</Notes>
  <HiddenSlides>0</HiddenSlides>
  <MMClips>0</MMClips>
  <ScaleCrop>false</ScaleCrop>
  <HeadingPairs>
    <vt:vector size="6" baseType="variant">
      <vt:variant>
        <vt:lpstr>Design Template</vt:lpstr>
      </vt:variant>
      <vt:variant>
        <vt:i4>1</vt:i4>
      </vt:variant>
      <vt:variant>
        <vt:lpstr>Links</vt:lpstr>
      </vt:variant>
      <vt:variant>
        <vt:i4>2</vt:i4>
      </vt:variant>
      <vt:variant>
        <vt:lpstr>Slide Titles</vt:lpstr>
      </vt:variant>
      <vt:variant>
        <vt:i4>96</vt:i4>
      </vt:variant>
    </vt:vector>
  </HeadingPairs>
  <TitlesOfParts>
    <vt:vector size="99" baseType="lpstr">
      <vt:lpstr>2006 Ranzcp Gold coast updated</vt:lpstr>
      <vt:lpstr>Document5!OLE_LINK2</vt:lpstr>
      <vt:lpstr>Document3!OLE_LINK1</vt:lpstr>
      <vt:lpstr>Imagine this: </vt:lpstr>
      <vt:lpstr>Panopticure is launched, a new drug for Glaucoma, a serious eye condition which, untreated, causes blindness.  Learned professors, all over the world, publish strikingly similar papers to the effect that the prevalence of Glaucoma, and its dire consequences, has both been seriously underestimated.  And that Glaucoma is serious, treatable and affects four percent of the population every month. </vt:lpstr>
      <vt:lpstr>Panopticure and its copycats boom.  And in Australia alone, some ten years later, it is not 100,000 patients under treatment for Glaucoma, but a million.  Drug representatives tout Panopticure for sore eyes, blurred vision, myopia, presbyopia,    or simply to induce clear vision. </vt:lpstr>
      <vt:lpstr>Reports should start appearing in the literature that some users go blind – but they are ignored. We are repeatedly reassured:   It’s the disease, not the drug, doctor.  In the United States,  litigators access drug company data, and find that clinical trials had shown some people treated for sore eyes went blind on Panopticure.   They find the maker paid off officials of the US Food and Drug Administration and the Office of Drug Safety. </vt:lpstr>
      <vt:lpstr>The Bush Administration stifled Federal probes into how this had occurred.  Panopticure paid out millions in compensation as evidence was good and passed Daubert Hearings.  The maker knew when Panopticure appeared on the front cover of American Time Magazine after six week trials where two thirds of participants dropped out, where one in 250 became permanently blind and many partially so. </vt:lpstr>
      <vt:lpstr>Ten years after the introduction of Panopticure, the number of persons on blind pensions had increased by 100%.  And by a further 25% in the next four years.  You would think that there would be an outcry – and that ophthalmologists collectively would be angry at being duped.     Few would believe these to be the intrinsic risks of transiently raised ocular pressure.</vt:lpstr>
      <vt:lpstr>Yet this is the composite tale of the drugs launched by the TEXAS MEDICATION ALGORITHM PROJECT. Jeb Bush was Governor     SEROQUEL, LEXAPRO, (Novartis) CIPRAMIL, (Novartis) ZOLOFT, AVANZA, ZYBAN, SERZONE, EFEXOR (Wyeth) and PROZAC.  These are called the ‘serotonin drugs’ as all boost serotonin.   RISPERDAL, ZYPREXA, (Eli Lilly)  Their names are the product of market research.  TMAP’s ghost-writers produced RANZCP guidelines to depression, to schizophrenia, are much the same as beyondblue and it subtended GP’s education programs.  </vt:lpstr>
      <vt:lpstr>Since the late 1980s, a stream of successful litigation  has disclosed the marketing of Serotonin booster drugs as fraudulent, marketed  as if they had specific  actions of on serotonin, along with the fraudulent notion that serotonin was somehow abnormal in depression.  Drugs were hyped in Time and Newsweek.  After 6-10 week trials. Of drugs called antidepressants, which have up to sextupled rates of suicide   and antipsychotics, which have schizophreniform psychosis and hallucinations as a side effect.   On in five hundred had committed suicide in clinical trials, one in seventy attempted.  1 in 145 died in the trials for atypicals and we were never told</vt:lpstr>
      <vt:lpstr> All licensed after inaccurately reported  and cherry picked clinical trials were presented to the US FDA, itself under investigation,   side effects denied, suicides air-brushed away   A stream of individual and class action litigation has resulted in damages being ordered for harm done,  sudden death,  liver failure,  diabetes,  delirium,  (which psychiatrists who grew up with these drugs  call “schizophrenia”) suicide and homicides,   mass homicides, and their aftermath, all caused by these drugs.   by good doctors who had not been educated to watch for and warn of the side effects of aggression and suicidality. Who were lied to by professors whose association with the pharmaceutical industry could be checked out by simple google searches </vt:lpstr>
      <vt:lpstr>And thousands of non-disclosable multi-million dollar payouts to patients and families for wrongful death, professional negligence, failure to warn  In rural NSW, over a third of the admissions to a psychiatric ward in 2002-3 were for those side effects of suicidal and homicidal ideation and acts, (not counting psychosis or mania) presenting in previously normal persons who got serotonergic antidepressants  for the kind of problem that affects 4% of the population every month, anxiety, worrying, grief, stress, work and other.</vt:lpstr>
      <vt:lpstr>The 4% per month figure for treatable depression to be treated comes from the RANZCP Guidelines for the treatment of depression.     This document recommends high dose Efexor, fails to report on any side effects, does not prescribe warnings, but name drops the names of the NHMRC, RANZCP, Mental Health Policy  and so on. </vt:lpstr>
      <vt:lpstr>A score or more of American State Attorneys General  are suing TMAP, expecting to recoup costs and damages for states and individuals damaged have now joined the litigation, on the basis that they were all misinformed    of the efficacy and lack of side effects of these drugs.   Montana was the seventh state to sue Eli Lilly directly for Zyprexa fraud.   If you get sued, take the Learned Intermediary defence:  I was not told.  And ask the state  to sue on behalf of your patients Because the States are doing it in United States.</vt:lpstr>
      <vt:lpstr>On a public health level these drugs are a disaster.  Their side effects include neurotoxicity, neuroleptic toxicity, supersensitivity psychosis, mania, psychosis, personality change, suicide and attempts, violence, homicide, delirium, hallucinations, schizophreniform reaction    Like  neurosyphilis, and all other organic mental states, neurotoxicity manifests as any and every possible psychiatric presentation, including violent personality disorder. </vt:lpstr>
      <vt:lpstr>FDA Public Health Advisory March 22, 2004  Subject: WORSENING DEPRESSION AND SUICIDALITY IN PATIENTS BEING TREATED WITH ANTIDEPRESSANT MEDICATIONS  Today the Food and Drug Administration (FDA) asked manufacturers of the following antidepressant drugs to include in their labeling a Warning statement that recommends close observation of adult and pediatric patients treated with these agents for worsening depression or the emergence of suicidality.   Anxiety, agitation, panic attacks, insomnia, irritability, hostility, impulsivity, akathisia (severe restlessness), hypomania, and mania have been reported in adult and pediatric patients being treated with antidepressants for major depressive disorder as well as for other indications, both psychiatric and nonpsychiatric.</vt:lpstr>
      <vt:lpstr>Slide 15</vt:lpstr>
      <vt:lpstr>Slide 16</vt:lpstr>
      <vt:lpstr>Akathisia DSM 333.99</vt:lpstr>
      <vt:lpstr>Akathisia may be associated with dysphoria, irritability, aggression or suicide attempts.    Worsening of psychotic symptoms or behavioural dyscontrol may lead to an increase in neuroleptic medication dose, which may exacerbate the problem.  </vt:lpstr>
      <vt:lpstr>Concern over suicide rate of mental health patients  A new patient safety report has found that a large number of mental patients committed suicide after being released from New South Wales hospitals last year.  There were four suicides in the State's hospitals last year and an additional eight attempts.  There were also 128 patients who committed suicide after they were discharged into the community.   NSW Health Minister Morris Iemma says the figure is higher than in other states, because it includes patients who may have been released some time before they took their own lives.   "It may well be that the health service had no connection, or had absolutely nothing to do with the suicide," he said. </vt:lpstr>
      <vt:lpstr>Slide 20</vt:lpstr>
      <vt:lpstr>Slide 21</vt:lpstr>
      <vt:lpstr>Slide 22</vt:lpstr>
      <vt:lpstr>Akathisia may range in intensity from a mild sense of disquiet or anxiety (which may be easily overlooked) to a total inability to sit still with overwhelming anxiety and severe dysphoria (manifesting as an almost indescribable sense of terror and doom).   In the most severe cases, dysphoria and death wish can be so severe that the patient is literally compelled to take action, leading, possibly, to suicide attempts.   It is not unknown to have patients literally run out of a hospital or emergency room. Akathisia is often misdiagnosed and can lead the patient to commit suicide in or outside the hospital.</vt:lpstr>
      <vt:lpstr>The development of akathisia is unrelated to the psychiatric diagnosis.  It is an organic condition, caused by toxicity   a delirium when sufficiently severe.  Superimposed on a condition for which there were no biological markers, depression, schizophrenia Akathisia often does have biological markers in the CYP enzymes  The metabolic effects of Zyprexa cause delirium before the liver heart and pancreas fail.    Remove the cause SLOWLY </vt:lpstr>
      <vt:lpstr> All over the world, clinicians are reviewing all their suicidal patients and finding among them chronic akathisia subjects  behaving like borderlines,   their lives a living hell,   battling a death wish, violent, suicidal, toxic and psychotic, with homicidal impulses, ego-alien outbursts of violence,   unable to articulate internal agitation,  Moving attenuated, but never fully relieved, by co prescribed sedatives or worse, self -administering alcohol or whatever else is available. </vt:lpstr>
      <vt:lpstr>The greatest satisfaction I have had in my 38 years as a psychiatrist has come from giving lives back to those who have suffered from this totally debilitating and unrecognised iatrogenic disorder for up to eight years. </vt:lpstr>
      <vt:lpstr>Antidepressants now taken by one million Australians (200,000 of whom are children).     Their wonders were spruiked by learned professors.     If you get sued, take the Learned Intermediary defence:  I was not told</vt:lpstr>
      <vt:lpstr>Small Effects Are Not Trivial From a Public Health Perspective by Michael E. Thase, M.D. </vt:lpstr>
      <vt:lpstr>Beverley Raphael spilt the beans to the Bulletin when she reported on the doubling of numbers of persons being diagnosed with mental illness    and quintrupling  of suicides under mental health care. </vt:lpstr>
      <vt:lpstr>The Department of Health in NSW claimed to have no statistics.  A ‘crisis in mental health care’ was announced, and 300 more psychiatric beds were opened.    The excuse was that the Richmond Report had never been properly funded. </vt:lpstr>
      <vt:lpstr> The Sentinel Events Committee chaired by the Hon. Professor Emeritus Peter Baume AO,   charted the rising mental health suicide numbers since 1993.   Dr Bill Barclay AM looked at 9 Homicides by patients under Mental Health  care The report is called Tracking Tragedy   The DoH response to it is a policy document </vt:lpstr>
      <vt:lpstr>Slide 32</vt:lpstr>
      <vt:lpstr>It was hard to see why some rural areas, which had wonderful residential facilities for chronic schizophrenics, still needed these extra beds.  Ross Kalucy in SA and Assen in WA documented this increasing demand.  The Federal Government got support to take over mental health care.  They could fix this problem with a competent Therapeutic Goods Association.  TGA was taken over by cronies in 1996. Subjected to the Free Trade Agreement . Others documented increased costs. Other areas of health care are similarly affected by iatrogenic disorders, not only psychiatry.</vt:lpstr>
      <vt:lpstr>Robert Whitaker published this information in the USA. Ethical Human Psychology and Psychiatry, Volume 7, Number I , Spring 2005  Anatomy of an Epidemic: Psychiatric Drugs and the Astonishing Rise of Mental Illness in America Robert Whitaker Cambridge, MA Over the past 50 years, there has been an astonishing increase in severe mental illness in the United States . The percentage of Americans disabled by mental illness has increased fivefold since 1955, when Thorazine-remembered today as psychiatry's first "wonder” drug was introduced into the market .   The number of Americans disabled by mental illness has nearly doubled since 1987, when Prozac-the first in a second generation of wonder drugs for mental illness-was introduced .  </vt:lpstr>
      <vt:lpstr> A review of the scientific literature reveals that it is our drug-based paradigm of care that is fuelling this epidemic.  The drugs increase the likelihood that a person will become chronically ill, and induce new and more severe psychiatric symptoms in a significant percentage of patients.  </vt:lpstr>
      <vt:lpstr>There are now nearly 6 million Americans disabled by mental illness, and this number increases by more than 400 people each day . </vt:lpstr>
      <vt:lpstr>No one told the Therapeutic Goods Association. Those voices adverting to these matters were silenced. ‘Not in the mainstream.’   I was called “arrogant  and paranoid” in 2004, when I first presented this data “Your colleagues don’t agree with you.:  “You are unethical, espousing unusual views”  Sent to Coventry These non-mainstream views that are expert evidence in cases for damages such as have not been seen before, run by up to 50 state attorneys. Against makers of fifteen drugs.  The history of psychiatry is full of such disasters.</vt:lpstr>
      <vt:lpstr>Zyprexa Clinical trials www.Lilly trials.com</vt:lpstr>
      <vt:lpstr>Prozac  After the clinical trials presented to the US FDA in the late 1980s were re-examined on court orders from a mass homicide case, it was found that just over  300 patients had been given Prozac alone to get the drug licensed.   Others had Valium co-prescribed and we were not told.    The only suicide in these trials had occurred on active substance. </vt:lpstr>
      <vt:lpstr>Outcomes of TMAP Publications endorsed by opinion leaders Zyprexa</vt:lpstr>
      <vt:lpstr>Note there were five schizophrenia trials at this time but only two short six week trials are cited in the document as ‘establishing efficacy” line numbers 112 113. Line numbers as in APPROVED Zyprexa AGREED-UPON LABELLING 1997 2003.  </vt:lpstr>
      <vt:lpstr>COMMENT: THIS IS A SPURIOUS STATISTIC AS TRIALS RAN FOR SIX WEEKS AND 50% DROPPED OUT. </vt:lpstr>
      <vt:lpstr>630 somnolence, dizziness, tremor  638 akathisia, articulation impairment   639 Events reported by at least 2%: agitation, anxiety, apathy, confusion, depression, hallucinations, hostility, nervousness, paranoid reaction, personality disorder, thinking abnormal,   644 COSTART (Non aggressive objectionable behaviour)   650 at more the twice the placebo rate: speech disorder, amnesia,   625 many already listed as well as apathy confusion euphoria   659 at least 2%: emotional lability, abnormal dreams, agitation, hostility,  insomnia, akathisia, anxiety, insomnia, libido up or down, nervousness,  paranoid reaction, personality disorder, sleep disorder, thinking abnormal   (what can this mean here given results for akathisia?)  676 akathisia rates are given as percentages: 23% on placebo! 16%, 19% and 27% on Zyprexa, increasing with dose. Using Barnes Akathisia Scale. Note akathisia is a medication-induced condition WHICH CANNOT IN ITS DEFINITION OCCUR IN PLACEBO PATIENTS. </vt:lpstr>
      <vt:lpstr>I list the metabolic disorders as they also have psychiatric manifestations: a delirium that the unwary call as and treat as if it is schizophrenia</vt:lpstr>
      <vt:lpstr>770 Nervous System —  </vt:lpstr>
      <vt:lpstr>GIVEN THE PROPENSITY, KNOWN TO ELI LILLY, as disclosed by FDA reviewers  TO CAUSE SUPERSENSITIVITY PSYCHOSIS ON DOSE CHANGE, THIS IS FRANKLY DISINGENUOUS Supersensitivity psychosis is withdrawal akathisia </vt:lpstr>
      <vt:lpstr>FDA Briefing document on Zyprexa 2001</vt:lpstr>
      <vt:lpstr>Eli Lilly advertisements for Zyprexa on the cover of MIMS (December 2000-January 2001) ask:</vt:lpstr>
      <vt:lpstr>Kaplan and Sadock III (1980) (and all editions since) state:</vt:lpstr>
      <vt:lpstr>Whether or not one develops akthisia is determined by boiology, not psychology.    by genetic polymorphism  the prepolymorphism or limited availability of certain CYP 450 enzymes,   or the stress put on this metabolism by addition or removal of co-prescribed medications demanding the CYP450 system.  Cannabis inhibits some and causes metabolic chaos.</vt:lpstr>
      <vt:lpstr>It is organic, a delirium and    crimes committed in this condition attract an absolute defence of  involuntary intoxication.  NOT GUILTY Automatism  see Falconer and Lord Denning</vt:lpstr>
      <vt:lpstr> Akathisia Homicides (even mass homicides) and other bizarre  are committed  by the most unlikely perpetrators   3600 are reported on www.ssristories.com .  Akathisia inducers include SSRIs, most psychiatric drugs speed channel blockers Maxolon Stemetil and statins such as Lipitor and other antidepressants.   You need pharmacy records to assess them</vt:lpstr>
      <vt:lpstr>My research was criticised: not mainstream psychiatry.   But consistent with DSM, Kaplan and Sadock, Textbook of American Psychiatry, Sachdev’s Akathisia and Restless Legs, Prescriber Information, MIMS ANNUAL,  suicide data,  600 papers on Medline,  6 Daubert Hearings,  Prescriber Information in the USA, legal data bases in coronial, negligence and criminal proceedings.   </vt:lpstr>
      <vt:lpstr>Australasian Psychiatry • Vol 11, No 1 • March 2003 RANZCP CLINICALPRACTICE GUIDELINES 4  Summary of guideline for the treatment of depression Pete M. Ellis, Ian B. Hickie and Don A. R. SmithPete M. Ellis, Ian B. Hickie and Don A. R. Smith for the RANZCP Clinical Practice Guideline Team for Depression Practice guidelines, secondary care.   Depression is common, serious and treatable. It affects 1 in 25 people in any 1 month. </vt:lpstr>
      <vt:lpstr>When the US FDA issued a Public Health Advisory in March 2004 on increasing depression and suicidality, the College representative immediately responded.   We are not convinced.  </vt:lpstr>
      <vt:lpstr>The College has not retracted that, has not done any research nor checked the literature nor read the trials. Yet it purports to issue guidelines to double guess the data rich FDA.    (Nor are they convinced by evidence and science). </vt:lpstr>
      <vt:lpstr>The guidelines that the RANZCP should be promoting, Med-Psych Drug-Drug Interactions Update Clinical Guidelines for Psychiatrists for the Use of Pharmacogenetic Testing for CYP450 2D6 and CYP450 2C19 JOSE DE LEON, M.D. SCOTT C. ARMSTRONG, M.D. KELLY L. COZZA, M.D.  </vt:lpstr>
      <vt:lpstr>I told the Therapeutic Goods Association of these problems.    The TGA, told me that on the whole, these drugs did more harm than good.  Professor Hickie  has yet to tell me how drugs which increase suicide rates on clinical trials, can decrease a national suicide rate.   (there is a way)</vt:lpstr>
      <vt:lpstr>The Federal Government and the Medical Journal of Australia published that the suicide rate in Australia decreased. But the suicide rate actually rose (in some sectors) by 2% after Prozac was introduced, with 90% of the increased numbers being taken up by suicides under mental health care. Persons in mental health care did not suicide so much before 1992. Mental health care  is now a risk factor for suicide. NSW Mental Health Sentinel Events Review Committee Tracking Tragedy A systemic look at suicides and homicides amongst mental health inpatients First Report of the Committee December 2003</vt:lpstr>
      <vt:lpstr>From 1990 to 2002, antidepressant use increased by 352%, to reach 51.5 DDDs/1000/day  In this same period, 1990 and 2002, Suicides of persons under Mental Health Care (in NSW alone) increased from under between 36 and 56 say 46 to over 155. Just about 350%  Hanging became the method of choice with hanging deaths increasing from 6 to 12 per 100,000 suicides. Every akathisiac with suicidal ideation with whom I have spoken thinks of hanging him or herself.  Other violent means are also contemplated, but seeking peace is always the motivation. This becomes an empirical question for coroners who will have toxicological results from these deaths. But will not pick up withdrawal suicides without further information.</vt:lpstr>
      <vt:lpstr>The death rate in treated schizophrenia rose by 40%. Mania rose – its incidence has risen from 0.1% to 5%.  Psychiatry’s institutions and researchers did not ask what was fuelling this epidemic of mental illness. Just asked for more money. From governments and Big PhaRMA  Psychiatry is not making any inroads. These statistics are newly diagnosed “mentally ill” persons</vt:lpstr>
      <vt:lpstr>Slide 62</vt:lpstr>
      <vt:lpstr>Slide 63</vt:lpstr>
      <vt:lpstr>The New York Times suggested that psychiatry was in denial.   The American Psychiatric Association declared that it was in a partnership with the Pharmaceutical Industry.   The APA’s President agreed with Tom Cruise http://pn.psychiatryonline.org/cgi/content/full/40/16/3 Psychiatric News, August 19, 2005 page 3  Big PhaRMA and American Psychiatry: The Good, the Bad, and the Ugly by Steven S. Sharfstein, M.D. 2005  President, American Psychiatric Association  </vt:lpstr>
      <vt:lpstr>Do antidepressants work? What do they do? All of morphine, heroin, cocaine, alcohol, bromides, barbiturates, amphetamines, sedatives, meprobamate and benzodiazepines ‘work’ in the sense that some people feel different on them, and some people like that.    4.7% of the Australian population is taking antidepressants at a cost of over, now $500,000 for the drug alone.  One has to ask if the conditions for which they do are legitimately medical conditions, and should be ‘treated’ by a doctor wearing a metaphorical white coat.  They are now being provided for menopause and stress incontinence and suicides still result</vt:lpstr>
      <vt:lpstr> On May 6 2006, GSK published a review of all its clinical trials for Aropax.  Six persons had committed committed suicide on active substance and none on placebo.  Relative risk of 6 or more  Efexor is worse in some trials  This is biological not psychological and unrelated to diagnosis     And this passes for an ‘antidepressant ‘   And what disturbance causes these suicides? </vt:lpstr>
      <vt:lpstr>In 1993, Martin Teicher postulated nine clinical mechanisms have been proposed through which suicide may occur.  These are:  (a) energizing depressed patients to act on pre-existing suicidal ideation;  (b) paradoxically worsening depression;  (c) inducing akathisia with associated self-destructive or aggressive impulses;  (d) inducing panic attacks;  (e) switching patients into manic or mixed states;  (f) producing severe insomnia or interfering with sleep architecture;  (g) inducing an organic obsessional state;  (h) producing an organic personality disorder with borderline features; and  (i) exacerbating or inducing electroencephalogram (EEG) or other neurological disturbances.  </vt:lpstr>
      <vt:lpstr>Where better to hide lethal psychiatric side effects than among a ‘psychiatric’ population?  One in twenty Australians is now a psychiatric patient   increasing to 80% of the prison population </vt:lpstr>
      <vt:lpstr>On May 5, 2006, GlaxoSmithKline admitted on its website that the relative risk of suicide on Paroxetine (v placebo) was six, and they always knew.  I should like Professor Ian Hickie to explain to me exactly how a drug that sextuples the rate of suicide in those who use it could possibly reduce national suicide rates if it is given mostly by non specialists to a million people.   TCAs have an RR of suicide of well over one but careful use on a biologically depressed population, watching and warning did halve suicides in that high risk group. </vt:lpstr>
      <vt:lpstr>No ‘Dear Doctor’ letters to any of us in Australia.   The US FDA complained   on December 16 when it released its data  This has been a major effort, involving 372 placebo-controlled antidepressant trials and almost100,000 patients.   Outcome  Suicides were doubled or more  on active substance and Efexor nearly  quintupled,  without looking at withdrawal suicides which could double these figures again as those coded placebo are recoded withdrawal.     Why did it not do these studies before and why are we not being told? </vt:lpstr>
      <vt:lpstr>Aropax users were social anxiety patients ,     Not suffering from biological depression which alone carries significant suicide risk.    I notified the TGA and the College: no action was taken, no warning form and no Dear Doctor letter for Australian prescribers like our American counterparts received.</vt:lpstr>
      <vt:lpstr>On 5 June 2005, the US FDA issued a further Advisory admitting a causal link between suicide and serotonin boosters.   Litigation in California, targeting Paroxetine, Citalopram and Venlafaxine has 100% successful outcomes. </vt:lpstr>
      <vt:lpstr>The FDA kept its promise and had all drug trials examined.  They found that only the best ones which had been cherry-picked for presentation to the FDA and TGA for purposes of getting a licence for the drug.   On February 5, 2005, Fergussen and Healey published in the British Medical Journal that the relative risk of suicide by serotonin boosters was, on the average, 2 (in clinical trials). </vt:lpstr>
      <vt:lpstr>Or how many persons have been treated for voice hallucinations, psychosis or mania induced by SSRIs have been then treated with Zyprexa after that for “uncovered schizophrenia” and ‘bipolar disorder.’  That serotonin boosting antidepressants induced akathisia has been in DSM since 1994.   </vt:lpstr>
      <vt:lpstr> The psychosis in akathisia is a medication-induced problem.   Akathisia is one of the neuroleptic toxicity syndromes along with dyskinesia, Parkinson’s disease, Psychoactive substance induced disorder.  Psychoactive substance induced disorder is well classified in ICD10 but poorly in DSM </vt:lpstr>
      <vt:lpstr>As well as suicide attempts, death wish, aggression, homicide and behavioural dyscontrol – which Teicher calls ‘induced borderline personality disorder,’ often of very, very late onset.  Eli Lilly updated its Prescriber Information in August to tell us that Zyprexa causes hallucinations. It was also the most death dealing and most suicidogenic drug in clinical trial history,  22 deaths in 2,500. 12 suicides in 2,500 patients  </vt:lpstr>
      <vt:lpstr>After 7,000 did not complete six-week trials and we were not told of the two thirds drop out rates, or deaths or suicides.    It is not uncommon to see Zyprexa enforced in NSW.</vt:lpstr>
      <vt:lpstr>Eli Lilly has told so many lies that it cannot get indemnity cover for Zyprexa.  In filings with the SEC, Lilly admits that it is having problems and that the company may end up having to pay its own Zyprexa costs, but blames it on the insurance industry stating: "We have experienced difficulties in obtaining product liability insurance due to a very restrictive insurance market and therefore will be largely self-insured for future product liability losses."  As for the insurance that Lilly does have to cover past and future Zyprexa lawsuits, the filing reports that carriers have raised defences to their liability and are seeking to rescind the policies, and Lilly further warns that, "there is no assurance that we will be able to fully collect from our insurance carriers on past claims."</vt:lpstr>
      <vt:lpstr>This is a manifestation of a certain kind of neuroleptic toxicity – of psychotropic medication-induced disorder.   We have an iatrogenic Public Health Disaster.</vt:lpstr>
      <vt:lpstr>A generation of psychiatrists who have never learnt about akathisia, (and its still not in the 5 CD ROMs that will get them past the RANZCP examinations). A medical profession entirely educated by the pharmaceutical industry. An incompetent TGA. No Office of Drug Safety. No one has responsibility. An HCCC whose criterion of satisfactory practice is that they can find a peer who thinks that inducing a litany of suicide, attempts, homicide, violence and akathisia is standard psychiatric practice.    An HCCC that does not recognise a Public Health problem because, by its own law, it would have to investigate.</vt:lpstr>
      <vt:lpstr>Whiteford and al found that in 100 countries where psychiatric services were introduced, the suicide rate rose. </vt:lpstr>
      <vt:lpstr>Following Lilly’s licence to treat and prevent Bipolar with Zyprexa advertisements and websites appeared to promote mood watching.  With the exception of Lithium to treat acute mania, there is precious little theoretical justification, and virtually no research support for the notion that Bipolar can be prevented by long-term medications including Li or anticonvulsants. </vt:lpstr>
      <vt:lpstr>Bipolar entered DSM in 1980, and at least one hospitalisation for mania was a criterion,  Other causes for mania and depression were exclusions . Bipolar II, Bipolar NOS and cyclothymia then emerged for chemical remediation by a rapacious pharmaceutical industry – and the prevalence rose from 0.1% for 1% (Bipolar 1) to 5%. </vt:lpstr>
      <vt:lpstr>A massive use in the diagnosis in children, as young as 4 years, followed the description of a nine year old bipolar on the cover of Time in August 2002. Time had similarly launched Prozac and Zyprexa.  </vt:lpstr>
      <vt:lpstr>In North Wales 100 years ago, before the advent of modern pharmacotherapy, patients with bipolar 1 disorder, meeting today’s DSM criteria, had 4 admissions every ten years.   </vt:lpstr>
      <vt:lpstr>The incidence of Bipolar 1 remained constant.   In the face of dramatic improvements, service provision, in modern times, Bipolar 1 patients show a 4-fold increase in the prevalence of admissions, despite being treated with the most latest psychotropic medications.  The Latest Mania: Selling Bipolar Disorder PloS</vt:lpstr>
      <vt:lpstr>Do new drugs work?  Yes – but so do speed and coke. Mood boosters all.    But there is a price in brittleness of personality and aggression.   Just like speed and coke  The question is ‘Do they cure depression?’  No: not on a public health level, not if you look at disability.  Days lost from depression have increased. Medical retirement for psychiatric reasons has increased.    Work stress claims have increased as has failure to recover. </vt:lpstr>
      <vt:lpstr>Admissions have increased by 7%. If you have a cure for something like small pox or blocked coronary arteries.  Demand for treatment soon goes down, as do cases.    Look at workcover. How long since you have seen some one on stress claim not on SSRIs?  90% of those I see have debilitating side effects, it is not depression that causes much disability but treated depression.    Several had over twelve admissions for suicidality and violence on work stress claims, and none after I intervened. </vt:lpstr>
      <vt:lpstr>Table 4.3.2a: Number of mental disorder cases by gender, 1992/3 to2004/5 Year  Males  Females  Total % of all diseases  % of all claims  Incidence rate 1991/92  299  174  473  4.8  0.9  0.2 1992/93  366  278  644  5.4  1.3 0.3 1993/94  597  512  1,109  6.9  1.9  0.5 1994/95  784  804  1,588  9.4  2.5  0.7 1995/96  752  986  1,738  10.7  2.8  0.8 1996/97  720  867  1,587  13.9  2.6  0.7 1997/98  875  1,033  1,908  18.8  3.3  0.8 1998/99  736  946 1,682  17.6  3.0  0.7 1999/00 711  866  1,577  17.2  3.0  0.6 2000/01  829  1,087 1,916  20.7  3.6  0.7 2001/02  1,151  1,492  2,643  26.8  4.8  1.0 2002/03  1,396  1,850  3,246  35.4 6.4         1.2 2003/04  1,330  1,896  3,226  33.6 6.3         1.2 2004/05  1,259  1,943  3,202  ?????    6.4     1.2 3                    The consequence of medicalising work stress have been disastrous.  It is now a big, big  disease. No doubt covering the 18% of Australians who suffer from a mental disorder.</vt:lpstr>
      <vt:lpstr>What is indisputable however is that the careful use of tricyclics in biological depression reduces the suicide rate by 50%.   Tricyclics have a relative risk of suicide, a fair bit greater than 1, not as high as serotonin boosters or Zyprexa and Risperdal.  Careful use can prevent suicide. Giving antidepressants willy nilly to persons with no risk factors increases suicide.   Remember it is not the psychology that determines a medication response but biology.</vt:lpstr>
      <vt:lpstr>I argue that these drugs should be in the hands of persons who know how to use them, when to use them (in biological not major depression)   We should not support the PHaRMAs desire to have 20% of the population psychiatric and medicated.   That the use of neuroleptics be restricted to those who sign a document to the effect that they are familiar with side effects.    And to patients who have been given relevant and sufficient information to make an informed choice.</vt:lpstr>
      <vt:lpstr>That patients have to give informed consent for all emergency treatment that we stop pretending we can prevent relapse when the WHO is telling us that outcomes are better in Nigeria where they cannot afford drugs.  </vt:lpstr>
      <vt:lpstr>When Major Gross was emptying England’s psychiatric units of persons like Evelyn Waugh’s Gilbert Pinfold, delusional, delirious with bromide psychosis, I have little doubt that his colleagues bleated:   “If we don’t have bromides, how will I treat nerves?”  </vt:lpstr>
      <vt:lpstr>Medicines that have mania as a side effect include all antidepressants, old and new. Zyprexa, Risperidone, Quetiapine but on use and on withdrawal. Akathisia can mimic mania, and ‘manic suicidal’ is an apt description.  All psychiatric drugs cause akathisia in the vulnerable  except benzos.  So do Maxolon ,Stemetil channel blockers conjugated oestrogens and statins and ICE, speed and all combinations.  I have seen all of those diagnosed as mania. </vt:lpstr>
      <vt:lpstr>Public outrage about the fatal poisoning of four-year old Rebecca Riley, who, since the age of 28 months had been prescribed a toxic drug combination by a board certified child psychiatrist, (Feb. 15) http://ahrp.blogspot.com/2007/02/4-year-old-rebecca-riley-casualty-of.html will, hopefully, lead to legislation to break the stranglehold of the drug industry's control of child psychiatry.  </vt:lpstr>
      <vt:lpstr>Eli Lilly was having trouble obtaining and retaining insurance coverage for Zyprexa litigation because apparently insurance companies are no longer willing to buy its wide eyed innocence routine when it comes to the company's fraudulent off-label marketing schemes.    Eli Lilly and Company Agrees to Pay $1.415 Billion to Resolve Allegations of Off-label Promotion of Zyprexa $515 Million Criminal Fine Is Largest Individual Corporate Criminal Fine in History; Civil Settlement up to $800 Million. January 30, 2009 PHARMACEUTICAL COMPANY ELI LILLY PLEADS GUILTY TO MISBRANDING DRUG and many others Connecticut Alaska, check out the US department of Justice site for details of settlements  </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Imagine this: </dc:title>
  <dc:subject/>
  <dc:creator>Yolande Lucire</dc:creator>
  <cp:keywords/>
  <dc:description/>
  <cp:lastModifiedBy>Yola Lucire</cp:lastModifiedBy>
  <cp:revision>8</cp:revision>
  <cp:lastPrinted>2014-03-02T09:33:45Z</cp:lastPrinted>
  <dcterms:created xsi:type="dcterms:W3CDTF">2016-08-23T00:48:02Z</dcterms:created>
  <dcterms:modified xsi:type="dcterms:W3CDTF">2016-08-23T00:49:05Z</dcterms:modified>
  <cp:category/>
</cp:coreProperties>
</file>