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Override PartName="/ppt/charts/chart1.xml" ContentType="application/vnd.openxmlformats-officedocument.drawingml.chart+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2.xml" ContentType="application/vnd.openxmlformats-officedocument.drawingml.char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42656125" cy="50620613"/>
  <p:notesSz cx="6858000" cy="9144000"/>
  <p:defaultTextStyle>
    <a:defPPr>
      <a:defRPr lang="en-AU"/>
    </a:defPPr>
    <a:lvl1pPr marL="0" algn="l" defTabSz="2663234" rtl="0" eaLnBrk="1" latinLnBrk="0" hangingPunct="1">
      <a:defRPr sz="10000" kern="1200">
        <a:solidFill>
          <a:schemeClr val="tx1"/>
        </a:solidFill>
        <a:latin typeface="+mn-lt"/>
        <a:ea typeface="+mn-ea"/>
        <a:cs typeface="+mn-cs"/>
      </a:defRPr>
    </a:lvl1pPr>
    <a:lvl2pPr marL="2663234" algn="l" defTabSz="2663234" rtl="0" eaLnBrk="1" latinLnBrk="0" hangingPunct="1">
      <a:defRPr sz="10000" kern="1200">
        <a:solidFill>
          <a:schemeClr val="tx1"/>
        </a:solidFill>
        <a:latin typeface="+mn-lt"/>
        <a:ea typeface="+mn-ea"/>
        <a:cs typeface="+mn-cs"/>
      </a:defRPr>
    </a:lvl2pPr>
    <a:lvl3pPr marL="5326468" algn="l" defTabSz="2663234" rtl="0" eaLnBrk="1" latinLnBrk="0" hangingPunct="1">
      <a:defRPr sz="10000" kern="1200">
        <a:solidFill>
          <a:schemeClr val="tx1"/>
        </a:solidFill>
        <a:latin typeface="+mn-lt"/>
        <a:ea typeface="+mn-ea"/>
        <a:cs typeface="+mn-cs"/>
      </a:defRPr>
    </a:lvl3pPr>
    <a:lvl4pPr marL="7989703" algn="l" defTabSz="2663234" rtl="0" eaLnBrk="1" latinLnBrk="0" hangingPunct="1">
      <a:defRPr sz="10000" kern="1200">
        <a:solidFill>
          <a:schemeClr val="tx1"/>
        </a:solidFill>
        <a:latin typeface="+mn-lt"/>
        <a:ea typeface="+mn-ea"/>
        <a:cs typeface="+mn-cs"/>
      </a:defRPr>
    </a:lvl4pPr>
    <a:lvl5pPr marL="10652937" algn="l" defTabSz="2663234" rtl="0" eaLnBrk="1" latinLnBrk="0" hangingPunct="1">
      <a:defRPr sz="10000" kern="1200">
        <a:solidFill>
          <a:schemeClr val="tx1"/>
        </a:solidFill>
        <a:latin typeface="+mn-lt"/>
        <a:ea typeface="+mn-ea"/>
        <a:cs typeface="+mn-cs"/>
      </a:defRPr>
    </a:lvl5pPr>
    <a:lvl6pPr marL="13316161" algn="l" defTabSz="2663234" rtl="0" eaLnBrk="1" latinLnBrk="0" hangingPunct="1">
      <a:defRPr sz="10000" kern="1200">
        <a:solidFill>
          <a:schemeClr val="tx1"/>
        </a:solidFill>
        <a:latin typeface="+mn-lt"/>
        <a:ea typeface="+mn-ea"/>
        <a:cs typeface="+mn-cs"/>
      </a:defRPr>
    </a:lvl6pPr>
    <a:lvl7pPr marL="15979396" algn="l" defTabSz="2663234" rtl="0" eaLnBrk="1" latinLnBrk="0" hangingPunct="1">
      <a:defRPr sz="10000" kern="1200">
        <a:solidFill>
          <a:schemeClr val="tx1"/>
        </a:solidFill>
        <a:latin typeface="+mn-lt"/>
        <a:ea typeface="+mn-ea"/>
        <a:cs typeface="+mn-cs"/>
      </a:defRPr>
    </a:lvl7pPr>
    <a:lvl8pPr marL="18642630" algn="l" defTabSz="2663234" rtl="0" eaLnBrk="1" latinLnBrk="0" hangingPunct="1">
      <a:defRPr sz="10000" kern="1200">
        <a:solidFill>
          <a:schemeClr val="tx1"/>
        </a:solidFill>
        <a:latin typeface="+mn-lt"/>
        <a:ea typeface="+mn-ea"/>
        <a:cs typeface="+mn-cs"/>
      </a:defRPr>
    </a:lvl8pPr>
    <a:lvl9pPr marL="21305864" algn="l" defTabSz="2663234" rtl="0" eaLnBrk="1" latinLnBrk="0" hangingPunct="1">
      <a:defRPr sz="10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5620"/>
    <p:restoredTop sz="94660"/>
  </p:normalViewPr>
  <p:slideViewPr>
    <p:cSldViewPr snapToGrid="0" snapToObjects="1">
      <p:cViewPr>
        <p:scale>
          <a:sx n="33" d="100"/>
          <a:sy n="33" d="100"/>
        </p:scale>
        <p:origin x="-1584" y="-88"/>
      </p:cViewPr>
      <p:guideLst>
        <p:guide orient="horz" pos="15944"/>
        <p:guide pos="1343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amararouse:Documents:Microsoft%20User%20Data:Saved%20Attachments:irina's%20table%20results%20comb(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tamararouse:Documents:Microsoft%20User%20Data:Saved%20Attachments:irina's%20table%20results%20comb(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Prevalence of poor metabolisers' polymorphisms</a:t>
            </a:r>
          </a:p>
        </c:rich>
      </c:tx>
      <c:layout>
        <c:manualLayout>
          <c:xMode val="edge"/>
          <c:yMode val="edge"/>
          <c:x val="0.142289025341545"/>
          <c:y val="0.0242544037665395"/>
        </c:manualLayout>
      </c:layout>
      <c:spPr>
        <a:noFill/>
        <a:ln w="25400">
          <a:noFill/>
        </a:ln>
        <a:effectLst>
          <a:outerShdw blurRad="50800" dist="38100" dir="2700000">
            <a:srgbClr val="000000">
              <a:alpha val="43000"/>
            </a:srgbClr>
          </a:outerShdw>
        </a:effectLst>
      </c:spPr>
    </c:title>
    <c:plotArea>
      <c:layout>
        <c:manualLayout>
          <c:layoutTarget val="inner"/>
          <c:xMode val="edge"/>
          <c:yMode val="edge"/>
          <c:x val="0.126074146681161"/>
          <c:y val="0.131085347743071"/>
          <c:w val="0.647303850844108"/>
          <c:h val="0.382484779608734"/>
        </c:manualLayout>
      </c:layout>
      <c:barChart>
        <c:barDir val="col"/>
        <c:grouping val="clustered"/>
        <c:ser>
          <c:idx val="0"/>
          <c:order val="0"/>
          <c:tx>
            <c:strRef>
              <c:f>Sheet1!$A$4</c:f>
              <c:strCache>
                <c:ptCount val="1"/>
                <c:pt idx="0">
                  <c:v>Sydney West Area Population</c:v>
                </c:pt>
              </c:strCache>
            </c:strRef>
          </c:tx>
          <c:spPr>
            <a:solidFill>
              <a:srgbClr val="0000D4"/>
            </a:solidFill>
            <a:ln w="12700">
              <a:solidFill>
                <a:srgbClr val="000000"/>
              </a:solidFill>
              <a:prstDash val="solid"/>
            </a:ln>
          </c:spPr>
          <c:cat>
            <c:multiLvlStrRef>
              <c:f>Sheet1!$B$2:$G$3</c:f>
              <c:multiLvlStrCache>
                <c:ptCount val="6"/>
                <c:lvl>
                  <c:pt idx="0">
                    <c:v>CYP2D6 </c:v>
                  </c:pt>
                  <c:pt idx="1">
                    <c:v>CYP2C19 </c:v>
                  </c:pt>
                  <c:pt idx="2">
                    <c:v>CYP2C9 </c:v>
                  </c:pt>
                  <c:pt idx="3">
                    <c:v>CYP2D6</c:v>
                  </c:pt>
                  <c:pt idx="4">
                    <c:v>CYP2C19</c:v>
                  </c:pt>
                  <c:pt idx="5">
                    <c:v>CYP2C9</c:v>
                  </c:pt>
                </c:lvl>
                <c:lvl>
                  <c:pt idx="0">
                    <c:v>Homozygote (poor metabolisers)</c:v>
                  </c:pt>
                  <c:pt idx="3">
                    <c:v>Heterozygote (diminished metabolism)</c:v>
                  </c:pt>
                </c:lvl>
              </c:multiLvlStrCache>
            </c:multiLvlStrRef>
          </c:cat>
          <c:val>
            <c:numRef>
              <c:f>Sheet1!$B$4:$G$4</c:f>
              <c:numCache>
                <c:formatCode>0.0</c:formatCode>
                <c:ptCount val="6"/>
                <c:pt idx="0">
                  <c:v>3.5</c:v>
                </c:pt>
                <c:pt idx="1">
                  <c:v>3.5</c:v>
                </c:pt>
                <c:pt idx="2">
                  <c:v>1.0</c:v>
                </c:pt>
                <c:pt idx="3">
                  <c:v>26.5</c:v>
                </c:pt>
                <c:pt idx="4">
                  <c:v>13.0</c:v>
                </c:pt>
                <c:pt idx="5">
                  <c:v>14.5</c:v>
                </c:pt>
              </c:numCache>
            </c:numRef>
          </c:val>
        </c:ser>
        <c:ser>
          <c:idx val="1"/>
          <c:order val="1"/>
          <c:tx>
            <c:strRef>
              <c:f>Sheet1!$A$5</c:f>
              <c:strCache>
                <c:ptCount val="1"/>
                <c:pt idx="0">
                  <c:v>Akathisia patients</c:v>
                </c:pt>
              </c:strCache>
            </c:strRef>
          </c:tx>
          <c:spPr>
            <a:solidFill>
              <a:srgbClr val="900000"/>
            </a:solidFill>
            <a:ln w="12700">
              <a:solidFill>
                <a:srgbClr val="000000"/>
              </a:solidFill>
              <a:prstDash val="solid"/>
            </a:ln>
          </c:spPr>
          <c:cat>
            <c:multiLvlStrRef>
              <c:f>Sheet1!$B$2:$G$3</c:f>
              <c:multiLvlStrCache>
                <c:ptCount val="6"/>
                <c:lvl>
                  <c:pt idx="0">
                    <c:v>CYP2D6 </c:v>
                  </c:pt>
                  <c:pt idx="1">
                    <c:v>CYP2C19 </c:v>
                  </c:pt>
                  <c:pt idx="2">
                    <c:v>CYP2C9 </c:v>
                  </c:pt>
                  <c:pt idx="3">
                    <c:v>CYP2D6</c:v>
                  </c:pt>
                  <c:pt idx="4">
                    <c:v>CYP2C19</c:v>
                  </c:pt>
                  <c:pt idx="5">
                    <c:v>CYP2C9</c:v>
                  </c:pt>
                </c:lvl>
                <c:lvl>
                  <c:pt idx="0">
                    <c:v>Homozygote (poor metabolisers)</c:v>
                  </c:pt>
                  <c:pt idx="3">
                    <c:v>Heterozygote (diminished metabolism)</c:v>
                  </c:pt>
                </c:lvl>
              </c:multiLvlStrCache>
            </c:multiLvlStrRef>
          </c:cat>
          <c:val>
            <c:numRef>
              <c:f>Sheet1!$B$5:$G$5</c:f>
              <c:numCache>
                <c:formatCode>0.0</c:formatCode>
                <c:ptCount val="6"/>
                <c:pt idx="0">
                  <c:v>14.0</c:v>
                </c:pt>
                <c:pt idx="1">
                  <c:v>0.0</c:v>
                </c:pt>
                <c:pt idx="2">
                  <c:v>4.5</c:v>
                </c:pt>
                <c:pt idx="3">
                  <c:v>36.3</c:v>
                </c:pt>
                <c:pt idx="4">
                  <c:v>23.0</c:v>
                </c:pt>
                <c:pt idx="5">
                  <c:v>23.0</c:v>
                </c:pt>
              </c:numCache>
            </c:numRef>
          </c:val>
        </c:ser>
        <c:ser>
          <c:idx val="2"/>
          <c:order val="2"/>
          <c:tx>
            <c:strRef>
              <c:f>Sheet1!$A$6</c:f>
              <c:strCache>
                <c:ptCount val="1"/>
                <c:pt idx="0">
                  <c:v>Illicit drug users </c:v>
                </c:pt>
              </c:strCache>
            </c:strRef>
          </c:tx>
          <c:spPr>
            <a:solidFill>
              <a:srgbClr val="FFCC00"/>
            </a:solidFill>
            <a:ln w="12700">
              <a:solidFill>
                <a:srgbClr val="000000"/>
              </a:solidFill>
              <a:prstDash val="solid"/>
            </a:ln>
          </c:spPr>
          <c:cat>
            <c:multiLvlStrRef>
              <c:f>Sheet1!$B$2:$G$3</c:f>
              <c:multiLvlStrCache>
                <c:ptCount val="6"/>
                <c:lvl>
                  <c:pt idx="0">
                    <c:v>CYP2D6 </c:v>
                  </c:pt>
                  <c:pt idx="1">
                    <c:v>CYP2C19 </c:v>
                  </c:pt>
                  <c:pt idx="2">
                    <c:v>CYP2C9 </c:v>
                  </c:pt>
                  <c:pt idx="3">
                    <c:v>CYP2D6</c:v>
                  </c:pt>
                  <c:pt idx="4">
                    <c:v>CYP2C19</c:v>
                  </c:pt>
                  <c:pt idx="5">
                    <c:v>CYP2C9</c:v>
                  </c:pt>
                </c:lvl>
                <c:lvl>
                  <c:pt idx="0">
                    <c:v>Homozygote (poor metabolisers)</c:v>
                  </c:pt>
                  <c:pt idx="3">
                    <c:v>Heterozygote (diminished metabolism)</c:v>
                  </c:pt>
                </c:lvl>
              </c:multiLvlStrCache>
            </c:multiLvlStrRef>
          </c:cat>
          <c:val>
            <c:numRef>
              <c:f>Sheet1!$B$6:$G$6</c:f>
              <c:numCache>
                <c:formatCode>0.0</c:formatCode>
                <c:ptCount val="6"/>
                <c:pt idx="0">
                  <c:v>9.6</c:v>
                </c:pt>
                <c:pt idx="1">
                  <c:v>3.7</c:v>
                </c:pt>
                <c:pt idx="2">
                  <c:v>3.8</c:v>
                </c:pt>
                <c:pt idx="3">
                  <c:v>19.2</c:v>
                </c:pt>
                <c:pt idx="4">
                  <c:v>34.6</c:v>
                </c:pt>
                <c:pt idx="5">
                  <c:v>33.9</c:v>
                </c:pt>
              </c:numCache>
            </c:numRef>
          </c:val>
        </c:ser>
        <c:axId val="739578952"/>
        <c:axId val="739696904"/>
      </c:barChart>
      <c:catAx>
        <c:axId val="739578952"/>
        <c:scaling>
          <c:orientation val="minMax"/>
        </c:scaling>
        <c:axPos val="b"/>
        <c:numFmt formatCode="General" sourceLinked="1"/>
        <c:tickLblPos val="nextTo"/>
        <c:spPr>
          <a:ln w="3175">
            <a:solidFill>
              <a:srgbClr val="000000"/>
            </a:solidFill>
            <a:prstDash val="solid"/>
          </a:ln>
          <a:effectLst/>
        </c:spPr>
        <c:txPr>
          <a:bodyPr rot="-5400000" vert="horz"/>
          <a:lstStyle/>
          <a:p>
            <a:pPr>
              <a:defRPr/>
            </a:pPr>
            <a:endParaRPr lang="en-US"/>
          </a:p>
        </c:txPr>
        <c:crossAx val="739696904"/>
        <c:crosses val="autoZero"/>
        <c:auto val="1"/>
        <c:lblAlgn val="ctr"/>
        <c:lblOffset val="100"/>
        <c:tickLblSkip val="1"/>
        <c:tickMarkSkip val="1"/>
      </c:catAx>
      <c:valAx>
        <c:axId val="739696904"/>
        <c:scaling>
          <c:orientation val="minMax"/>
        </c:scaling>
        <c:axPos val="l"/>
        <c:majorGridlines>
          <c:spPr>
            <a:ln w="3175">
              <a:solidFill>
                <a:srgbClr val="000000"/>
              </a:solidFill>
              <a:prstDash val="solid"/>
            </a:ln>
          </c:spPr>
        </c:majorGridlines>
        <c:numFmt formatCode="0.0" sourceLinked="1"/>
        <c:tickLblPos val="nextTo"/>
        <c:spPr>
          <a:ln w="3175">
            <a:solidFill>
              <a:srgbClr val="000000"/>
            </a:solidFill>
            <a:prstDash val="solid"/>
          </a:ln>
          <a:effectLst/>
        </c:spPr>
        <c:txPr>
          <a:bodyPr rot="0" vert="horz"/>
          <a:lstStyle/>
          <a:p>
            <a:pPr>
              <a:defRPr/>
            </a:pPr>
            <a:endParaRPr lang="en-US"/>
          </a:p>
        </c:txPr>
        <c:crossAx val="739578952"/>
        <c:crosses val="autoZero"/>
        <c:crossBetween val="between"/>
      </c:valAx>
      <c:spPr>
        <a:solidFill>
          <a:srgbClr val="C0C0C0"/>
        </a:solidFill>
        <a:ln w="12700">
          <a:solidFill>
            <a:srgbClr val="808080"/>
          </a:solidFill>
          <a:prstDash val="solid"/>
        </a:ln>
      </c:spPr>
    </c:plotArea>
    <c:legend>
      <c:legendPos val="r"/>
      <c:layout>
        <c:manualLayout>
          <c:xMode val="edge"/>
          <c:yMode val="edge"/>
          <c:x val="0.787472834762902"/>
          <c:y val="0.140839767206534"/>
          <c:w val="0.170185241440152"/>
          <c:h val="0.581810216365165"/>
        </c:manualLayout>
      </c:layout>
      <c:spPr>
        <a:solidFill>
          <a:srgbClr val="FFFFFF"/>
        </a:solidFill>
        <a:ln w="3175">
          <a:solidFill>
            <a:schemeClr val="bg1"/>
          </a:solidFill>
          <a:prstDash val="solid"/>
        </a:ln>
        <a:effectLst/>
      </c:spPr>
    </c:legend>
    <c:plotVisOnly val="1"/>
    <c:dispBlanksAs val="gap"/>
  </c:chart>
  <c:spPr>
    <a:solidFill>
      <a:srgbClr val="FFFFFF"/>
    </a:solidFill>
    <a:ln w="0" cap="flat" cmpd="sng" algn="ctr">
      <a:noFill/>
      <a:prstDash val="solid"/>
      <a:round/>
      <a:headEnd type="none" w="med" len="med"/>
      <a:tailEnd type="none" w="med" len="med"/>
    </a:ln>
  </c:spPr>
  <c:txPr>
    <a:bodyPr/>
    <a:lstStyle/>
    <a:p>
      <a:pPr>
        <a:defRPr sz="3000" b="1" i="0" u="none" strike="noStrike" baseline="0">
          <a:solidFill>
            <a:srgbClr val="000000"/>
          </a:solidFill>
          <a:effectLst>
            <a:outerShdw blurRad="50800" dist="38100" dir="2700000" algn="tl" rotWithShape="0">
              <a:srgbClr val="000000">
                <a:alpha val="43000"/>
              </a:srgbClr>
            </a:outerShdw>
          </a:effectLst>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Prevalence of multiple CYP polymorphisms.</a:t>
            </a:r>
          </a:p>
        </c:rich>
      </c:tx>
      <c:layout>
        <c:manualLayout>
          <c:xMode val="edge"/>
          <c:yMode val="edge"/>
          <c:x val="0.189955297709172"/>
          <c:y val="0.0196180409740214"/>
        </c:manualLayout>
      </c:layout>
      <c:spPr>
        <a:noFill/>
        <a:ln w="25400">
          <a:noFill/>
        </a:ln>
        <a:effectLst>
          <a:outerShdw blurRad="50800" dist="38100" dir="2700000">
            <a:srgbClr val="000000">
              <a:alpha val="43000"/>
            </a:srgbClr>
          </a:outerShdw>
        </a:effectLst>
      </c:spPr>
    </c:title>
    <c:plotArea>
      <c:layout>
        <c:manualLayout>
          <c:layoutTarget val="inner"/>
          <c:xMode val="edge"/>
          <c:yMode val="edge"/>
          <c:x val="0.168021329037404"/>
          <c:y val="0.133971032104025"/>
          <c:w val="0.578501754062777"/>
          <c:h val="0.474857910669804"/>
        </c:manualLayout>
      </c:layout>
      <c:barChart>
        <c:barDir val="col"/>
        <c:grouping val="clustered"/>
        <c:ser>
          <c:idx val="0"/>
          <c:order val="0"/>
          <c:tx>
            <c:strRef>
              <c:f>Sheet1!$A$12</c:f>
              <c:strCache>
                <c:ptCount val="1"/>
                <c:pt idx="0">
                  <c:v>Sydney West Area Population</c:v>
                </c:pt>
              </c:strCache>
            </c:strRef>
          </c:tx>
          <c:spPr>
            <a:solidFill>
              <a:srgbClr val="0000D4"/>
            </a:solidFill>
            <a:ln w="12700">
              <a:solidFill>
                <a:srgbClr val="000000"/>
              </a:solidFill>
              <a:prstDash val="solid"/>
            </a:ln>
          </c:spPr>
          <c:cat>
            <c:multiLvlStrRef>
              <c:f>Sheet1!$B$10:$C$11</c:f>
              <c:multiLvlStrCache>
                <c:ptCount val="2"/>
                <c:lvl>
                  <c:pt idx="0">
                    <c:v>Double</c:v>
                  </c:pt>
                  <c:pt idx="1">
                    <c:v>Triple</c:v>
                  </c:pt>
                </c:lvl>
                <c:lvl>
                  <c:pt idx="0">
                    <c:v>Multiple polymorphisms</c:v>
                  </c:pt>
                </c:lvl>
              </c:multiLvlStrCache>
            </c:multiLvlStrRef>
          </c:cat>
          <c:val>
            <c:numRef>
              <c:f>Sheet1!$B$12:$C$12</c:f>
              <c:numCache>
                <c:formatCode>0.0</c:formatCode>
                <c:ptCount val="2"/>
                <c:pt idx="0">
                  <c:v>3.1</c:v>
                </c:pt>
                <c:pt idx="1">
                  <c:v>0.3</c:v>
                </c:pt>
              </c:numCache>
            </c:numRef>
          </c:val>
        </c:ser>
        <c:ser>
          <c:idx val="1"/>
          <c:order val="1"/>
          <c:tx>
            <c:strRef>
              <c:f>Sheet1!$A$13</c:f>
              <c:strCache>
                <c:ptCount val="1"/>
                <c:pt idx="0">
                  <c:v>Akathisia patients</c:v>
                </c:pt>
              </c:strCache>
            </c:strRef>
          </c:tx>
          <c:spPr>
            <a:solidFill>
              <a:srgbClr val="900000"/>
            </a:solidFill>
            <a:ln w="12700">
              <a:solidFill>
                <a:srgbClr val="000000"/>
              </a:solidFill>
              <a:prstDash val="solid"/>
            </a:ln>
          </c:spPr>
          <c:cat>
            <c:multiLvlStrRef>
              <c:f>Sheet1!$B$10:$C$11</c:f>
              <c:multiLvlStrCache>
                <c:ptCount val="2"/>
                <c:lvl>
                  <c:pt idx="0">
                    <c:v>Double</c:v>
                  </c:pt>
                  <c:pt idx="1">
                    <c:v>Triple</c:v>
                  </c:pt>
                </c:lvl>
                <c:lvl>
                  <c:pt idx="0">
                    <c:v>Multiple polymorphisms</c:v>
                  </c:pt>
                </c:lvl>
              </c:multiLvlStrCache>
            </c:multiLvlStrRef>
          </c:cat>
          <c:val>
            <c:numRef>
              <c:f>Sheet1!$B$13:$C$13</c:f>
              <c:numCache>
                <c:formatCode>0.0</c:formatCode>
                <c:ptCount val="2"/>
                <c:pt idx="0">
                  <c:v>18.0</c:v>
                </c:pt>
                <c:pt idx="1">
                  <c:v>4.5</c:v>
                </c:pt>
              </c:numCache>
            </c:numRef>
          </c:val>
        </c:ser>
        <c:ser>
          <c:idx val="2"/>
          <c:order val="2"/>
          <c:tx>
            <c:strRef>
              <c:f>Sheet1!$A$14</c:f>
              <c:strCache>
                <c:ptCount val="1"/>
                <c:pt idx="0">
                  <c:v>Illicit drug users </c:v>
                </c:pt>
              </c:strCache>
            </c:strRef>
          </c:tx>
          <c:spPr>
            <a:solidFill>
              <a:srgbClr val="FFCC00"/>
            </a:solidFill>
            <a:ln w="12700">
              <a:solidFill>
                <a:srgbClr val="000000"/>
              </a:solidFill>
              <a:prstDash val="solid"/>
            </a:ln>
          </c:spPr>
          <c:cat>
            <c:multiLvlStrRef>
              <c:f>Sheet1!$B$10:$C$11</c:f>
              <c:multiLvlStrCache>
                <c:ptCount val="2"/>
                <c:lvl>
                  <c:pt idx="0">
                    <c:v>Double</c:v>
                  </c:pt>
                  <c:pt idx="1">
                    <c:v>Triple</c:v>
                  </c:pt>
                </c:lvl>
                <c:lvl>
                  <c:pt idx="0">
                    <c:v>Multiple polymorphisms</c:v>
                  </c:pt>
                </c:lvl>
              </c:multiLvlStrCache>
            </c:multiLvlStrRef>
          </c:cat>
          <c:val>
            <c:numRef>
              <c:f>Sheet1!$B$14:$C$14</c:f>
              <c:numCache>
                <c:formatCode>0.0</c:formatCode>
                <c:ptCount val="2"/>
                <c:pt idx="0">
                  <c:v>13.2</c:v>
                </c:pt>
                <c:pt idx="1">
                  <c:v>5.6</c:v>
                </c:pt>
              </c:numCache>
            </c:numRef>
          </c:val>
        </c:ser>
        <c:axId val="809821560"/>
        <c:axId val="740765480"/>
      </c:barChart>
      <c:catAx>
        <c:axId val="809821560"/>
        <c:scaling>
          <c:orientation val="minMax"/>
        </c:scaling>
        <c:axPos val="b"/>
        <c:numFmt formatCode="General" sourceLinked="1"/>
        <c:tickLblPos val="nextTo"/>
        <c:spPr>
          <a:ln w="3175">
            <a:solidFill>
              <a:srgbClr val="000000"/>
            </a:solidFill>
            <a:prstDash val="solid"/>
          </a:ln>
        </c:spPr>
        <c:txPr>
          <a:bodyPr rot="0" vert="horz"/>
          <a:lstStyle/>
          <a:p>
            <a:pPr>
              <a:defRPr/>
            </a:pPr>
            <a:endParaRPr lang="en-US"/>
          </a:p>
        </c:txPr>
        <c:crossAx val="740765480"/>
        <c:crosses val="autoZero"/>
        <c:auto val="1"/>
        <c:lblAlgn val="ctr"/>
        <c:lblOffset val="100"/>
        <c:tickLblSkip val="1"/>
        <c:tickMarkSkip val="1"/>
      </c:catAx>
      <c:valAx>
        <c:axId val="740765480"/>
        <c:scaling>
          <c:orientation val="minMax"/>
        </c:scaling>
        <c:axPos val="l"/>
        <c:majorGridlines>
          <c:spPr>
            <a:ln w="3175">
              <a:solidFill>
                <a:srgbClr val="000000"/>
              </a:solidFill>
              <a:prstDash val="solid"/>
            </a:ln>
          </c:spPr>
        </c:majorGridlines>
        <c:numFmt formatCode="0.0" sourceLinked="1"/>
        <c:tickLblPos val="nextTo"/>
        <c:spPr>
          <a:ln w="3175">
            <a:solidFill>
              <a:srgbClr val="000000"/>
            </a:solidFill>
            <a:prstDash val="solid"/>
          </a:ln>
        </c:spPr>
        <c:txPr>
          <a:bodyPr rot="0" vert="horz"/>
          <a:lstStyle/>
          <a:p>
            <a:pPr>
              <a:defRPr/>
            </a:pPr>
            <a:endParaRPr lang="en-US"/>
          </a:p>
        </c:txPr>
        <c:crossAx val="809821560"/>
        <c:crosses val="autoZero"/>
        <c:crossBetween val="between"/>
      </c:valAx>
      <c:spPr>
        <a:solidFill>
          <a:srgbClr val="C0C0C0"/>
        </a:solidFill>
        <a:ln w="12700">
          <a:solidFill>
            <a:srgbClr val="808080"/>
          </a:solidFill>
          <a:prstDash val="solid"/>
        </a:ln>
      </c:spPr>
    </c:plotArea>
    <c:legend>
      <c:legendPos val="r"/>
      <c:layout>
        <c:manualLayout>
          <c:xMode val="edge"/>
          <c:yMode val="edge"/>
          <c:x val="0.780272232442294"/>
          <c:y val="0.135257895898962"/>
          <c:w val="0.209561177149935"/>
          <c:h val="0.644813931389478"/>
        </c:manualLayout>
      </c:layout>
      <c:spPr>
        <a:solidFill>
          <a:srgbClr val="FFFFFF"/>
        </a:solidFill>
        <a:ln w="3175">
          <a:solidFill>
            <a:schemeClr val="bg1"/>
          </a:solidFill>
          <a:prstDash val="solid"/>
        </a:ln>
      </c:spPr>
    </c:legend>
    <c:plotVisOnly val="1"/>
    <c:dispBlanksAs val="gap"/>
  </c:chart>
  <c:spPr>
    <a:solidFill>
      <a:srgbClr val="FFFFFF"/>
    </a:solidFill>
    <a:ln w="3175">
      <a:noFill/>
      <a:prstDash val="solid"/>
    </a:ln>
  </c:spPr>
  <c:txPr>
    <a:bodyPr/>
    <a:lstStyle/>
    <a:p>
      <a:pPr>
        <a:defRPr sz="3000" b="1" i="0" u="none" strike="noStrike" baseline="0">
          <a:solidFill>
            <a:srgbClr val="000000"/>
          </a:solidFill>
          <a:effectLst>
            <a:outerShdw blurRad="50800" dist="38100" dir="2700000" algn="tl" rotWithShape="0">
              <a:srgbClr val="000000">
                <a:alpha val="43000"/>
              </a:srgbClr>
            </a:outerShdw>
          </a:effectLst>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9213" y="15725211"/>
            <a:ext cx="36257709" cy="10850623"/>
          </a:xfrm>
        </p:spPr>
        <p:txBody>
          <a:bodyPr/>
          <a:lstStyle/>
          <a:p>
            <a:r>
              <a:rPr lang="en-AU" smtClean="0"/>
              <a:t>Click to edit Master title style</a:t>
            </a:r>
            <a:endParaRPr lang="en-AU"/>
          </a:p>
        </p:txBody>
      </p:sp>
      <p:sp>
        <p:nvSpPr>
          <p:cNvPr id="3" name="Subtitle 2"/>
          <p:cNvSpPr>
            <a:spLocks noGrp="1"/>
          </p:cNvSpPr>
          <p:nvPr>
            <p:ph type="subTitle" idx="1"/>
          </p:nvPr>
        </p:nvSpPr>
        <p:spPr>
          <a:xfrm>
            <a:off x="6398421" y="28685022"/>
            <a:ext cx="29859292" cy="12936378"/>
          </a:xfrm>
        </p:spPr>
        <p:txBody>
          <a:bodyPr/>
          <a:lstStyle>
            <a:lvl1pPr marL="0" indent="0" algn="ctr">
              <a:buNone/>
              <a:defRPr>
                <a:solidFill>
                  <a:schemeClr val="tx1">
                    <a:tint val="75000"/>
                  </a:schemeClr>
                </a:solidFill>
              </a:defRPr>
            </a:lvl1pPr>
            <a:lvl2pPr marL="2663234" indent="0" algn="ctr">
              <a:buNone/>
              <a:defRPr>
                <a:solidFill>
                  <a:schemeClr val="tx1">
                    <a:tint val="75000"/>
                  </a:schemeClr>
                </a:solidFill>
              </a:defRPr>
            </a:lvl2pPr>
            <a:lvl3pPr marL="5326468" indent="0" algn="ctr">
              <a:buNone/>
              <a:defRPr>
                <a:solidFill>
                  <a:schemeClr val="tx1">
                    <a:tint val="75000"/>
                  </a:schemeClr>
                </a:solidFill>
              </a:defRPr>
            </a:lvl3pPr>
            <a:lvl4pPr marL="7989703" indent="0" algn="ctr">
              <a:buNone/>
              <a:defRPr>
                <a:solidFill>
                  <a:schemeClr val="tx1">
                    <a:tint val="75000"/>
                  </a:schemeClr>
                </a:solidFill>
              </a:defRPr>
            </a:lvl4pPr>
            <a:lvl5pPr marL="10652937" indent="0" algn="ctr">
              <a:buNone/>
              <a:defRPr>
                <a:solidFill>
                  <a:schemeClr val="tx1">
                    <a:tint val="75000"/>
                  </a:schemeClr>
                </a:solidFill>
              </a:defRPr>
            </a:lvl5pPr>
            <a:lvl6pPr marL="13316161" indent="0" algn="ctr">
              <a:buNone/>
              <a:defRPr>
                <a:solidFill>
                  <a:schemeClr val="tx1">
                    <a:tint val="75000"/>
                  </a:schemeClr>
                </a:solidFill>
              </a:defRPr>
            </a:lvl6pPr>
            <a:lvl7pPr marL="15979396" indent="0" algn="ctr">
              <a:buNone/>
              <a:defRPr>
                <a:solidFill>
                  <a:schemeClr val="tx1">
                    <a:tint val="75000"/>
                  </a:schemeClr>
                </a:solidFill>
              </a:defRPr>
            </a:lvl7pPr>
            <a:lvl8pPr marL="18642630" indent="0" algn="ctr">
              <a:buNone/>
              <a:defRPr>
                <a:solidFill>
                  <a:schemeClr val="tx1">
                    <a:tint val="75000"/>
                  </a:schemeClr>
                </a:solidFill>
              </a:defRPr>
            </a:lvl8pPr>
            <a:lvl9pPr marL="21305864" indent="0" algn="ctr">
              <a:buNone/>
              <a:defRPr>
                <a:solidFill>
                  <a:schemeClr val="tx1">
                    <a:tint val="75000"/>
                  </a:schemeClr>
                </a:solidFill>
              </a:defRPr>
            </a:lvl9pPr>
          </a:lstStyle>
          <a:p>
            <a:r>
              <a:rPr lang="en-AU" smtClean="0"/>
              <a:t>Click to edit Master subtitle style</a:t>
            </a:r>
            <a:endParaRPr lang="en-AU"/>
          </a:p>
        </p:txBody>
      </p:sp>
      <p:sp>
        <p:nvSpPr>
          <p:cNvPr id="4" name="Date Placeholder 3"/>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186829" y="15139324"/>
            <a:ext cx="53742277" cy="322495486"/>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11945208" y="15139324"/>
            <a:ext cx="160530700" cy="322495486"/>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9543" y="32528440"/>
            <a:ext cx="36257709" cy="10053817"/>
          </a:xfrm>
        </p:spPr>
        <p:txBody>
          <a:bodyPr anchor="t"/>
          <a:lstStyle>
            <a:lvl1pPr algn="l">
              <a:defRPr sz="23000" b="1" cap="all"/>
            </a:lvl1pPr>
          </a:lstStyle>
          <a:p>
            <a:r>
              <a:rPr lang="en-AU" smtClean="0"/>
              <a:t>Click to edit Master title style</a:t>
            </a:r>
            <a:endParaRPr lang="en-AU"/>
          </a:p>
        </p:txBody>
      </p:sp>
      <p:sp>
        <p:nvSpPr>
          <p:cNvPr id="3" name="Text Placeholder 2"/>
          <p:cNvSpPr>
            <a:spLocks noGrp="1"/>
          </p:cNvSpPr>
          <p:nvPr>
            <p:ph type="body" idx="1"/>
          </p:nvPr>
        </p:nvSpPr>
        <p:spPr>
          <a:xfrm>
            <a:off x="3369543" y="21455182"/>
            <a:ext cx="36257709" cy="11073252"/>
          </a:xfrm>
        </p:spPr>
        <p:txBody>
          <a:bodyPr anchor="b"/>
          <a:lstStyle>
            <a:lvl1pPr marL="0" indent="0">
              <a:buNone/>
              <a:defRPr sz="12000">
                <a:solidFill>
                  <a:schemeClr val="tx1">
                    <a:tint val="75000"/>
                  </a:schemeClr>
                </a:solidFill>
              </a:defRPr>
            </a:lvl1pPr>
            <a:lvl2pPr marL="2663234" indent="0">
              <a:buNone/>
              <a:defRPr sz="10000">
                <a:solidFill>
                  <a:schemeClr val="tx1">
                    <a:tint val="75000"/>
                  </a:schemeClr>
                </a:solidFill>
              </a:defRPr>
            </a:lvl2pPr>
            <a:lvl3pPr marL="5326468" indent="0">
              <a:buNone/>
              <a:defRPr sz="9000">
                <a:solidFill>
                  <a:schemeClr val="tx1">
                    <a:tint val="75000"/>
                  </a:schemeClr>
                </a:solidFill>
              </a:defRPr>
            </a:lvl3pPr>
            <a:lvl4pPr marL="7989703" indent="0">
              <a:buNone/>
              <a:defRPr sz="8000">
                <a:solidFill>
                  <a:schemeClr val="tx1">
                    <a:tint val="75000"/>
                  </a:schemeClr>
                </a:solidFill>
              </a:defRPr>
            </a:lvl4pPr>
            <a:lvl5pPr marL="10652937" indent="0">
              <a:buNone/>
              <a:defRPr sz="8000">
                <a:solidFill>
                  <a:schemeClr val="tx1">
                    <a:tint val="75000"/>
                  </a:schemeClr>
                </a:solidFill>
              </a:defRPr>
            </a:lvl5pPr>
            <a:lvl6pPr marL="13316161" indent="0">
              <a:buNone/>
              <a:defRPr sz="8000">
                <a:solidFill>
                  <a:schemeClr val="tx1">
                    <a:tint val="75000"/>
                  </a:schemeClr>
                </a:solidFill>
              </a:defRPr>
            </a:lvl6pPr>
            <a:lvl7pPr marL="15979396" indent="0">
              <a:buNone/>
              <a:defRPr sz="8000">
                <a:solidFill>
                  <a:schemeClr val="tx1">
                    <a:tint val="75000"/>
                  </a:schemeClr>
                </a:solidFill>
              </a:defRPr>
            </a:lvl7pPr>
            <a:lvl8pPr marL="18642630" indent="0">
              <a:buNone/>
              <a:defRPr sz="8000">
                <a:solidFill>
                  <a:schemeClr val="tx1">
                    <a:tint val="75000"/>
                  </a:schemeClr>
                </a:solidFill>
              </a:defRPr>
            </a:lvl8pPr>
            <a:lvl9pPr marL="21305864" indent="0">
              <a:buNone/>
              <a:defRPr sz="80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11945203" y="88187673"/>
            <a:ext cx="107136484" cy="249447132"/>
          </a:xfrm>
        </p:spPr>
        <p:txBody>
          <a:bodyPr/>
          <a:lstStyle>
            <a:lvl1pPr>
              <a:defRPr sz="16000"/>
            </a:lvl1pPr>
            <a:lvl2pPr>
              <a:defRPr sz="14000"/>
            </a:lvl2pPr>
            <a:lvl3pPr>
              <a:defRPr sz="12000"/>
            </a:lvl3pPr>
            <a:lvl4pPr>
              <a:defRPr sz="10000"/>
            </a:lvl4pPr>
            <a:lvl5pPr>
              <a:defRPr sz="10000"/>
            </a:lvl5pPr>
            <a:lvl6pPr>
              <a:defRPr sz="10000"/>
            </a:lvl6pPr>
            <a:lvl7pPr>
              <a:defRPr sz="10000"/>
            </a:lvl7pPr>
            <a:lvl8pPr>
              <a:defRPr sz="10000"/>
            </a:lvl8pPr>
            <a:lvl9pPr>
              <a:defRPr sz="10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119792628" y="88187673"/>
            <a:ext cx="107136494" cy="249447132"/>
          </a:xfrm>
        </p:spPr>
        <p:txBody>
          <a:bodyPr/>
          <a:lstStyle>
            <a:lvl1pPr>
              <a:defRPr sz="16000"/>
            </a:lvl1pPr>
            <a:lvl2pPr>
              <a:defRPr sz="14000"/>
            </a:lvl2pPr>
            <a:lvl3pPr>
              <a:defRPr sz="12000"/>
            </a:lvl3pPr>
            <a:lvl4pPr>
              <a:defRPr sz="10000"/>
            </a:lvl4pPr>
            <a:lvl5pPr>
              <a:defRPr sz="10000"/>
            </a:lvl5pPr>
            <a:lvl6pPr>
              <a:defRPr sz="10000"/>
            </a:lvl6pPr>
            <a:lvl7pPr>
              <a:defRPr sz="10000"/>
            </a:lvl7pPr>
            <a:lvl8pPr>
              <a:defRPr sz="10000"/>
            </a:lvl8pPr>
            <a:lvl9pPr>
              <a:defRPr sz="10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Date Placeholder 4"/>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2809" y="2027168"/>
            <a:ext cx="38390517" cy="8436774"/>
          </a:xfrm>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2132809" y="11331061"/>
            <a:ext cx="18847197" cy="4722243"/>
          </a:xfrm>
        </p:spPr>
        <p:txBody>
          <a:bodyPr anchor="b"/>
          <a:lstStyle>
            <a:lvl1pPr marL="0" indent="0">
              <a:buNone/>
              <a:defRPr sz="14000" b="1"/>
            </a:lvl1pPr>
            <a:lvl2pPr marL="2663234" indent="0">
              <a:buNone/>
              <a:defRPr sz="12000" b="1"/>
            </a:lvl2pPr>
            <a:lvl3pPr marL="5326468" indent="0">
              <a:buNone/>
              <a:defRPr sz="10000" b="1"/>
            </a:lvl3pPr>
            <a:lvl4pPr marL="7989703" indent="0">
              <a:buNone/>
              <a:defRPr sz="9000" b="1"/>
            </a:lvl4pPr>
            <a:lvl5pPr marL="10652937" indent="0">
              <a:buNone/>
              <a:defRPr sz="9000" b="1"/>
            </a:lvl5pPr>
            <a:lvl6pPr marL="13316161" indent="0">
              <a:buNone/>
              <a:defRPr sz="9000" b="1"/>
            </a:lvl6pPr>
            <a:lvl7pPr marL="15979396" indent="0">
              <a:buNone/>
              <a:defRPr sz="9000" b="1"/>
            </a:lvl7pPr>
            <a:lvl8pPr marL="18642630" indent="0">
              <a:buNone/>
              <a:defRPr sz="9000" b="1"/>
            </a:lvl8pPr>
            <a:lvl9pPr marL="21305864" indent="0">
              <a:buNone/>
              <a:defRPr sz="9000" b="1"/>
            </a:lvl9pPr>
          </a:lstStyle>
          <a:p>
            <a:pPr lvl="0"/>
            <a:r>
              <a:rPr lang="en-AU" smtClean="0"/>
              <a:t>Click to edit Master text styles</a:t>
            </a:r>
          </a:p>
        </p:txBody>
      </p:sp>
      <p:sp>
        <p:nvSpPr>
          <p:cNvPr id="4" name="Content Placeholder 3"/>
          <p:cNvSpPr>
            <a:spLocks noGrp="1"/>
          </p:cNvSpPr>
          <p:nvPr>
            <p:ph sz="half" idx="2"/>
          </p:nvPr>
        </p:nvSpPr>
        <p:spPr>
          <a:xfrm>
            <a:off x="2132809" y="16053300"/>
            <a:ext cx="18847197" cy="29165440"/>
          </a:xfrm>
        </p:spPr>
        <p:txBody>
          <a:bodyPr/>
          <a:lstStyle>
            <a:lvl1pPr>
              <a:defRPr sz="14000"/>
            </a:lvl1pPr>
            <a:lvl2pPr>
              <a:defRPr sz="12000"/>
            </a:lvl2pPr>
            <a:lvl3pPr>
              <a:defRPr sz="10000"/>
            </a:lvl3pPr>
            <a:lvl4pPr>
              <a:defRPr sz="9000"/>
            </a:lvl4pPr>
            <a:lvl5pPr>
              <a:defRPr sz="9000"/>
            </a:lvl5pPr>
            <a:lvl6pPr>
              <a:defRPr sz="9000"/>
            </a:lvl6pPr>
            <a:lvl7pPr>
              <a:defRPr sz="9000"/>
            </a:lvl7pPr>
            <a:lvl8pPr>
              <a:defRPr sz="9000"/>
            </a:lvl8pPr>
            <a:lvl9pPr>
              <a:defRPr sz="9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21668722" y="11331061"/>
            <a:ext cx="18854599" cy="4722243"/>
          </a:xfrm>
        </p:spPr>
        <p:txBody>
          <a:bodyPr anchor="b"/>
          <a:lstStyle>
            <a:lvl1pPr marL="0" indent="0">
              <a:buNone/>
              <a:defRPr sz="14000" b="1"/>
            </a:lvl1pPr>
            <a:lvl2pPr marL="2663234" indent="0">
              <a:buNone/>
              <a:defRPr sz="12000" b="1"/>
            </a:lvl2pPr>
            <a:lvl3pPr marL="5326468" indent="0">
              <a:buNone/>
              <a:defRPr sz="10000" b="1"/>
            </a:lvl3pPr>
            <a:lvl4pPr marL="7989703" indent="0">
              <a:buNone/>
              <a:defRPr sz="9000" b="1"/>
            </a:lvl4pPr>
            <a:lvl5pPr marL="10652937" indent="0">
              <a:buNone/>
              <a:defRPr sz="9000" b="1"/>
            </a:lvl5pPr>
            <a:lvl6pPr marL="13316161" indent="0">
              <a:buNone/>
              <a:defRPr sz="9000" b="1"/>
            </a:lvl6pPr>
            <a:lvl7pPr marL="15979396" indent="0">
              <a:buNone/>
              <a:defRPr sz="9000" b="1"/>
            </a:lvl7pPr>
            <a:lvl8pPr marL="18642630" indent="0">
              <a:buNone/>
              <a:defRPr sz="9000" b="1"/>
            </a:lvl8pPr>
            <a:lvl9pPr marL="21305864" indent="0">
              <a:buNone/>
              <a:defRPr sz="9000" b="1"/>
            </a:lvl9pPr>
          </a:lstStyle>
          <a:p>
            <a:pPr lvl="0"/>
            <a:r>
              <a:rPr lang="en-AU" smtClean="0"/>
              <a:t>Click to edit Master text styles</a:t>
            </a:r>
          </a:p>
        </p:txBody>
      </p:sp>
      <p:sp>
        <p:nvSpPr>
          <p:cNvPr id="6" name="Content Placeholder 5"/>
          <p:cNvSpPr>
            <a:spLocks noGrp="1"/>
          </p:cNvSpPr>
          <p:nvPr>
            <p:ph sz="quarter" idx="4"/>
          </p:nvPr>
        </p:nvSpPr>
        <p:spPr>
          <a:xfrm>
            <a:off x="21668722" y="16053300"/>
            <a:ext cx="18854599" cy="29165440"/>
          </a:xfrm>
        </p:spPr>
        <p:txBody>
          <a:bodyPr/>
          <a:lstStyle>
            <a:lvl1pPr>
              <a:defRPr sz="14000"/>
            </a:lvl1pPr>
            <a:lvl2pPr>
              <a:defRPr sz="12000"/>
            </a:lvl2pPr>
            <a:lvl3pPr>
              <a:defRPr sz="10000"/>
            </a:lvl3pPr>
            <a:lvl4pPr>
              <a:defRPr sz="9000"/>
            </a:lvl4pPr>
            <a:lvl5pPr>
              <a:defRPr sz="9000"/>
            </a:lvl5pPr>
            <a:lvl6pPr>
              <a:defRPr sz="9000"/>
            </a:lvl6pPr>
            <a:lvl7pPr>
              <a:defRPr sz="9000"/>
            </a:lvl7pPr>
            <a:lvl8pPr>
              <a:defRPr sz="9000"/>
            </a:lvl8pPr>
            <a:lvl9pPr>
              <a:defRPr sz="9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Date Placeholder 6"/>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Date Placeholder 2"/>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2809" y="2015451"/>
            <a:ext cx="14033572" cy="8577382"/>
          </a:xfrm>
        </p:spPr>
        <p:txBody>
          <a:bodyPr anchor="b"/>
          <a:lstStyle>
            <a:lvl1pPr algn="l">
              <a:defRPr sz="12000" b="1"/>
            </a:lvl1pPr>
          </a:lstStyle>
          <a:p>
            <a:r>
              <a:rPr lang="en-AU" smtClean="0"/>
              <a:t>Click to edit Master title style</a:t>
            </a:r>
            <a:endParaRPr lang="en-AU"/>
          </a:p>
        </p:txBody>
      </p:sp>
      <p:sp>
        <p:nvSpPr>
          <p:cNvPr id="3" name="Content Placeholder 2"/>
          <p:cNvSpPr>
            <a:spLocks noGrp="1"/>
          </p:cNvSpPr>
          <p:nvPr>
            <p:ph idx="1"/>
          </p:nvPr>
        </p:nvSpPr>
        <p:spPr>
          <a:xfrm>
            <a:off x="16677360" y="2015456"/>
            <a:ext cx="23845956" cy="43203294"/>
          </a:xfrm>
        </p:spPr>
        <p:txBody>
          <a:bodyPr/>
          <a:lstStyle>
            <a:lvl1pPr>
              <a:defRPr sz="19000"/>
            </a:lvl1pPr>
            <a:lvl2pPr>
              <a:defRPr sz="16000"/>
            </a:lvl2pPr>
            <a:lvl3pPr>
              <a:defRPr sz="14000"/>
            </a:lvl3pPr>
            <a:lvl4pPr>
              <a:defRPr sz="12000"/>
            </a:lvl4pPr>
            <a:lvl5pPr>
              <a:defRPr sz="12000"/>
            </a:lvl5pPr>
            <a:lvl6pPr>
              <a:defRPr sz="12000"/>
            </a:lvl6pPr>
            <a:lvl7pPr>
              <a:defRPr sz="12000"/>
            </a:lvl7pPr>
            <a:lvl8pPr>
              <a:defRPr sz="12000"/>
            </a:lvl8pPr>
            <a:lvl9pPr>
              <a:defRPr sz="1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2132809" y="10592844"/>
            <a:ext cx="14033572" cy="34625911"/>
          </a:xfrm>
        </p:spPr>
        <p:txBody>
          <a:bodyPr/>
          <a:lstStyle>
            <a:lvl1pPr marL="0" indent="0">
              <a:buNone/>
              <a:defRPr sz="8000"/>
            </a:lvl1pPr>
            <a:lvl2pPr marL="2663234" indent="0">
              <a:buNone/>
              <a:defRPr sz="7000"/>
            </a:lvl2pPr>
            <a:lvl3pPr marL="5326468" indent="0">
              <a:buNone/>
              <a:defRPr sz="6000"/>
            </a:lvl3pPr>
            <a:lvl4pPr marL="7989703" indent="0">
              <a:buNone/>
              <a:defRPr sz="5000"/>
            </a:lvl4pPr>
            <a:lvl5pPr marL="10652937" indent="0">
              <a:buNone/>
              <a:defRPr sz="5000"/>
            </a:lvl5pPr>
            <a:lvl6pPr marL="13316161" indent="0">
              <a:buNone/>
              <a:defRPr sz="5000"/>
            </a:lvl6pPr>
            <a:lvl7pPr marL="15979396" indent="0">
              <a:buNone/>
              <a:defRPr sz="5000"/>
            </a:lvl7pPr>
            <a:lvl8pPr marL="18642630" indent="0">
              <a:buNone/>
              <a:defRPr sz="5000"/>
            </a:lvl8pPr>
            <a:lvl9pPr marL="21305864" indent="0">
              <a:buNone/>
              <a:defRPr sz="5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0900" y="35434433"/>
            <a:ext cx="25593675" cy="4183232"/>
          </a:xfrm>
        </p:spPr>
        <p:txBody>
          <a:bodyPr anchor="b"/>
          <a:lstStyle>
            <a:lvl1pPr algn="l">
              <a:defRPr sz="12000" b="1"/>
            </a:lvl1pPr>
          </a:lstStyle>
          <a:p>
            <a:r>
              <a:rPr lang="en-AU" smtClean="0"/>
              <a:t>Click to edit Master title style</a:t>
            </a:r>
            <a:endParaRPr lang="en-AU"/>
          </a:p>
        </p:txBody>
      </p:sp>
      <p:sp>
        <p:nvSpPr>
          <p:cNvPr id="3" name="Picture Placeholder 2"/>
          <p:cNvSpPr>
            <a:spLocks noGrp="1"/>
          </p:cNvSpPr>
          <p:nvPr>
            <p:ph type="pic" idx="1"/>
          </p:nvPr>
        </p:nvSpPr>
        <p:spPr>
          <a:xfrm>
            <a:off x="8360900" y="4523047"/>
            <a:ext cx="25593675" cy="30372370"/>
          </a:xfrm>
        </p:spPr>
        <p:txBody>
          <a:bodyPr/>
          <a:lstStyle>
            <a:lvl1pPr marL="0" indent="0">
              <a:buNone/>
              <a:defRPr sz="19000"/>
            </a:lvl1pPr>
            <a:lvl2pPr marL="2663234" indent="0">
              <a:buNone/>
              <a:defRPr sz="16000"/>
            </a:lvl2pPr>
            <a:lvl3pPr marL="5326468" indent="0">
              <a:buNone/>
              <a:defRPr sz="14000"/>
            </a:lvl3pPr>
            <a:lvl4pPr marL="7989703" indent="0">
              <a:buNone/>
              <a:defRPr sz="12000"/>
            </a:lvl4pPr>
            <a:lvl5pPr marL="10652937" indent="0">
              <a:buNone/>
              <a:defRPr sz="12000"/>
            </a:lvl5pPr>
            <a:lvl6pPr marL="13316161" indent="0">
              <a:buNone/>
              <a:defRPr sz="12000"/>
            </a:lvl6pPr>
            <a:lvl7pPr marL="15979396" indent="0">
              <a:buNone/>
              <a:defRPr sz="12000"/>
            </a:lvl7pPr>
            <a:lvl8pPr marL="18642630" indent="0">
              <a:buNone/>
              <a:defRPr sz="12000"/>
            </a:lvl8pPr>
            <a:lvl9pPr marL="21305864" indent="0">
              <a:buNone/>
              <a:defRPr sz="12000"/>
            </a:lvl9pPr>
          </a:lstStyle>
          <a:p>
            <a:endParaRPr lang="en-AU" dirty="0"/>
          </a:p>
        </p:txBody>
      </p:sp>
      <p:sp>
        <p:nvSpPr>
          <p:cNvPr id="4" name="Text Placeholder 3"/>
          <p:cNvSpPr>
            <a:spLocks noGrp="1"/>
          </p:cNvSpPr>
          <p:nvPr>
            <p:ph type="body" sz="half" idx="2"/>
          </p:nvPr>
        </p:nvSpPr>
        <p:spPr>
          <a:xfrm>
            <a:off x="8360900" y="39617676"/>
            <a:ext cx="25593675" cy="5940884"/>
          </a:xfrm>
        </p:spPr>
        <p:txBody>
          <a:bodyPr/>
          <a:lstStyle>
            <a:lvl1pPr marL="0" indent="0">
              <a:buNone/>
              <a:defRPr sz="8000"/>
            </a:lvl1pPr>
            <a:lvl2pPr marL="2663234" indent="0">
              <a:buNone/>
              <a:defRPr sz="7000"/>
            </a:lvl2pPr>
            <a:lvl3pPr marL="5326468" indent="0">
              <a:buNone/>
              <a:defRPr sz="6000"/>
            </a:lvl3pPr>
            <a:lvl4pPr marL="7989703" indent="0">
              <a:buNone/>
              <a:defRPr sz="5000"/>
            </a:lvl4pPr>
            <a:lvl5pPr marL="10652937" indent="0">
              <a:buNone/>
              <a:defRPr sz="5000"/>
            </a:lvl5pPr>
            <a:lvl6pPr marL="13316161" indent="0">
              <a:buNone/>
              <a:defRPr sz="5000"/>
            </a:lvl6pPr>
            <a:lvl7pPr marL="15979396" indent="0">
              <a:buNone/>
              <a:defRPr sz="5000"/>
            </a:lvl7pPr>
            <a:lvl8pPr marL="18642630" indent="0">
              <a:buNone/>
              <a:defRPr sz="5000"/>
            </a:lvl8pPr>
            <a:lvl9pPr marL="21305864" indent="0">
              <a:buNone/>
              <a:defRPr sz="5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D47A932-F283-7C49-B2E0-3402EC57E095}" type="datetimeFigureOut">
              <a:rPr lang="en-AU" smtClean="0"/>
              <a:pPr/>
              <a:t>2/10/14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FF992E4-5A65-D646-94C6-484AB54A546B}"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32809" y="2027168"/>
            <a:ext cx="38390517" cy="8436774"/>
          </a:xfrm>
          <a:prstGeom prst="rect">
            <a:avLst/>
          </a:prstGeom>
        </p:spPr>
        <p:txBody>
          <a:bodyPr vert="horz" lIns="532645" tIns="266327" rIns="532645" bIns="266327" rtlCol="0" anchor="ctr">
            <a:normAutofit/>
          </a:bodyPr>
          <a:lstStyle/>
          <a:p>
            <a:r>
              <a:rPr lang="en-AU" smtClean="0"/>
              <a:t>Click to edit Master title style</a:t>
            </a:r>
            <a:endParaRPr lang="en-AU"/>
          </a:p>
        </p:txBody>
      </p:sp>
      <p:sp>
        <p:nvSpPr>
          <p:cNvPr id="3" name="Text Placeholder 2"/>
          <p:cNvSpPr>
            <a:spLocks noGrp="1"/>
          </p:cNvSpPr>
          <p:nvPr>
            <p:ph type="body" idx="1"/>
          </p:nvPr>
        </p:nvSpPr>
        <p:spPr>
          <a:xfrm>
            <a:off x="2132809" y="11811480"/>
            <a:ext cx="38390517" cy="33407260"/>
          </a:xfrm>
          <a:prstGeom prst="rect">
            <a:avLst/>
          </a:prstGeom>
        </p:spPr>
        <p:txBody>
          <a:bodyPr vert="horz" lIns="532645" tIns="266327" rIns="532645" bIns="266327"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2"/>
          </p:nvPr>
        </p:nvSpPr>
        <p:spPr>
          <a:xfrm>
            <a:off x="2132814" y="46917814"/>
            <a:ext cx="9953097" cy="2695076"/>
          </a:xfrm>
          <a:prstGeom prst="rect">
            <a:avLst/>
          </a:prstGeom>
        </p:spPr>
        <p:txBody>
          <a:bodyPr vert="horz" lIns="532645" tIns="266327" rIns="532645" bIns="266327" rtlCol="0" anchor="ctr"/>
          <a:lstStyle>
            <a:lvl1pPr algn="l">
              <a:defRPr sz="7000">
                <a:solidFill>
                  <a:schemeClr val="tx1">
                    <a:tint val="75000"/>
                  </a:schemeClr>
                </a:solidFill>
              </a:defRPr>
            </a:lvl1pPr>
          </a:lstStyle>
          <a:p>
            <a:fld id="{AD47A932-F283-7C49-B2E0-3402EC57E095}" type="datetimeFigureOut">
              <a:rPr lang="en-AU" smtClean="0"/>
              <a:pPr/>
              <a:t>2/10/14</a:t>
            </a:fld>
            <a:endParaRPr lang="en-AU" dirty="0"/>
          </a:p>
        </p:txBody>
      </p:sp>
      <p:sp>
        <p:nvSpPr>
          <p:cNvPr id="5" name="Footer Placeholder 4"/>
          <p:cNvSpPr>
            <a:spLocks noGrp="1"/>
          </p:cNvSpPr>
          <p:nvPr>
            <p:ph type="ftr" sz="quarter" idx="3"/>
          </p:nvPr>
        </p:nvSpPr>
        <p:spPr>
          <a:xfrm>
            <a:off x="14574183" y="46917814"/>
            <a:ext cx="13507769" cy="2695076"/>
          </a:xfrm>
          <a:prstGeom prst="rect">
            <a:avLst/>
          </a:prstGeom>
        </p:spPr>
        <p:txBody>
          <a:bodyPr vert="horz" lIns="532645" tIns="266327" rIns="532645" bIns="266327" rtlCol="0" anchor="ctr"/>
          <a:lstStyle>
            <a:lvl1pPr algn="ctr">
              <a:defRPr sz="70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30570224" y="46917814"/>
            <a:ext cx="9953097" cy="2695076"/>
          </a:xfrm>
          <a:prstGeom prst="rect">
            <a:avLst/>
          </a:prstGeom>
        </p:spPr>
        <p:txBody>
          <a:bodyPr vert="horz" lIns="532645" tIns="266327" rIns="532645" bIns="266327" rtlCol="0" anchor="ctr"/>
          <a:lstStyle>
            <a:lvl1pPr algn="r">
              <a:defRPr sz="7000">
                <a:solidFill>
                  <a:schemeClr val="tx1">
                    <a:tint val="75000"/>
                  </a:schemeClr>
                </a:solidFill>
              </a:defRPr>
            </a:lvl1pPr>
          </a:lstStyle>
          <a:p>
            <a:fld id="{DFF992E4-5A65-D646-94C6-484AB54A546B}"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63234" rtl="0" eaLnBrk="1" latinLnBrk="0" hangingPunct="1">
        <a:spcBef>
          <a:spcPct val="0"/>
        </a:spcBef>
        <a:buNone/>
        <a:defRPr sz="26000" kern="1200">
          <a:solidFill>
            <a:schemeClr val="tx1"/>
          </a:solidFill>
          <a:latin typeface="+mj-lt"/>
          <a:ea typeface="+mj-ea"/>
          <a:cs typeface="+mj-cs"/>
        </a:defRPr>
      </a:lvl1pPr>
    </p:titleStyle>
    <p:bodyStyle>
      <a:lvl1pPr marL="1997421" indent="-1997421" algn="l" defTabSz="2663234" rtl="0" eaLnBrk="1" latinLnBrk="0" hangingPunct="1">
        <a:spcBef>
          <a:spcPct val="20000"/>
        </a:spcBef>
        <a:buFont typeface="Arial"/>
        <a:buChar char="•"/>
        <a:defRPr sz="19000" kern="1200">
          <a:solidFill>
            <a:schemeClr val="tx1"/>
          </a:solidFill>
          <a:latin typeface="+mn-lt"/>
          <a:ea typeface="+mn-ea"/>
          <a:cs typeface="+mn-cs"/>
        </a:defRPr>
      </a:lvl1pPr>
      <a:lvl2pPr marL="4327758" indent="-1664524" algn="l" defTabSz="2663234" rtl="0" eaLnBrk="1" latinLnBrk="0" hangingPunct="1">
        <a:spcBef>
          <a:spcPct val="20000"/>
        </a:spcBef>
        <a:buFont typeface="Arial"/>
        <a:buChar char="–"/>
        <a:defRPr sz="16000" kern="1200">
          <a:solidFill>
            <a:schemeClr val="tx1"/>
          </a:solidFill>
          <a:latin typeface="+mn-lt"/>
          <a:ea typeface="+mn-ea"/>
          <a:cs typeface="+mn-cs"/>
        </a:defRPr>
      </a:lvl2pPr>
      <a:lvl3pPr marL="6658086" indent="-1331617" algn="l" defTabSz="2663234" rtl="0" eaLnBrk="1" latinLnBrk="0" hangingPunct="1">
        <a:spcBef>
          <a:spcPct val="20000"/>
        </a:spcBef>
        <a:buFont typeface="Arial"/>
        <a:buChar char="•"/>
        <a:defRPr sz="14000" kern="1200">
          <a:solidFill>
            <a:schemeClr val="tx1"/>
          </a:solidFill>
          <a:latin typeface="+mn-lt"/>
          <a:ea typeface="+mn-ea"/>
          <a:cs typeface="+mn-cs"/>
        </a:defRPr>
      </a:lvl3pPr>
      <a:lvl4pPr marL="9321320" indent="-1331617" algn="l" defTabSz="2663234" rtl="0" eaLnBrk="1" latinLnBrk="0" hangingPunct="1">
        <a:spcBef>
          <a:spcPct val="20000"/>
        </a:spcBef>
        <a:buFont typeface="Arial"/>
        <a:buChar char="–"/>
        <a:defRPr sz="12000" kern="1200">
          <a:solidFill>
            <a:schemeClr val="tx1"/>
          </a:solidFill>
          <a:latin typeface="+mn-lt"/>
          <a:ea typeface="+mn-ea"/>
          <a:cs typeface="+mn-cs"/>
        </a:defRPr>
      </a:lvl4pPr>
      <a:lvl5pPr marL="11984544" indent="-1331617" algn="l" defTabSz="2663234" rtl="0" eaLnBrk="1" latinLnBrk="0" hangingPunct="1">
        <a:spcBef>
          <a:spcPct val="20000"/>
        </a:spcBef>
        <a:buFont typeface="Arial"/>
        <a:buChar char="»"/>
        <a:defRPr sz="12000" kern="1200">
          <a:solidFill>
            <a:schemeClr val="tx1"/>
          </a:solidFill>
          <a:latin typeface="+mn-lt"/>
          <a:ea typeface="+mn-ea"/>
          <a:cs typeface="+mn-cs"/>
        </a:defRPr>
      </a:lvl5pPr>
      <a:lvl6pPr marL="14647778" indent="-1331617" algn="l" defTabSz="2663234" rtl="0" eaLnBrk="1" latinLnBrk="0" hangingPunct="1">
        <a:spcBef>
          <a:spcPct val="20000"/>
        </a:spcBef>
        <a:buFont typeface="Arial"/>
        <a:buChar char="•"/>
        <a:defRPr sz="12000" kern="1200">
          <a:solidFill>
            <a:schemeClr val="tx1"/>
          </a:solidFill>
          <a:latin typeface="+mn-lt"/>
          <a:ea typeface="+mn-ea"/>
          <a:cs typeface="+mn-cs"/>
        </a:defRPr>
      </a:lvl6pPr>
      <a:lvl7pPr marL="17311013" indent="-1331617" algn="l" defTabSz="2663234" rtl="0" eaLnBrk="1" latinLnBrk="0" hangingPunct="1">
        <a:spcBef>
          <a:spcPct val="20000"/>
        </a:spcBef>
        <a:buFont typeface="Arial"/>
        <a:buChar char="•"/>
        <a:defRPr sz="12000" kern="1200">
          <a:solidFill>
            <a:schemeClr val="tx1"/>
          </a:solidFill>
          <a:latin typeface="+mn-lt"/>
          <a:ea typeface="+mn-ea"/>
          <a:cs typeface="+mn-cs"/>
        </a:defRPr>
      </a:lvl7pPr>
      <a:lvl8pPr marL="19974247" indent="-1331617" algn="l" defTabSz="2663234" rtl="0" eaLnBrk="1" latinLnBrk="0" hangingPunct="1">
        <a:spcBef>
          <a:spcPct val="20000"/>
        </a:spcBef>
        <a:buFont typeface="Arial"/>
        <a:buChar char="•"/>
        <a:defRPr sz="12000" kern="1200">
          <a:solidFill>
            <a:schemeClr val="tx1"/>
          </a:solidFill>
          <a:latin typeface="+mn-lt"/>
          <a:ea typeface="+mn-ea"/>
          <a:cs typeface="+mn-cs"/>
        </a:defRPr>
      </a:lvl8pPr>
      <a:lvl9pPr marL="22637481" indent="-1331617" algn="l" defTabSz="2663234" rtl="0" eaLnBrk="1" latinLnBrk="0" hangingPunct="1">
        <a:spcBef>
          <a:spcPct val="20000"/>
        </a:spcBef>
        <a:buFont typeface="Arial"/>
        <a:buChar char="•"/>
        <a:defRPr sz="12000" kern="1200">
          <a:solidFill>
            <a:schemeClr val="tx1"/>
          </a:solidFill>
          <a:latin typeface="+mn-lt"/>
          <a:ea typeface="+mn-ea"/>
          <a:cs typeface="+mn-cs"/>
        </a:defRPr>
      </a:lvl9pPr>
    </p:bodyStyle>
    <p:otherStyle>
      <a:defPPr>
        <a:defRPr lang="en-AU"/>
      </a:defPPr>
      <a:lvl1pPr marL="0" algn="l" defTabSz="2663234" rtl="0" eaLnBrk="1" latinLnBrk="0" hangingPunct="1">
        <a:defRPr sz="10000" kern="1200">
          <a:solidFill>
            <a:schemeClr val="tx1"/>
          </a:solidFill>
          <a:latin typeface="+mn-lt"/>
          <a:ea typeface="+mn-ea"/>
          <a:cs typeface="+mn-cs"/>
        </a:defRPr>
      </a:lvl1pPr>
      <a:lvl2pPr marL="2663234" algn="l" defTabSz="2663234" rtl="0" eaLnBrk="1" latinLnBrk="0" hangingPunct="1">
        <a:defRPr sz="10000" kern="1200">
          <a:solidFill>
            <a:schemeClr val="tx1"/>
          </a:solidFill>
          <a:latin typeface="+mn-lt"/>
          <a:ea typeface="+mn-ea"/>
          <a:cs typeface="+mn-cs"/>
        </a:defRPr>
      </a:lvl2pPr>
      <a:lvl3pPr marL="5326468" algn="l" defTabSz="2663234" rtl="0" eaLnBrk="1" latinLnBrk="0" hangingPunct="1">
        <a:defRPr sz="10000" kern="1200">
          <a:solidFill>
            <a:schemeClr val="tx1"/>
          </a:solidFill>
          <a:latin typeface="+mn-lt"/>
          <a:ea typeface="+mn-ea"/>
          <a:cs typeface="+mn-cs"/>
        </a:defRPr>
      </a:lvl3pPr>
      <a:lvl4pPr marL="7989703" algn="l" defTabSz="2663234" rtl="0" eaLnBrk="1" latinLnBrk="0" hangingPunct="1">
        <a:defRPr sz="10000" kern="1200">
          <a:solidFill>
            <a:schemeClr val="tx1"/>
          </a:solidFill>
          <a:latin typeface="+mn-lt"/>
          <a:ea typeface="+mn-ea"/>
          <a:cs typeface="+mn-cs"/>
        </a:defRPr>
      </a:lvl4pPr>
      <a:lvl5pPr marL="10652937" algn="l" defTabSz="2663234" rtl="0" eaLnBrk="1" latinLnBrk="0" hangingPunct="1">
        <a:defRPr sz="10000" kern="1200">
          <a:solidFill>
            <a:schemeClr val="tx1"/>
          </a:solidFill>
          <a:latin typeface="+mn-lt"/>
          <a:ea typeface="+mn-ea"/>
          <a:cs typeface="+mn-cs"/>
        </a:defRPr>
      </a:lvl5pPr>
      <a:lvl6pPr marL="13316161" algn="l" defTabSz="2663234" rtl="0" eaLnBrk="1" latinLnBrk="0" hangingPunct="1">
        <a:defRPr sz="10000" kern="1200">
          <a:solidFill>
            <a:schemeClr val="tx1"/>
          </a:solidFill>
          <a:latin typeface="+mn-lt"/>
          <a:ea typeface="+mn-ea"/>
          <a:cs typeface="+mn-cs"/>
        </a:defRPr>
      </a:lvl6pPr>
      <a:lvl7pPr marL="15979396" algn="l" defTabSz="2663234" rtl="0" eaLnBrk="1" latinLnBrk="0" hangingPunct="1">
        <a:defRPr sz="10000" kern="1200">
          <a:solidFill>
            <a:schemeClr val="tx1"/>
          </a:solidFill>
          <a:latin typeface="+mn-lt"/>
          <a:ea typeface="+mn-ea"/>
          <a:cs typeface="+mn-cs"/>
        </a:defRPr>
      </a:lvl7pPr>
      <a:lvl8pPr marL="18642630" algn="l" defTabSz="2663234" rtl="0" eaLnBrk="1" latinLnBrk="0" hangingPunct="1">
        <a:defRPr sz="10000" kern="1200">
          <a:solidFill>
            <a:schemeClr val="tx1"/>
          </a:solidFill>
          <a:latin typeface="+mn-lt"/>
          <a:ea typeface="+mn-ea"/>
          <a:cs typeface="+mn-cs"/>
        </a:defRPr>
      </a:lvl8pPr>
      <a:lvl9pPr marL="21305864" algn="l" defTabSz="2663234" rtl="0" eaLnBrk="1" latinLnBrk="0" hangingPunct="1">
        <a:defRPr sz="10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chart" Target="../charts/chart2.xml"/><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0" name="Chart 19"/>
          <p:cNvGraphicFramePr>
            <a:graphicFrameLocks/>
          </p:cNvGraphicFramePr>
          <p:nvPr/>
        </p:nvGraphicFramePr>
        <p:xfrm>
          <a:off x="1347886" y="15398232"/>
          <a:ext cx="14397282" cy="107322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Chart 23"/>
          <p:cNvGraphicFramePr>
            <a:graphicFrameLocks/>
          </p:cNvGraphicFramePr>
          <p:nvPr/>
        </p:nvGraphicFramePr>
        <p:xfrm>
          <a:off x="15745167" y="15107007"/>
          <a:ext cx="11367039" cy="1237355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124060" y="507634"/>
            <a:ext cx="40531997" cy="3940794"/>
          </a:xfrm>
          <a:prstGeom prst="rect">
            <a:avLst/>
          </a:prstGeom>
        </p:spPr>
        <p:style>
          <a:lnRef idx="1">
            <a:schemeClr val="accent1"/>
          </a:lnRef>
          <a:fillRef idx="2">
            <a:schemeClr val="accent1"/>
          </a:fillRef>
          <a:effectRef idx="1">
            <a:schemeClr val="accent1"/>
          </a:effectRef>
          <a:fontRef idx="minor">
            <a:schemeClr val="dk1"/>
          </a:fontRef>
        </p:style>
        <p:txBody>
          <a:bodyPr wrap="square" lIns="83224" tIns="503541" rIns="83224" bIns="503541" rtlCol="0">
            <a:spAutoFit/>
          </a:bodyPr>
          <a:lstStyle/>
          <a:p>
            <a:pPr algn="ctr"/>
            <a:r>
              <a:rPr lang="en-AU" sz="9000" dirty="0" smtClean="0"/>
              <a:t>Do Illicit Street Drugs Cause Schizophrenia?</a:t>
            </a:r>
          </a:p>
          <a:p>
            <a:pPr algn="ctr"/>
            <a:r>
              <a:rPr lang="en-AU" sz="6000" dirty="0" smtClean="0"/>
              <a:t/>
            </a:r>
            <a:br>
              <a:rPr lang="en-AU" sz="6000" dirty="0" smtClean="0"/>
            </a:br>
            <a:r>
              <a:rPr lang="en-US" sz="4000" dirty="0" smtClean="0">
                <a:solidFill>
                  <a:schemeClr val="tx2">
                    <a:lumMod val="75000"/>
                  </a:schemeClr>
                </a:solidFill>
                <a:effectLst>
                  <a:outerShdw blurRad="50800" dist="38100" dir="2700000">
                    <a:srgbClr val="000000">
                      <a:alpha val="43000"/>
                    </a:srgbClr>
                  </a:outerShdw>
                </a:effectLst>
                <a:latin typeface="Calibri" pitchFamily="-105" charset="0"/>
              </a:rPr>
              <a:t>Yolande Lucire MBBS, DPM, FRANZCP (resigned) PhD  &amp; Christopher Crotty PhD</a:t>
            </a:r>
            <a:endParaRPr lang="en-AU" sz="5000" dirty="0">
              <a:solidFill>
                <a:schemeClr val="tx2"/>
              </a:solidFill>
            </a:endParaRPr>
          </a:p>
        </p:txBody>
      </p:sp>
      <p:sp>
        <p:nvSpPr>
          <p:cNvPr id="5" name="TextBox 4"/>
          <p:cNvSpPr txBox="1"/>
          <p:nvPr/>
        </p:nvSpPr>
        <p:spPr>
          <a:xfrm>
            <a:off x="1650387" y="5457068"/>
            <a:ext cx="12227788" cy="9326884"/>
          </a:xfrm>
          <a:prstGeom prst="rect">
            <a:avLst/>
          </a:prstGeom>
        </p:spPr>
        <p:style>
          <a:lnRef idx="1">
            <a:schemeClr val="accent6"/>
          </a:lnRef>
          <a:fillRef idx="2">
            <a:schemeClr val="accent6"/>
          </a:fillRef>
          <a:effectRef idx="1">
            <a:schemeClr val="accent6"/>
          </a:effectRef>
          <a:fontRef idx="minor">
            <a:schemeClr val="dk1"/>
          </a:fontRef>
        </p:style>
        <p:txBody>
          <a:bodyPr wrap="square" lIns="719345" tIns="503541" rIns="719345" bIns="503541" rtlCol="0">
            <a:spAutoFit/>
          </a:bodyPr>
          <a:lstStyle/>
          <a:p>
            <a:r>
              <a:rPr lang="en-AU" sz="3000" dirty="0" smtClean="0">
                <a:effectLst>
                  <a:outerShdw blurRad="50800" dist="38100" dir="2700000">
                    <a:srgbClr val="000000">
                      <a:alpha val="43000"/>
                    </a:srgbClr>
                  </a:outerShdw>
                </a:effectLst>
              </a:rPr>
              <a:t>Why do some people believe that they do?*</a:t>
            </a:r>
          </a:p>
          <a:p>
            <a:endParaRPr lang="en-AU" sz="3000" dirty="0" smtClean="0">
              <a:effectLst>
                <a:outerShdw blurRad="50800" dist="38100" dir="2700000">
                  <a:srgbClr val="000000">
                    <a:alpha val="43000"/>
                  </a:srgbClr>
                </a:outerShdw>
              </a:effectLst>
            </a:endParaRPr>
          </a:p>
          <a:p>
            <a:r>
              <a:rPr lang="en-AU" sz="3000" dirty="0" smtClean="0">
                <a:effectLst>
                  <a:outerShdw blurRad="50800" dist="38100" dir="2700000">
                    <a:srgbClr val="000000">
                      <a:alpha val="43000"/>
                    </a:srgbClr>
                  </a:outerShdw>
                </a:effectLst>
              </a:rPr>
              <a:t>What is the link between illicit street drug use and being diagnosed with “treatment-refractory  schizophrenia”?</a:t>
            </a:r>
            <a:r>
              <a:rPr lang="en-AU" sz="3000" baseline="30000" dirty="0" smtClean="0">
                <a:effectLst>
                  <a:outerShdw blurRad="50800" dist="38100" dir="2700000">
                    <a:srgbClr val="000000">
                      <a:alpha val="43000"/>
                    </a:srgbClr>
                  </a:outerShdw>
                </a:effectLst>
              </a:rPr>
              <a:t>#</a:t>
            </a:r>
          </a:p>
          <a:p>
            <a:endParaRPr lang="en-AU" sz="3000" dirty="0" smtClean="0">
              <a:effectLst>
                <a:outerShdw blurRad="50800" dist="38100" dir="2700000">
                  <a:srgbClr val="000000">
                    <a:alpha val="43000"/>
                  </a:srgbClr>
                </a:outerShdw>
              </a:effectLst>
            </a:endParaRPr>
          </a:p>
          <a:p>
            <a:r>
              <a:rPr lang="en-AU" sz="3000" dirty="0" smtClean="0">
                <a:effectLst>
                  <a:outerShdw blurRad="50800" dist="38100" dir="2700000">
                    <a:srgbClr val="000000">
                      <a:alpha val="43000"/>
                    </a:srgbClr>
                  </a:outerShdw>
                </a:effectLst>
              </a:rPr>
              <a:t>Does pharmacogenetics answer these questions?</a:t>
            </a:r>
          </a:p>
          <a:p>
            <a:endParaRPr lang="en-AU" sz="3000" dirty="0" smtClean="0">
              <a:effectLst>
                <a:outerShdw blurRad="50800" dist="38100" dir="2700000">
                  <a:srgbClr val="000000">
                    <a:alpha val="43000"/>
                  </a:srgbClr>
                </a:outerShdw>
              </a:effectLst>
            </a:endParaRPr>
          </a:p>
          <a:p>
            <a:r>
              <a:rPr lang="en-AU" sz="3000" dirty="0" smtClean="0">
                <a:effectLst>
                  <a:outerShdw blurRad="50800" dist="38100" dir="2700000">
                    <a:srgbClr val="000000">
                      <a:alpha val="43000"/>
                    </a:srgbClr>
                  </a:outerShdw>
                </a:effectLst>
              </a:rPr>
              <a:t>This presentation links street drugs, impaired  CYP450 metabolism, atypical antipsychotics and “treatment-refractory schizophrenia.”</a:t>
            </a:r>
          </a:p>
          <a:p>
            <a:endParaRPr lang="en-AU" sz="3000" dirty="0" smtClean="0">
              <a:effectLst>
                <a:outerShdw blurRad="50800" dist="38100" dir="2700000">
                  <a:srgbClr val="000000">
                    <a:alpha val="43000"/>
                  </a:srgbClr>
                </a:outerShdw>
              </a:effectLst>
            </a:endParaRPr>
          </a:p>
          <a:p>
            <a:r>
              <a:rPr lang="en-US" sz="3000" b="1" dirty="0" smtClean="0">
                <a:effectLst>
                  <a:outerShdw blurRad="50800" dist="38100" dir="2700000">
                    <a:srgbClr val="000000">
                      <a:alpha val="43000"/>
                    </a:srgbClr>
                  </a:outerShdw>
                </a:effectLst>
              </a:rPr>
              <a:t>*</a:t>
            </a:r>
            <a:r>
              <a:rPr lang="en-US" sz="3000" dirty="0" smtClean="0">
                <a:effectLst>
                  <a:outerShdw blurRad="50800" dist="38100" dir="2700000">
                    <a:srgbClr val="000000">
                      <a:alpha val="43000"/>
                    </a:srgbClr>
                  </a:outerShdw>
                </a:effectLst>
              </a:rPr>
              <a:t>Large M, Sharma S, Compton MT, Slade T, Nielssen O. Cannabis use and earlier onset of psychosis: a systematic meta-analysis. Arch Gen Psychiatry. 2011Jun;68(6):555-61</a:t>
            </a:r>
          </a:p>
          <a:p>
            <a:endParaRPr lang="en-US" sz="3000" dirty="0" smtClean="0">
              <a:effectLst>
                <a:outerShdw blurRad="50800" dist="38100" dir="2700000">
                  <a:srgbClr val="000000">
                    <a:alpha val="43000"/>
                  </a:srgbClr>
                </a:outerShdw>
              </a:effectLst>
            </a:endParaRPr>
          </a:p>
          <a:p>
            <a:r>
              <a:rPr lang="en-AU" sz="3000" dirty="0" smtClean="0">
                <a:effectLst>
                  <a:outerShdw blurRad="50800" dist="38100" dir="2700000">
                    <a:srgbClr val="000000">
                      <a:alpha val="43000"/>
                    </a:srgbClr>
                  </a:outerShdw>
                </a:effectLst>
              </a:rPr>
              <a:t># see  www.trsconsensus.com.au </a:t>
            </a:r>
            <a:r>
              <a:rPr lang="en-US" sz="3000" dirty="0" smtClean="0">
                <a:effectLst>
                  <a:outerShdw blurRad="50800" dist="38100" dir="2700000">
                    <a:srgbClr val="000000">
                      <a:alpha val="43000"/>
                    </a:srgbClr>
                  </a:outerShdw>
                </a:effectLst>
              </a:rPr>
              <a:t>Targeting Treatment-Refractory Schizophrenia: A multidimensional outcomes approach to the diagnosis and management of incomplete recovery Professor Tim Lambert  The Brain and Mind Research Institute.</a:t>
            </a:r>
            <a:endParaRPr lang="en-AU" sz="3000" dirty="0">
              <a:effectLst>
                <a:outerShdw blurRad="50800" dist="38100" dir="2700000">
                  <a:srgbClr val="000000">
                    <a:alpha val="43000"/>
                  </a:srgbClr>
                </a:outerShdw>
              </a:effectLst>
            </a:endParaRPr>
          </a:p>
        </p:txBody>
      </p:sp>
      <p:sp>
        <p:nvSpPr>
          <p:cNvPr id="6" name="TextBox 5"/>
          <p:cNvSpPr txBox="1"/>
          <p:nvPr/>
        </p:nvSpPr>
        <p:spPr>
          <a:xfrm>
            <a:off x="28843541" y="5457068"/>
            <a:ext cx="12321993" cy="1555328"/>
          </a:xfrm>
          <a:prstGeom prst="rect">
            <a:avLst/>
          </a:prstGeom>
        </p:spPr>
        <p:style>
          <a:lnRef idx="1">
            <a:schemeClr val="accent5"/>
          </a:lnRef>
          <a:fillRef idx="2">
            <a:schemeClr val="accent5"/>
          </a:fillRef>
          <a:effectRef idx="1">
            <a:schemeClr val="accent5"/>
          </a:effectRef>
          <a:fontRef idx="minor">
            <a:schemeClr val="dk1"/>
          </a:fontRef>
        </p:style>
        <p:txBody>
          <a:bodyPr vert="horz" wrap="square" lIns="83224" tIns="503541" rIns="83224" bIns="503541" rtlCol="0" anchor="ctr">
            <a:spAutoFit/>
          </a:bodyPr>
          <a:lstStyle/>
          <a:p>
            <a:pPr algn="ctr"/>
            <a:r>
              <a:rPr lang="en-AU" sz="3500" b="1" dirty="0" smtClean="0">
                <a:effectLst>
                  <a:outerShdw blurRad="50800" dist="38100" dir="2700000">
                    <a:srgbClr val="000000">
                      <a:alpha val="43000"/>
                    </a:srgbClr>
                  </a:outerShdw>
                </a:effectLst>
              </a:rPr>
              <a:t>CYP450 Metabolism of atypicals, SSRIs and illicits</a:t>
            </a:r>
          </a:p>
        </p:txBody>
      </p:sp>
      <p:sp>
        <p:nvSpPr>
          <p:cNvPr id="8" name="TextBox 7"/>
          <p:cNvSpPr txBox="1"/>
          <p:nvPr/>
        </p:nvSpPr>
        <p:spPr>
          <a:xfrm>
            <a:off x="28843541" y="21293784"/>
            <a:ext cx="12321993" cy="3287062"/>
          </a:xfrm>
          <a:prstGeom prst="rect">
            <a:avLst/>
          </a:prstGeom>
        </p:spPr>
        <p:style>
          <a:lnRef idx="1">
            <a:schemeClr val="accent5"/>
          </a:lnRef>
          <a:fillRef idx="2">
            <a:schemeClr val="accent5"/>
          </a:fillRef>
          <a:effectRef idx="1">
            <a:schemeClr val="accent5"/>
          </a:effectRef>
          <a:fontRef idx="minor">
            <a:schemeClr val="dk1"/>
          </a:fontRef>
        </p:style>
        <p:txBody>
          <a:bodyPr wrap="square" lIns="359672" tIns="179836" rIns="359672" bIns="179836" rtlCol="0">
            <a:spAutoFit/>
          </a:bodyPr>
          <a:lstStyle/>
          <a:p>
            <a:r>
              <a:rPr lang="en-AU" sz="4000" b="1" baseline="30000" dirty="0" smtClean="0"/>
              <a:t>a</a:t>
            </a:r>
            <a:r>
              <a:rPr lang="en-AU" sz="4000" b="1" dirty="0" smtClean="0"/>
              <a:t> </a:t>
            </a:r>
            <a:r>
              <a:rPr lang="en-AU" sz="3000" b="1" dirty="0" smtClean="0">
                <a:effectLst>
                  <a:outerShdw blurRad="50800" dist="38100" dir="2700000">
                    <a:srgbClr val="000000">
                      <a:alpha val="43000"/>
                    </a:srgbClr>
                  </a:outerShdw>
                </a:effectLst>
              </a:rPr>
              <a:t>weak, </a:t>
            </a:r>
            <a:r>
              <a:rPr lang="en-AU" sz="3000" b="1" baseline="30000" dirty="0" smtClean="0">
                <a:effectLst>
                  <a:outerShdw blurRad="50800" dist="38100" dir="2700000">
                    <a:srgbClr val="000000">
                      <a:alpha val="43000"/>
                    </a:srgbClr>
                  </a:outerShdw>
                </a:effectLst>
              </a:rPr>
              <a:t>b</a:t>
            </a:r>
            <a:r>
              <a:rPr lang="en-AU" sz="3000" b="1" dirty="0" smtClean="0">
                <a:effectLst>
                  <a:outerShdw blurRad="50800" dist="38100" dir="2700000">
                    <a:srgbClr val="000000">
                      <a:alpha val="43000"/>
                    </a:srgbClr>
                  </a:outerShdw>
                </a:effectLst>
              </a:rPr>
              <a:t> intermediate and </a:t>
            </a:r>
            <a:r>
              <a:rPr lang="en-AU" sz="3000" b="1" baseline="30000" dirty="0" smtClean="0">
                <a:effectLst>
                  <a:outerShdw blurRad="50800" dist="38100" dir="2700000">
                    <a:srgbClr val="000000">
                      <a:alpha val="43000"/>
                    </a:srgbClr>
                  </a:outerShdw>
                </a:effectLst>
              </a:rPr>
              <a:t>c </a:t>
            </a:r>
            <a:r>
              <a:rPr lang="en-AU" sz="3000" b="1" dirty="0" smtClean="0">
                <a:effectLst>
                  <a:outerShdw blurRad="50800" dist="38100" dir="2700000">
                    <a:srgbClr val="000000">
                      <a:alpha val="43000"/>
                    </a:srgbClr>
                  </a:outerShdw>
                </a:effectLst>
              </a:rPr>
              <a:t>strong inhibition. Weak inhibitors are strong in high doses</a:t>
            </a:r>
          </a:p>
          <a:p>
            <a:r>
              <a:rPr lang="en-AU" sz="3000" b="1" dirty="0" smtClean="0">
                <a:effectLst>
                  <a:outerShdw blurRad="50800" dist="38100" dir="2700000">
                    <a:srgbClr val="000000">
                      <a:alpha val="43000"/>
                    </a:srgbClr>
                  </a:outerShdw>
                </a:effectLst>
              </a:rPr>
              <a:t>Sources: </a:t>
            </a:r>
            <a:r>
              <a:rPr lang="en-AU" sz="3000" dirty="0" smtClean="0">
                <a:effectLst>
                  <a:outerShdw blurRad="50800" dist="38100" dir="2700000">
                    <a:srgbClr val="000000">
                      <a:alpha val="43000"/>
                    </a:srgbClr>
                  </a:outerShdw>
                </a:effectLst>
              </a:rPr>
              <a:t>Wynn GH, Oesterheld, JR Cozza, K Armstrong SC Clinical Manual of Drug Interaction Principles for Medical Practice. American Psychiatric Publishing Inc 2009.</a:t>
            </a:r>
          </a:p>
          <a:p>
            <a:r>
              <a:rPr lang="en-AU" sz="3000" b="1" dirty="0" smtClean="0">
                <a:effectLst>
                  <a:outerShdw blurRad="50800" dist="38100" dir="2700000">
                    <a:srgbClr val="000000">
                      <a:alpha val="43000"/>
                    </a:srgbClr>
                  </a:outerShdw>
                </a:effectLst>
              </a:rPr>
              <a:t>Supercyp website: </a:t>
            </a:r>
            <a:r>
              <a:rPr lang="en-US" sz="3000" b="1" dirty="0" smtClean="0">
                <a:effectLst>
                  <a:outerShdw blurRad="50800" dist="38100" dir="2700000">
                    <a:srgbClr val="000000">
                      <a:alpha val="43000"/>
                    </a:srgbClr>
                  </a:outerShdw>
                </a:effectLst>
              </a:rPr>
              <a:t>http://bioinformatics.charite.de/supercyp/</a:t>
            </a:r>
            <a:endParaRPr lang="en-AU" sz="3000" dirty="0">
              <a:effectLst>
                <a:outerShdw blurRad="50800" dist="38100" dir="2700000">
                  <a:srgbClr val="000000">
                    <a:alpha val="43000"/>
                  </a:srgbClr>
                </a:outerShdw>
              </a:effectLst>
            </a:endParaRPr>
          </a:p>
        </p:txBody>
      </p:sp>
      <p:sp>
        <p:nvSpPr>
          <p:cNvPr id="11" name="TextBox 10"/>
          <p:cNvSpPr txBox="1"/>
          <p:nvPr/>
        </p:nvSpPr>
        <p:spPr>
          <a:xfrm>
            <a:off x="14977927" y="5457068"/>
            <a:ext cx="12731985" cy="9326884"/>
          </a:xfrm>
          <a:prstGeom prst="rect">
            <a:avLst/>
          </a:prstGeom>
        </p:spPr>
        <p:style>
          <a:lnRef idx="1">
            <a:schemeClr val="accent6"/>
          </a:lnRef>
          <a:fillRef idx="2">
            <a:schemeClr val="accent6"/>
          </a:fillRef>
          <a:effectRef idx="1">
            <a:schemeClr val="accent6"/>
          </a:effectRef>
          <a:fontRef idx="minor">
            <a:schemeClr val="dk1"/>
          </a:fontRef>
        </p:style>
        <p:txBody>
          <a:bodyPr wrap="square" lIns="719345" tIns="503541" rIns="719345" bIns="503541" rtlCol="0">
            <a:spAutoFit/>
          </a:bodyPr>
          <a:lstStyle/>
          <a:p>
            <a:pPr marL="31791"/>
            <a:r>
              <a:rPr lang="en-AU" sz="3000" b="1" dirty="0" smtClean="0"/>
              <a:t>16 </a:t>
            </a:r>
            <a:r>
              <a:rPr lang="en-AU" sz="3000" b="1" dirty="0" smtClean="0">
                <a:effectLst>
                  <a:outerShdw blurRad="50800" dist="38100" dir="2700000">
                    <a:srgbClr val="000000">
                      <a:alpha val="43000"/>
                    </a:srgbClr>
                  </a:outerShdw>
                </a:effectLst>
              </a:rPr>
              <a:t>persons suffering from adverse effects of “party” drugs:</a:t>
            </a:r>
          </a:p>
          <a:p>
            <a:pPr marL="31791">
              <a:buFont typeface="Wingdings" pitchFamily="38" charset="2"/>
              <a:buChar char="u"/>
            </a:pPr>
            <a:endParaRPr lang="en-AU" sz="3000" dirty="0" smtClean="0">
              <a:effectLst>
                <a:outerShdw blurRad="50800" dist="38100" dir="2700000">
                  <a:srgbClr val="000000">
                    <a:alpha val="43000"/>
                  </a:srgbClr>
                </a:outerShdw>
              </a:effectLst>
            </a:endParaRPr>
          </a:p>
          <a:p>
            <a:pPr marL="31791">
              <a:buFont typeface="Arial"/>
              <a:buChar char="•"/>
            </a:pPr>
            <a:r>
              <a:rPr lang="en-AU" sz="3000" dirty="0" smtClean="0">
                <a:effectLst>
                  <a:outerShdw blurRad="50800" dist="38100" dir="2700000">
                    <a:srgbClr val="000000">
                      <a:alpha val="43000"/>
                    </a:srgbClr>
                  </a:outerShdw>
                </a:effectLst>
              </a:rPr>
              <a:t>Were given atypical antipsychotics and/or antidepressants</a:t>
            </a:r>
          </a:p>
          <a:p>
            <a:pPr marL="31791">
              <a:buFont typeface="Arial"/>
              <a:buChar char="•"/>
            </a:pPr>
            <a:endParaRPr lang="en-AU" sz="3000" dirty="0" smtClean="0">
              <a:effectLst>
                <a:outerShdw blurRad="50800" dist="38100" dir="2700000">
                  <a:srgbClr val="000000">
                    <a:alpha val="43000"/>
                  </a:srgbClr>
                </a:outerShdw>
              </a:effectLst>
            </a:endParaRPr>
          </a:p>
          <a:p>
            <a:pPr marL="31791">
              <a:buFont typeface="Arial"/>
              <a:buChar char="•"/>
            </a:pPr>
            <a:r>
              <a:rPr lang="en-AU" sz="3000" dirty="0" smtClean="0">
                <a:effectLst>
                  <a:outerShdw blurRad="50800" dist="38100" dir="2700000">
                    <a:srgbClr val="000000">
                      <a:alpha val="43000"/>
                    </a:srgbClr>
                  </a:outerShdw>
                </a:effectLst>
              </a:rPr>
              <a:t>Party drugs, antipsychotics and antidepressants all interact with CYP450 enzymes as either substrates (S), inhibitors (Inh),  or inducers (ind) .</a:t>
            </a:r>
          </a:p>
          <a:p>
            <a:pPr>
              <a:buFont typeface="Arial"/>
              <a:buChar char="•"/>
            </a:pPr>
            <a:endParaRPr lang="en-AU" sz="3000" dirty="0" smtClean="0">
              <a:effectLst>
                <a:outerShdw blurRad="50800" dist="38100" dir="2700000">
                  <a:srgbClr val="000000">
                    <a:alpha val="43000"/>
                  </a:srgbClr>
                </a:outerShdw>
              </a:effectLst>
            </a:endParaRPr>
          </a:p>
          <a:p>
            <a:pPr marL="31791">
              <a:buFont typeface="Arial"/>
              <a:buChar char="•"/>
            </a:pPr>
            <a:r>
              <a:rPr lang="en-AU" sz="3000" dirty="0" smtClean="0">
                <a:effectLst>
                  <a:outerShdw blurRad="50800" dist="38100" dir="2700000">
                    <a:srgbClr val="000000">
                      <a:alpha val="43000"/>
                    </a:srgbClr>
                  </a:outerShdw>
                </a:effectLst>
              </a:rPr>
              <a:t>All developed neurotoxic symptoms: akathisia, confusion/hallucinosis, delirium.   </a:t>
            </a:r>
          </a:p>
          <a:p>
            <a:pPr marL="31791">
              <a:buFont typeface="Arial"/>
              <a:buChar char="•"/>
            </a:pPr>
            <a:endParaRPr lang="en-AU" sz="3000" dirty="0" smtClean="0">
              <a:effectLst>
                <a:outerShdw blurRad="50800" dist="38100" dir="2700000">
                  <a:srgbClr val="000000">
                    <a:alpha val="43000"/>
                  </a:srgbClr>
                </a:outerShdw>
              </a:effectLst>
            </a:endParaRPr>
          </a:p>
          <a:p>
            <a:pPr marL="31791">
              <a:buFont typeface="Arial"/>
              <a:buChar char="•"/>
            </a:pPr>
            <a:r>
              <a:rPr lang="en-AU" sz="3000" dirty="0" smtClean="0">
                <a:effectLst>
                  <a:outerShdw blurRad="50800" dist="38100" dir="2700000">
                    <a:srgbClr val="000000">
                      <a:alpha val="43000"/>
                    </a:srgbClr>
                  </a:outerShdw>
                </a:effectLst>
              </a:rPr>
              <a:t>All but 1 (who had 2C19*17)  had impaired CYP450 metabolism due to variant CYP450 alleles. See chart </a:t>
            </a:r>
            <a:r>
              <a:rPr lang="en-AU" sz="3000" dirty="0" smtClean="0">
                <a:effectLst>
                  <a:outerShdw blurRad="50800" dist="38100" dir="2700000">
                    <a:srgbClr val="000000">
                      <a:alpha val="43000"/>
                    </a:srgbClr>
                  </a:outerShdw>
                </a:effectLst>
                <a:latin typeface="Wingdings" pitchFamily="38" charset="2"/>
              </a:rPr>
              <a:t></a:t>
            </a:r>
            <a:endParaRPr lang="en-AU" sz="3000" dirty="0" smtClean="0">
              <a:effectLst>
                <a:outerShdw blurRad="50800" dist="38100" dir="2700000">
                  <a:srgbClr val="000000">
                    <a:alpha val="43000"/>
                  </a:srgbClr>
                </a:outerShdw>
              </a:effectLst>
            </a:endParaRPr>
          </a:p>
          <a:p>
            <a:pPr marL="31791">
              <a:buFont typeface="Arial"/>
              <a:buChar char="•"/>
            </a:pPr>
            <a:endParaRPr lang="en-AU" sz="3000" dirty="0" smtClean="0">
              <a:effectLst>
                <a:outerShdw blurRad="50800" dist="38100" dir="2700000">
                  <a:srgbClr val="000000">
                    <a:alpha val="43000"/>
                  </a:srgbClr>
                </a:outerShdw>
              </a:effectLst>
            </a:endParaRPr>
          </a:p>
          <a:p>
            <a:pPr marL="31791">
              <a:buFont typeface="Arial"/>
              <a:buChar char="•"/>
            </a:pPr>
            <a:r>
              <a:rPr lang="en-AU" sz="3000" dirty="0" smtClean="0">
                <a:effectLst>
                  <a:outerShdw blurRad="50800" dist="38100" dir="2700000">
                    <a:srgbClr val="000000">
                      <a:alpha val="43000"/>
                    </a:srgbClr>
                  </a:outerShdw>
                </a:effectLst>
              </a:rPr>
              <a:t>All 16 eventually received a diagnosis of “treatment-refractory  schizophrenia.”</a:t>
            </a:r>
          </a:p>
          <a:p>
            <a:pPr marL="31791">
              <a:buFont typeface="Arial"/>
              <a:buChar char="•"/>
            </a:pPr>
            <a:endParaRPr lang="en-AU" sz="3000" dirty="0" smtClean="0">
              <a:effectLst>
                <a:outerShdw blurRad="50800" dist="38100" dir="2700000">
                  <a:srgbClr val="000000">
                    <a:alpha val="43000"/>
                  </a:srgbClr>
                </a:outerShdw>
              </a:effectLst>
            </a:endParaRPr>
          </a:p>
          <a:p>
            <a:pPr marL="31791">
              <a:buFont typeface="Arial"/>
              <a:buChar char="•"/>
            </a:pPr>
            <a:r>
              <a:rPr lang="en-AU" sz="3000" dirty="0" smtClean="0">
                <a:effectLst>
                  <a:outerShdw blurRad="50800" dist="38100" dir="2700000">
                    <a:srgbClr val="000000">
                      <a:alpha val="43000"/>
                    </a:srgbClr>
                  </a:outerShdw>
                </a:effectLst>
              </a:rPr>
              <a:t>The toxidrome first manifested because of impaired CYP450 metabolism for party drugs</a:t>
            </a:r>
          </a:p>
        </p:txBody>
      </p:sp>
      <p:sp>
        <p:nvSpPr>
          <p:cNvPr id="14" name="TextBox 13"/>
          <p:cNvSpPr txBox="1"/>
          <p:nvPr/>
        </p:nvSpPr>
        <p:spPr>
          <a:xfrm>
            <a:off x="1650386" y="39862120"/>
            <a:ext cx="28541543" cy="9651889"/>
          </a:xfrm>
          <a:prstGeom prst="rect">
            <a:avLst/>
          </a:prstGeom>
        </p:spPr>
        <p:style>
          <a:lnRef idx="1">
            <a:schemeClr val="accent6"/>
          </a:lnRef>
          <a:fillRef idx="2">
            <a:schemeClr val="accent6"/>
          </a:fillRef>
          <a:effectRef idx="1">
            <a:schemeClr val="accent6"/>
          </a:effectRef>
          <a:fontRef idx="minor">
            <a:schemeClr val="dk1"/>
          </a:fontRef>
        </p:style>
        <p:txBody>
          <a:bodyPr wrap="square" lIns="719345" tIns="359672" rIns="359672" bIns="359672" rtlCol="0">
            <a:spAutoFit/>
          </a:bodyPr>
          <a:lstStyle/>
          <a:p>
            <a:pPr>
              <a:spcBef>
                <a:spcPts val="270"/>
              </a:spcBef>
              <a:spcAft>
                <a:spcPts val="270"/>
              </a:spcAft>
            </a:pPr>
            <a:r>
              <a:rPr lang="en-AU" sz="3500" b="1" dirty="0" smtClean="0">
                <a:effectLst>
                  <a:outerShdw blurRad="50800" dist="38100" dir="2700000">
                    <a:srgbClr val="000000">
                      <a:alpha val="43000"/>
                    </a:srgbClr>
                  </a:outerShdw>
                </a:effectLst>
                <a:latin typeface="Calibri"/>
                <a:cs typeface="Calibri"/>
              </a:rPr>
              <a:t>On the basis of the history of 16 cases, investigated with history and CYP450 testing:</a:t>
            </a:r>
            <a:br>
              <a:rPr lang="en-AU" sz="3500" b="1" dirty="0" smtClean="0">
                <a:effectLst>
                  <a:outerShdw blurRad="50800" dist="38100" dir="2700000">
                    <a:srgbClr val="000000">
                      <a:alpha val="43000"/>
                    </a:srgbClr>
                  </a:outerShdw>
                </a:effectLst>
                <a:latin typeface="Calibri"/>
                <a:cs typeface="Calibri"/>
              </a:rPr>
            </a:br>
            <a:endParaRPr lang="en-AU" sz="3500" dirty="0" smtClean="0">
              <a:effectLst>
                <a:outerShdw blurRad="50800" dist="38100" dir="2700000">
                  <a:srgbClr val="000000">
                    <a:alpha val="43000"/>
                  </a:srgbClr>
                </a:outerShdw>
              </a:effectLst>
              <a:latin typeface="Calibri"/>
              <a:cs typeface="Calibri"/>
            </a:endParaRP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Illicit “party” drugs do not cause schizophrenia.</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Party drugs cause side effects which are toxic psychoses.  </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“Treatment refractory schizophrenia” is a toxic  psychosis caused by treatment in a person who cannot metabolize psychiatric drugs.</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Impaired CYP450 metabolism + amphetamine, MDMA, or cocaine + cannabis</a:t>
            </a:r>
            <a:r>
              <a:rPr lang="en-AU" sz="3500" dirty="0" smtClean="0">
                <a:effectLst>
                  <a:outerShdw blurRad="50800" dist="38100" dir="2700000">
                    <a:srgbClr val="000000">
                      <a:alpha val="43000"/>
                    </a:srgbClr>
                  </a:outerShdw>
                </a:effectLst>
                <a:latin typeface="Calibri"/>
                <a:ea typeface="Wingdings" pitchFamily="38" charset="2"/>
                <a:cs typeface="Calibri"/>
              </a:rPr>
              <a:t>  toxicity</a:t>
            </a:r>
            <a:endParaRPr lang="en-AU" sz="3500" dirty="0" smtClean="0">
              <a:effectLst>
                <a:outerShdw blurRad="50800" dist="38100" dir="2700000">
                  <a:srgbClr val="000000">
                    <a:alpha val="43000"/>
                  </a:srgbClr>
                </a:outerShdw>
              </a:effectLst>
              <a:latin typeface="Calibri"/>
              <a:cs typeface="Calibri"/>
            </a:endParaRP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Interactions are made worse by giving more drugs metabolised by CYP450. Cannabis,  risperidone and olanzapine all inhibit the “sink” enzyme CYP450 3A4 which should pick up metabolism if others are defective.</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Party drugs are all metabolised by CYP450 with 2D6 being  common to all. Risperidone, olanzapine and quetiapine are metabolised by CYP450 2D6.</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Risperidone, olanzapine and haloperidol all inhibit CYP450 3A4. Chlorpromazine also  inhibits 2D6 but not 3A4.</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Defective CYP2C9 (*2) (2/16) was associated with cannabis toxicity (psychosis)/withdrawal psychosis</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Non-recovery from party drugs was not known in the 1960s, 70s and 80s when party drug induced states were treated with masterly inactivity. </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Nor was “treatment refractory schizophrenia” known.</a:t>
            </a:r>
          </a:p>
          <a:p>
            <a:pPr>
              <a:spcBef>
                <a:spcPts val="460"/>
              </a:spcBef>
              <a:spcAft>
                <a:spcPts val="460"/>
              </a:spcAft>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Cannabis is stronger now. Is inhibition of 3A4  stronger too? </a:t>
            </a:r>
          </a:p>
        </p:txBody>
      </p:sp>
      <p:sp>
        <p:nvSpPr>
          <p:cNvPr id="15" name="TextBox 14"/>
          <p:cNvSpPr txBox="1"/>
          <p:nvPr/>
        </p:nvSpPr>
        <p:spPr>
          <a:xfrm>
            <a:off x="31031244" y="36507334"/>
            <a:ext cx="10134285" cy="13114375"/>
          </a:xfrm>
          <a:prstGeom prst="rect">
            <a:avLst/>
          </a:prstGeom>
        </p:spPr>
        <p:style>
          <a:lnRef idx="1">
            <a:schemeClr val="accent6"/>
          </a:lnRef>
          <a:fillRef idx="2">
            <a:schemeClr val="accent6"/>
          </a:fillRef>
          <a:effectRef idx="1">
            <a:schemeClr val="accent6"/>
          </a:effectRef>
          <a:fontRef idx="minor">
            <a:schemeClr val="dk1"/>
          </a:fontRef>
        </p:style>
        <p:txBody>
          <a:bodyPr wrap="square" lIns="540000" tIns="359672" rIns="180000" bIns="359672" rtlCol="0">
            <a:spAutoFit/>
          </a:bodyPr>
          <a:lstStyle/>
          <a:p>
            <a:r>
              <a:rPr lang="en-AU" sz="3500" b="1" dirty="0" smtClean="0">
                <a:effectLst>
                  <a:outerShdw blurRad="50800" dist="38100" dir="2700000">
                    <a:srgbClr val="000000">
                      <a:alpha val="43000"/>
                    </a:srgbClr>
                  </a:outerShdw>
                </a:effectLst>
                <a:latin typeface="Calibri"/>
                <a:cs typeface="Calibri"/>
              </a:rPr>
              <a:t>The burden on mental health from these 16 alone is massive. We submit that.....</a:t>
            </a:r>
            <a:br>
              <a:rPr lang="en-AU" sz="3500" b="1" dirty="0" smtClean="0">
                <a:effectLst>
                  <a:outerShdw blurRad="50800" dist="38100" dir="2700000">
                    <a:srgbClr val="000000">
                      <a:alpha val="43000"/>
                    </a:srgbClr>
                  </a:outerShdw>
                </a:effectLst>
                <a:latin typeface="Calibri"/>
                <a:cs typeface="Calibri"/>
              </a:rPr>
            </a:br>
            <a:endParaRPr lang="en-AU" sz="3500" b="1" dirty="0" smtClean="0">
              <a:effectLst>
                <a:outerShdw blurRad="50800" dist="38100" dir="2700000">
                  <a:srgbClr val="000000">
                    <a:alpha val="43000"/>
                  </a:srgbClr>
                </a:outerShdw>
              </a:effectLst>
              <a:latin typeface="Calibri"/>
              <a:cs typeface="Calibri"/>
            </a:endParaRP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Knowledge of pharmacogenetics</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Knowledge that diminished metabolism is not rare, causes toxicity and warrants special care</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Application of  exclusion criteria for drug induced toxicity before diagnosing mental illness </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Can reverse this misdiagnosis problem and save millions in mental health care costs</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And effect cures</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These 16 patients needed a drug detoxification service, not more toxins.</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Instead they got, unlawfully, on the Pharmaceutical Benefits Scheme, for no payment, “not TGA or FDA approved,”  i.e. “off label,” hugely hyped, atypical “antipsychotics,”  which used up residual CYP450 metabolic capacity while some inhibited CYP450 3A4 even more. </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Atypicals have never been approved for drug-induced psychoses. </a:t>
            </a:r>
          </a:p>
          <a:p>
            <a:pPr>
              <a:buFont typeface="Wingdings" pitchFamily="38" charset="2"/>
              <a:buChar char="u"/>
            </a:pPr>
            <a:r>
              <a:rPr lang="en-AU" sz="3500" dirty="0" smtClean="0">
                <a:effectLst>
                  <a:outerShdw blurRad="50800" dist="38100" dir="2700000">
                    <a:srgbClr val="000000">
                      <a:alpha val="43000"/>
                    </a:srgbClr>
                  </a:outerShdw>
                </a:effectLst>
                <a:latin typeface="Calibri"/>
                <a:cs typeface="Calibri"/>
              </a:rPr>
              <a:t>Because they have not been tested for it, or have been found to be ineffective or harmful</a:t>
            </a:r>
            <a:endParaRPr lang="en-AU" sz="4000" dirty="0"/>
          </a:p>
        </p:txBody>
      </p:sp>
      <p:sp>
        <p:nvSpPr>
          <p:cNvPr id="16" name="TextBox 15"/>
          <p:cNvSpPr txBox="1"/>
          <p:nvPr/>
        </p:nvSpPr>
        <p:spPr>
          <a:xfrm>
            <a:off x="1650386" y="25298453"/>
            <a:ext cx="28541543" cy="4819797"/>
          </a:xfrm>
          <a:prstGeom prst="rect">
            <a:avLst/>
          </a:prstGeom>
        </p:spPr>
        <p:style>
          <a:lnRef idx="1">
            <a:schemeClr val="accent5"/>
          </a:lnRef>
          <a:fillRef idx="2">
            <a:schemeClr val="accent5"/>
          </a:fillRef>
          <a:effectRef idx="1">
            <a:schemeClr val="accent5"/>
          </a:effectRef>
          <a:fontRef idx="minor">
            <a:schemeClr val="dk1"/>
          </a:fontRef>
        </p:style>
        <p:txBody>
          <a:bodyPr wrap="square" lIns="719345" tIns="359672" rIns="359672" bIns="359672" rtlCol="0">
            <a:spAutoFit/>
          </a:bodyPr>
          <a:lstStyle/>
          <a:p>
            <a:r>
              <a:rPr lang="en-AU" sz="3500" b="1" dirty="0" smtClean="0">
                <a:solidFill>
                  <a:schemeClr val="tx1">
                    <a:lumMod val="95000"/>
                    <a:lumOff val="5000"/>
                  </a:schemeClr>
                </a:solidFill>
                <a:effectLst>
                  <a:outerShdw blurRad="50800" dist="38100" dir="2700000">
                    <a:srgbClr val="000000">
                      <a:alpha val="43000"/>
                    </a:srgbClr>
                  </a:outerShdw>
                </a:effectLst>
                <a:latin typeface="Calibri"/>
                <a:cs typeface="Calibri"/>
              </a:rPr>
              <a:t>Piatkov et al 2009, compared CYP450 variant allele incidence in a sampled population, our akathisia patients, and those in drug clinics.</a:t>
            </a:r>
            <a:endParaRPr lang="en-AU" sz="3500" dirty="0" smtClean="0">
              <a:solidFill>
                <a:schemeClr val="tx1">
                  <a:lumMod val="95000"/>
                  <a:lumOff val="5000"/>
                </a:schemeClr>
              </a:solidFill>
              <a:effectLst>
                <a:outerShdw blurRad="50800" dist="38100" dir="2700000">
                  <a:srgbClr val="000000">
                    <a:alpha val="43000"/>
                  </a:srgbClr>
                </a:outerShdw>
              </a:effectLst>
              <a:latin typeface="Calibri"/>
              <a:cs typeface="Calibri"/>
            </a:endParaRPr>
          </a:p>
          <a:p>
            <a:pPr marL="260083" indent="-260083">
              <a:buFont typeface="Wingdings" charset="2"/>
              <a:buChar char="u"/>
              <a:defRPr/>
            </a:pPr>
            <a:r>
              <a:rPr lang="en-AU" sz="3500" dirty="0">
                <a:effectLst>
                  <a:outerShdw blurRad="50800" dist="38100" dir="2700000">
                    <a:srgbClr val="000000">
                      <a:alpha val="43000"/>
                    </a:srgbClr>
                  </a:outerShdw>
                </a:effectLst>
                <a:latin typeface="Calibri"/>
                <a:cs typeface="Calibri"/>
              </a:rPr>
              <a:t>Several other studies in drug clinics show a similar increased incidence of multiple mutations.</a:t>
            </a:r>
          </a:p>
          <a:p>
            <a:pPr marL="260083" indent="-260083">
              <a:buFont typeface="Wingdings" charset="2"/>
              <a:buChar char="u"/>
              <a:defRPr/>
            </a:pPr>
            <a:r>
              <a:rPr lang="en-AU" sz="3500" dirty="0">
                <a:effectLst>
                  <a:outerShdw blurRad="50800" dist="38100" dir="2700000">
                    <a:srgbClr val="000000">
                      <a:alpha val="43000"/>
                    </a:srgbClr>
                  </a:outerShdw>
                </a:effectLst>
                <a:latin typeface="Calibri"/>
                <a:cs typeface="Calibri"/>
              </a:rPr>
              <a:t>Drug users who have become psychotic and attend clinics are likely to have impaired drug metabolism.</a:t>
            </a:r>
          </a:p>
          <a:p>
            <a:pPr marL="260083" indent="-260083">
              <a:lnSpc>
                <a:spcPct val="120000"/>
              </a:lnSpc>
              <a:buFont typeface="Wingdings" charset="2"/>
              <a:buChar char="u"/>
              <a:defRPr/>
            </a:pPr>
            <a:r>
              <a:rPr lang="en-AU" sz="3500" dirty="0">
                <a:effectLst>
                  <a:outerShdw blurRad="50800" dist="38100" dir="2700000">
                    <a:srgbClr val="000000">
                      <a:alpha val="43000"/>
                    </a:srgbClr>
                  </a:outerShdw>
                </a:effectLst>
                <a:latin typeface="Calibri"/>
                <a:cs typeface="Calibri"/>
              </a:rPr>
              <a:t>The likelihood of multiple CYP450 mutations  makes CYP450 worth investigating in substance-induced conditions</a:t>
            </a:r>
            <a:r>
              <a:rPr lang="en-AU" sz="3500" dirty="0" smtClean="0">
                <a:effectLst>
                  <a:outerShdw blurRad="50800" dist="38100" dir="2700000">
                    <a:srgbClr val="000000">
                      <a:alpha val="43000"/>
                    </a:srgbClr>
                  </a:outerShdw>
                </a:effectLst>
                <a:latin typeface="Calibri"/>
                <a:cs typeface="Calibri"/>
              </a:rPr>
              <a:t>.</a:t>
            </a:r>
            <a:br>
              <a:rPr lang="en-AU" sz="3500" dirty="0" smtClean="0">
                <a:effectLst>
                  <a:outerShdw blurRad="50800" dist="38100" dir="2700000">
                    <a:srgbClr val="000000">
                      <a:alpha val="43000"/>
                    </a:srgbClr>
                  </a:outerShdw>
                </a:effectLst>
                <a:latin typeface="Calibri"/>
                <a:cs typeface="Calibri"/>
              </a:rPr>
            </a:br>
            <a:r>
              <a:rPr lang="en-AU" sz="3500" dirty="0" smtClean="0">
                <a:effectLst>
                  <a:outerShdw blurRad="50800" dist="38100" dir="2700000">
                    <a:srgbClr val="000000">
                      <a:alpha val="43000"/>
                    </a:srgbClr>
                  </a:outerShdw>
                </a:effectLst>
                <a:latin typeface="Calibri"/>
                <a:cs typeface="Calibri"/>
              </a:rPr>
              <a:t>In </a:t>
            </a:r>
            <a:r>
              <a:rPr lang="en-AU" sz="3500" dirty="0">
                <a:effectLst>
                  <a:outerShdw blurRad="50800" dist="38100" dir="2700000">
                    <a:srgbClr val="000000">
                      <a:alpha val="43000"/>
                    </a:srgbClr>
                  </a:outerShdw>
                </a:effectLst>
                <a:latin typeface="Calibri"/>
                <a:cs typeface="Calibri"/>
              </a:rPr>
              <a:t>any case</a:t>
            </a:r>
          </a:p>
          <a:p>
            <a:pPr marL="260083" indent="-260083">
              <a:lnSpc>
                <a:spcPct val="120000"/>
              </a:lnSpc>
              <a:buFont typeface="Wingdings" charset="2"/>
              <a:buChar char="u"/>
              <a:defRPr/>
            </a:pPr>
            <a:r>
              <a:rPr lang="en-AU" sz="3500" dirty="0">
                <a:effectLst>
                  <a:outerShdw blurRad="50800" dist="38100" dir="2700000">
                    <a:srgbClr val="000000">
                      <a:alpha val="43000"/>
                    </a:srgbClr>
                  </a:outerShdw>
                </a:effectLst>
                <a:latin typeface="Calibri"/>
                <a:cs typeface="Calibri"/>
              </a:rPr>
              <a:t>It makes no sense to treat a toxic state with medicinal toxins which demand the same metabolic pathways.</a:t>
            </a:r>
          </a:p>
          <a:p>
            <a:pPr marL="260083" indent="-260083">
              <a:buFont typeface="Wingdings" charset="2"/>
              <a:buChar char="u"/>
              <a:defRPr/>
            </a:pPr>
            <a:r>
              <a:rPr lang="en-AU" sz="3500" dirty="0">
                <a:effectLst>
                  <a:outerShdw blurRad="50800" dist="38100" dir="2700000">
                    <a:srgbClr val="000000">
                      <a:alpha val="43000"/>
                    </a:srgbClr>
                  </a:outerShdw>
                </a:effectLst>
                <a:latin typeface="Calibri"/>
                <a:cs typeface="Calibri"/>
              </a:rPr>
              <a:t>And also inhibit </a:t>
            </a:r>
            <a:r>
              <a:rPr lang="en-AU" sz="3500" dirty="0" smtClean="0">
                <a:effectLst>
                  <a:outerShdw blurRad="50800" dist="38100" dir="2700000">
                    <a:srgbClr val="000000">
                      <a:alpha val="43000"/>
                    </a:srgbClr>
                  </a:outerShdw>
                </a:effectLst>
                <a:latin typeface="Calibri"/>
                <a:cs typeface="Calibri"/>
              </a:rPr>
              <a:t>them</a:t>
            </a:r>
            <a:endParaRPr lang="en-AU" sz="4000" dirty="0"/>
          </a:p>
        </p:txBody>
      </p:sp>
      <p:pic>
        <p:nvPicPr>
          <p:cNvPr id="17" name="Picture 16" descr="Picture 2.png"/>
          <p:cNvPicPr>
            <a:picLocks noChangeAspect="1"/>
          </p:cNvPicPr>
          <p:nvPr/>
        </p:nvPicPr>
        <p:blipFill>
          <a:blip r:embed="rId4"/>
          <a:stretch>
            <a:fillRect/>
          </a:stretch>
        </p:blipFill>
        <p:spPr>
          <a:xfrm>
            <a:off x="28843541" y="7012396"/>
            <a:ext cx="12321993" cy="14281388"/>
          </a:xfrm>
          <a:prstGeom prst="rect">
            <a:avLst/>
          </a:prstGeom>
        </p:spPr>
      </p:pic>
      <p:pic>
        <p:nvPicPr>
          <p:cNvPr id="18" name="Picture 17" descr="Picture 3.png"/>
          <p:cNvPicPr>
            <a:picLocks noChangeAspect="1"/>
          </p:cNvPicPr>
          <p:nvPr/>
        </p:nvPicPr>
        <p:blipFill>
          <a:blip r:embed="rId5"/>
          <a:stretch>
            <a:fillRect/>
          </a:stretch>
        </p:blipFill>
        <p:spPr>
          <a:xfrm>
            <a:off x="31031244" y="24949282"/>
            <a:ext cx="10112889" cy="11092718"/>
          </a:xfrm>
          <a:prstGeom prst="rect">
            <a:avLst/>
          </a:prstGeom>
        </p:spPr>
      </p:pic>
      <p:graphicFrame>
        <p:nvGraphicFramePr>
          <p:cNvPr id="27" name="Table 26"/>
          <p:cNvGraphicFramePr>
            <a:graphicFrameLocks noGrp="1"/>
          </p:cNvGraphicFramePr>
          <p:nvPr/>
        </p:nvGraphicFramePr>
        <p:xfrm>
          <a:off x="1650388" y="30881209"/>
          <a:ext cx="14672058" cy="7932814"/>
        </p:xfrm>
        <a:graphic>
          <a:graphicData uri="http://schemas.openxmlformats.org/drawingml/2006/table">
            <a:tbl>
              <a:tblPr/>
              <a:tblGrid>
                <a:gridCol w="7778506"/>
                <a:gridCol w="6893552"/>
              </a:tblGrid>
              <a:tr h="617614">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110" charset="2"/>
                        <a:buNone/>
                        <a:tabLst/>
                      </a:pPr>
                      <a:r>
                        <a:rPr kumimoji="0" lang="en-AU" sz="3000" b="1" i="0" u="none" strike="noStrike" cap="none" normalizeH="0" baseline="0" dirty="0" smtClean="0">
                          <a:ln>
                            <a:noFill/>
                          </a:ln>
                          <a:solidFill>
                            <a:schemeClr val="tx1"/>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THE TOXIC PSYCHOSES</a:t>
                      </a:r>
                      <a:endParaRPr kumimoji="0" lang="en-AU" sz="3000" b="1" i="0" u="none" strike="noStrike" cap="none" normalizeH="0" baseline="0" dirty="0" smtClean="0">
                        <a:ln>
                          <a:noFill/>
                        </a:ln>
                        <a:solidFill>
                          <a:schemeClr val="tx1"/>
                        </a:solidFill>
                        <a:effectLst>
                          <a:outerShdw blurRad="50800" dist="38100" dir="2700000">
                            <a:srgbClr val="000000">
                              <a:alpha val="43000"/>
                            </a:srgbClr>
                          </a:outerShdw>
                        </a:effectLst>
                        <a:latin typeface="Times New Roman" pitchFamily="-110" charset="0"/>
                        <a:ea typeface="ＭＳ Ｐゴシック" pitchFamily="-110" charset="-128"/>
                        <a:cs typeface="ＭＳ Ｐゴシック" pitchFamily="-110" charset="-128"/>
                      </a:endParaRPr>
                    </a:p>
                  </a:txBody>
                  <a:tcPr marL="685035" marR="68503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alpha val="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3000" b="1" i="0" u="none" strike="noStrike" cap="none" normalizeH="0" baseline="0" dirty="0" smtClean="0">
                          <a:ln>
                            <a:noFill/>
                          </a:ln>
                          <a:solidFill>
                            <a:schemeClr val="tx1"/>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THE FUNCTIONAL PSYCHOSES</a:t>
                      </a:r>
                      <a:endParaRPr kumimoji="0" lang="en-AU" sz="3000" b="1" i="0" u="none" strike="noStrike" cap="none" normalizeH="0" baseline="0" dirty="0" smtClean="0">
                        <a:ln>
                          <a:noFill/>
                        </a:ln>
                        <a:solidFill>
                          <a:schemeClr val="tx1"/>
                        </a:solidFill>
                        <a:effectLst>
                          <a:outerShdw blurRad="50800" dist="38100" dir="2700000">
                            <a:srgbClr val="000000">
                              <a:alpha val="43000"/>
                            </a:srgbClr>
                          </a:outerShdw>
                        </a:effectLst>
                        <a:latin typeface="Times New Roman" pitchFamily="-110" charset="0"/>
                        <a:ea typeface="ＭＳ Ｐゴシック" pitchFamily="-110" charset="-128"/>
                        <a:cs typeface="ＭＳ Ｐゴシック" pitchFamily="-110" charset="-128"/>
                      </a:endParaRPr>
                    </a:p>
                  </a:txBody>
                  <a:tcPr marL="0" marR="68503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alpha val="0"/>
                      </a:schemeClr>
                    </a:solidFill>
                  </a:tcPr>
                </a:tc>
              </a:tr>
              <a:tr h="5483344">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akathisia, </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restlessness, obsessive preoccupation with death, dying, and suicide, </a:t>
                      </a:r>
                    </a:p>
                    <a:p>
                      <a:pPr marL="0" marR="0" lvl="0" indent="0" algn="l"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inexplicable impulse to kill people one most loves,</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 violence, </a:t>
                      </a: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behavioural dyscontrol</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 </a:t>
                      </a: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confusion/ambulant delirium, </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manic shift, </a:t>
                      </a:r>
                    </a:p>
                    <a:p>
                      <a:pPr marL="0" marR="0" lvl="0" indent="0" algn="l"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weird violent dreams</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 insomnia, </a:t>
                      </a:r>
                    </a:p>
                    <a:p>
                      <a:pPr marL="0" marR="0" lvl="0" indent="0" algn="l"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Sick</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 vomiting, racing heart, loss of coordination, </a:t>
                      </a: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cognitive impairment </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memory problems. </a:t>
                      </a:r>
                    </a:p>
                    <a:p>
                      <a:pPr marL="0" marR="0" lvl="0" indent="0" algn="l"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Confabulations, </a:t>
                      </a:r>
                      <a:r>
                        <a:rPr kumimoji="0" lang="en-AU" sz="3000" b="1"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shifting false reports, </a:t>
                      </a:r>
                      <a:r>
                        <a:rPr kumimoji="0" lang="en-AU" sz="3000" b="0" i="0" u="none" strike="noStrike" cap="none" normalizeH="0" baseline="0" dirty="0" smtClean="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misinterpretation, serotonin toxicity or neuroleptic malignant syndrome</a:t>
                      </a:r>
                    </a:p>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endParaRPr kumimoji="0" lang="en-AU" sz="3000" b="0" i="0" u="none" strike="noStrike" cap="none" normalizeH="0" baseline="0" dirty="0" smtClean="0">
                        <a:ln>
                          <a:noFill/>
                        </a:ln>
                        <a:solidFill>
                          <a:srgbClr val="000066"/>
                        </a:solidFill>
                        <a:effectLst/>
                        <a:latin typeface="Arial" pitchFamily="-110" charset="0"/>
                        <a:ea typeface="Cambria" pitchFamily="-110" charset="0"/>
                        <a:cs typeface="Cambria" pitchFamily="-110" charset="0"/>
                      </a:endParaRPr>
                    </a:p>
                  </a:txBody>
                  <a:tcPr marL="359599" marR="685035"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absent causation.</a:t>
                      </a:r>
                    </a:p>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clear sensorium, absent confusion.</a:t>
                      </a:r>
                    </a:p>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absent physical / neurological disease.</a:t>
                      </a:r>
                    </a:p>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absent substance/medication use.</a:t>
                      </a:r>
                    </a:p>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specific voices 3</a:t>
                      </a:r>
                      <a:r>
                        <a:rPr kumimoji="0" lang="en-AU" sz="3000" b="0" i="0" u="none" strike="noStrike" cap="none" normalizeH="0" baseline="3000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rd</a:t>
                      </a: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 party or conversation.</a:t>
                      </a:r>
                    </a:p>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fixed delusions, correctly defined.</a:t>
                      </a:r>
                    </a:p>
                    <a:p>
                      <a:pPr marL="0" marR="0" lvl="0" indent="0" algn="l" defTabSz="914400" rtl="0" eaLnBrk="1" fontAlgn="base" latinLnBrk="0" hangingPunct="1">
                        <a:lnSpc>
                          <a:spcPct val="100000"/>
                        </a:lnSpc>
                        <a:spcBef>
                          <a:spcPts val="0"/>
                        </a:spcBef>
                        <a:spcAft>
                          <a:spcPts val="0"/>
                        </a:spcAft>
                        <a:buClrTx/>
                        <a:buSzTx/>
                        <a:buFont typeface="Wingdings" pitchFamily="-110" charset="2"/>
                        <a:buChar char="u"/>
                        <a:tabLst/>
                      </a:pPr>
                      <a:r>
                        <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ＭＳ Ｐゴシック" pitchFamily="-110" charset="-128"/>
                          <a:cs typeface="ＭＳ Ｐゴシック" pitchFamily="-110" charset="-128"/>
                        </a:rPr>
                        <a:t>mania or depression.</a:t>
                      </a:r>
                      <a:endParaRPr kumimoji="0" lang="en-AU" sz="3000" b="0" i="0" u="none" strike="noStrike" cap="none" normalizeH="0" baseline="0" dirty="0">
                        <a:ln>
                          <a:noFill/>
                        </a:ln>
                        <a:solidFill>
                          <a:srgbClr val="000066"/>
                        </a:solidFill>
                        <a:effectLst>
                          <a:outerShdw blurRad="50800" dist="38100" dir="2700000">
                            <a:srgbClr val="000000">
                              <a:alpha val="43000"/>
                            </a:srgbClr>
                          </a:outerShdw>
                        </a:effectLst>
                        <a:latin typeface="Arial" pitchFamily="-110" charset="0"/>
                        <a:ea typeface="Cambria" pitchFamily="-110" charset="0"/>
                        <a:cs typeface="Cambria" pitchFamily="-110" charset="0"/>
                      </a:endParaRPr>
                    </a:p>
                  </a:txBody>
                  <a:tcPr marL="0" marR="685035" marT="0" marB="0"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3F9FA"/>
                    </a:solidFill>
                  </a:tcPr>
                </a:tc>
              </a:tr>
            </a:tbl>
          </a:graphicData>
        </a:graphic>
      </p:graphicFrame>
      <p:graphicFrame>
        <p:nvGraphicFramePr>
          <p:cNvPr id="28" name="Content Placeholder 8"/>
          <p:cNvGraphicFramePr>
            <a:graphicFrameLocks/>
          </p:cNvGraphicFramePr>
          <p:nvPr/>
        </p:nvGraphicFramePr>
        <p:xfrm>
          <a:off x="16795514" y="30881210"/>
          <a:ext cx="13396415" cy="8041636"/>
        </p:xfrm>
        <a:graphic>
          <a:graphicData uri="http://schemas.openxmlformats.org/drawingml/2006/table">
            <a:tbl>
              <a:tblPr>
                <a:effectLst/>
              </a:tblPr>
              <a:tblGrid>
                <a:gridCol w="6834449"/>
                <a:gridCol w="6561966"/>
              </a:tblGrid>
              <a:tr h="3091578">
                <a:tc>
                  <a:txBody>
                    <a:bodyPr/>
                    <a:lstStyle/>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ICD F10 - F19 MENTAL AND BEHAVIOURAL DISORDERS</a:t>
                      </a: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DUE TO PSYCHOACTIVE  SUBSTANCE USE</a:t>
                      </a:r>
                      <a:endParaRPr kumimoji="0" lang="en-US"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PROMINENT: CONFUSION, LACK OF COORDINATION  MEMORY/COGNITION IMPAIRED</a:t>
                      </a:r>
                    </a:p>
                  </a:txBody>
                  <a:tcPr marL="180000" marR="1800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alpha val="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ALL “FUNCTIONAL PSYCHOSES” CARRY THE EXCLUSION </a:t>
                      </a:r>
                      <a:endPar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a:t>
                      </a:r>
                      <a:r>
                        <a:rPr kumimoji="0" lang="en-AU" sz="3000" b="1" i="0" u="none" strike="noStrike" cap="none" normalizeH="0" baseline="0" dirty="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NOT CAUSED BY SUBSTANCE OR MEDICATION”</a:t>
                      </a:r>
                      <a:endPar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ABSENT: CONFUSION, LACK </a:t>
                      </a:r>
                      <a:r>
                        <a:rPr kumimoji="0" lang="en-AU" sz="3000" b="1" i="0" u="none" strike="noStrike" cap="none" normalizeH="0" baseline="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OF COORDINATION, OTHERWISE </a:t>
                      </a:r>
                      <a:r>
                        <a:rPr kumimoji="0" lang="en-AU" sz="3000" b="1" i="0" u="none" strike="noStrike" cap="none" normalizeH="0" baseline="0" dirty="0" smtClean="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CLEAR THINKING </a:t>
                      </a:r>
                      <a:endParaRPr kumimoji="0" lang="en-AU" sz="3000" b="1" i="0" u="none" strike="noStrike" cap="none" normalizeH="0" baseline="0" dirty="0">
                        <a:ln>
                          <a:noFill/>
                        </a:ln>
                        <a:solidFill>
                          <a:schemeClr val="tx1"/>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txBody>
                  <a:tcPr marL="180000" marR="1800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alpha val="0"/>
                      </a:schemeClr>
                    </a:solidFill>
                  </a:tcPr>
                </a:tc>
              </a:tr>
              <a:tr h="4841236">
                <a:tc>
                  <a:txBody>
                    <a:bodyPr/>
                    <a:lstStyle/>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
                      </a:r>
                      <a:b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b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333.99 Neuroleptic and SSRI- Induced Akathisia</a:t>
                      </a: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292.81 Substance  - Induced Delirium</a:t>
                      </a: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292.84 Substance – Induced Mood Disorder</a:t>
                      </a: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292.83 Substance- Induced Persisting Amnesic Disorder/Dementia</a:t>
                      </a: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292.11 Substance - Induced psychotic disorder, with delusions/hallucinations</a:t>
                      </a:r>
                    </a:p>
                    <a:p>
                      <a:pPr marL="0" marR="0" lvl="0" indent="0" algn="l" defTabSz="914400" rtl="0" eaLnBrk="1" fontAlgn="base" latinLnBrk="0" hangingPunct="1">
                        <a:lnSpc>
                          <a:spcPct val="100000"/>
                        </a:lnSpc>
                        <a:spcBef>
                          <a:spcPts val="0"/>
                        </a:spcBef>
                        <a:spcAft>
                          <a:spcPts val="0"/>
                        </a:spcAft>
                        <a:buClrTx/>
                        <a:buSzTx/>
                        <a:buFontTx/>
                        <a:buNone/>
                        <a:tabLst>
                          <a:tab pos="2970213" algn="l"/>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995.2 Adverse Effects of Medication NOS</a:t>
                      </a:r>
                    </a:p>
                  </a:txBody>
                  <a:tcPr marL="180000" marR="1800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
                      </a:r>
                      <a:br>
                        <a:rPr kumimoji="0" lang="en-US"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br>
                      <a:r>
                        <a:rPr kumimoji="0" lang="en-US"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295 </a:t>
                      </a:r>
                      <a:r>
                        <a:rPr kumimoji="0" lang="en-US" sz="3000" b="1" i="0" u="none" strike="noStrike" cap="none" normalizeH="0" baseline="0" dirty="0" smtClean="0">
                          <a:ln>
                            <a:noFill/>
                          </a:ln>
                          <a:solidFill>
                            <a:schemeClr val="bg2">
                              <a:lumMod val="10000"/>
                            </a:schemeClr>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Schizophrenia</a:t>
                      </a:r>
                      <a:endParaRPr kumimoji="0" lang="en-AU" sz="3000" b="1" i="0" u="none" strike="noStrike" cap="none" normalizeH="0" baseline="0" dirty="0" smtClean="0">
                        <a:ln>
                          <a:noFill/>
                        </a:ln>
                        <a:solidFill>
                          <a:schemeClr val="bg2">
                            <a:lumMod val="10000"/>
                          </a:schemeClr>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pPr>
                      <a:r>
                        <a:rPr kumimoji="0" lang="en-US" sz="3000" b="1" i="0" u="none" strike="noStrike" cap="none" normalizeH="0" baseline="0" dirty="0" smtClean="0">
                          <a:ln>
                            <a:noFill/>
                          </a:ln>
                          <a:solidFill>
                            <a:schemeClr val="bg2">
                              <a:lumMod val="10000"/>
                            </a:schemeClr>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295.40 Schizophreniform Disorder</a:t>
                      </a:r>
                      <a:endParaRPr kumimoji="0" lang="en-AU" sz="3000" b="1" i="0" u="none" strike="noStrike" cap="none" normalizeH="0" baseline="0" dirty="0" smtClean="0">
                        <a:ln>
                          <a:noFill/>
                        </a:ln>
                        <a:solidFill>
                          <a:schemeClr val="bg2">
                            <a:lumMod val="10000"/>
                          </a:schemeClr>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pPr>
                      <a:r>
                        <a:rPr kumimoji="0" lang="en-US" sz="3000" b="1" i="0" u="none" strike="noStrike" cap="none" normalizeH="0" baseline="0" dirty="0" smtClean="0">
                          <a:ln>
                            <a:noFill/>
                          </a:ln>
                          <a:solidFill>
                            <a:schemeClr val="bg2">
                              <a:lumMod val="10000"/>
                            </a:schemeClr>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297.1 Delusional Disorder</a:t>
                      </a:r>
                      <a:endParaRPr kumimoji="0" lang="en-AU" sz="3000" b="1" i="0" u="none" strike="noStrike" cap="none" normalizeH="0" baseline="0" dirty="0" smtClean="0">
                        <a:ln>
                          <a:noFill/>
                        </a:ln>
                        <a:solidFill>
                          <a:schemeClr val="bg2">
                            <a:lumMod val="10000"/>
                          </a:schemeClr>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pPr>
                      <a:r>
                        <a:rPr kumimoji="0" lang="en-US"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298.8 Brief Psychotic Disorder</a:t>
                      </a:r>
                      <a:endPar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0"/>
                        </a:spcBef>
                        <a:spcAft>
                          <a:spcPts val="0"/>
                        </a:spcAft>
                        <a:buClrTx/>
                        <a:buSzTx/>
                        <a:buFontTx/>
                        <a:buNone/>
                        <a:tabLst/>
                      </a:pPr>
                      <a:r>
                        <a:rPr kumimoji="0" lang="en-US"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296 Manic Episode</a:t>
                      </a: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 </a:t>
                      </a:r>
                    </a:p>
                    <a:p>
                      <a:pPr marL="0" marR="0" lvl="0" indent="0" algn="l" defTabSz="914400" rtl="0" eaLnBrk="1" fontAlgn="base" latinLnBrk="0" hangingPunct="1">
                        <a:lnSpc>
                          <a:spcPct val="100000"/>
                        </a:lnSpc>
                        <a:spcBef>
                          <a:spcPts val="0"/>
                        </a:spcBef>
                        <a:spcAft>
                          <a:spcPts val="0"/>
                        </a:spcAft>
                        <a:buClrTx/>
                        <a:buSzTx/>
                        <a:buFontTx/>
                        <a:buNone/>
                        <a:tabLst/>
                      </a:pPr>
                      <a:r>
                        <a:rPr kumimoji="0" lang="en-AU" sz="3000" b="1" i="0" u="none" strike="noStrike" cap="none" normalizeH="0" baseline="0" dirty="0" smtClean="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rPr>
                        <a:t>296 Major Depressive Episode</a:t>
                      </a:r>
                      <a:endParaRPr kumimoji="0" lang="en-AU" sz="3000" b="1" i="0" u="none" strike="noStrike" cap="none" normalizeH="0" baseline="0" dirty="0">
                        <a:ln>
                          <a:noFill/>
                        </a:ln>
                        <a:solidFill>
                          <a:srgbClr val="353232"/>
                        </a:solidFill>
                        <a:effectLst>
                          <a:outerShdw blurRad="50800" dist="38100" dir="2700000" algn="tl" rotWithShape="0">
                            <a:srgbClr val="000000">
                              <a:alpha val="43000"/>
                            </a:srgbClr>
                          </a:outerShdw>
                        </a:effectLst>
                        <a:latin typeface="Arial Narrow" pitchFamily="-110" charset="0"/>
                        <a:ea typeface="Cambria" pitchFamily="-110" charset="0"/>
                        <a:cs typeface="Cambria" pitchFamily="-110" charset="0"/>
                      </a:endParaRPr>
                    </a:p>
                  </a:txBody>
                  <a:tcPr marL="180000" marR="1800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TotalTime>
  <Words>1070</Words>
  <Application>Microsoft Macintosh PowerPoint</Application>
  <PresentationFormat>Custom</PresentationFormat>
  <Paragraphs>92</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Yolande Lucire</dc:creator>
  <cp:lastModifiedBy>Doug Ingram</cp:lastModifiedBy>
  <cp:revision>13</cp:revision>
  <dcterms:created xsi:type="dcterms:W3CDTF">2014-02-10T01:50:28Z</dcterms:created>
  <dcterms:modified xsi:type="dcterms:W3CDTF">2014-02-10T01:51:57Z</dcterms:modified>
</cp:coreProperties>
</file>