
<file path=[Content_Types].xml><?xml version="1.0" encoding="utf-8"?>
<Types xmlns="http://schemas.openxmlformats.org/package/2006/content-types">
  <Override PartName="/ppt/charts/chart1.xml" ContentType="application/vnd.openxmlformats-officedocument.drawingml.chart+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Default Extension="docx" ContentType="application/vnd.openxmlformats-officedocument.wordprocessingml.document"/>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hart2.xml" ContentType="application/vnd.openxmlformats-officedocument.drawingml.chart+xml"/>
  <Override PartName="/ppt/slideLayouts/slideLayout2.xml" ContentType="application/vnd.openxmlformats-officedocument.presentationml.slideLayout+xml"/>
  <Override PartName="/ppt/slides/slide1.xml" ContentType="application/vnd.openxmlformats-officedocument.presentationml.slide+xml"/>
  <Override PartName="/ppt/theme/themeOverride1.xml" ContentType="application/vnd.openxmlformats-officedocument.themeOverr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Default Extension="vml" ContentType="application/vnd.openxmlformats-officedocument.vmlDrawing"/>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charts/chart3.xml" ContentType="application/vnd.openxmlformats-officedocument.drawingml.chart+xml"/>
  <Override PartName="/ppt/slideLayouts/slideLayout3.xml" ContentType="application/vnd.openxmlformats-officedocument.presentationml.slideLayout+xml"/>
  <Override PartName="/ppt/slides/slide2.xml" ContentType="application/vnd.openxmlformats-officedocument.presentationml.slide+xml"/>
  <Override PartName="/ppt/theme/themeOverride2.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9"/>
  </p:notesMasterIdLst>
  <p:sldIdLst>
    <p:sldId id="259" r:id="rId2"/>
    <p:sldId id="272" r:id="rId3"/>
    <p:sldId id="270" r:id="rId4"/>
    <p:sldId id="266" r:id="rId5"/>
    <p:sldId id="265" r:id="rId6"/>
    <p:sldId id="258" r:id="rId7"/>
    <p:sldId id="269" r:id="rId8"/>
  </p:sldIdLst>
  <p:sldSz cx="9144000" cy="5145088"/>
  <p:notesSz cx="6800850" cy="9926638"/>
  <p:defaultTextStyle>
    <a:defPPr>
      <a:defRPr lang="en-US"/>
    </a:defPPr>
    <a:lvl1pPr algn="l" rtl="0" fontAlgn="base">
      <a:spcBef>
        <a:spcPct val="0"/>
      </a:spcBef>
      <a:spcAft>
        <a:spcPct val="0"/>
      </a:spcAft>
      <a:defRPr kern="1200">
        <a:solidFill>
          <a:schemeClr val="tx1"/>
        </a:solidFill>
        <a:latin typeface="Arial" pitchFamily="31" charset="0"/>
        <a:ea typeface="ＭＳ Ｐゴシック" pitchFamily="31" charset="-128"/>
        <a:cs typeface="ＭＳ Ｐゴシック" pitchFamily="31" charset="-128"/>
      </a:defRPr>
    </a:lvl1pPr>
    <a:lvl2pPr marL="457200" algn="l" rtl="0" fontAlgn="base">
      <a:spcBef>
        <a:spcPct val="0"/>
      </a:spcBef>
      <a:spcAft>
        <a:spcPct val="0"/>
      </a:spcAft>
      <a:defRPr kern="1200">
        <a:solidFill>
          <a:schemeClr val="tx1"/>
        </a:solidFill>
        <a:latin typeface="Arial" pitchFamily="31" charset="0"/>
        <a:ea typeface="ＭＳ Ｐゴシック" pitchFamily="31" charset="-128"/>
        <a:cs typeface="ＭＳ Ｐゴシック" pitchFamily="31" charset="-128"/>
      </a:defRPr>
    </a:lvl2pPr>
    <a:lvl3pPr marL="914400" algn="l" rtl="0" fontAlgn="base">
      <a:spcBef>
        <a:spcPct val="0"/>
      </a:spcBef>
      <a:spcAft>
        <a:spcPct val="0"/>
      </a:spcAft>
      <a:defRPr kern="1200">
        <a:solidFill>
          <a:schemeClr val="tx1"/>
        </a:solidFill>
        <a:latin typeface="Arial" pitchFamily="31" charset="0"/>
        <a:ea typeface="ＭＳ Ｐゴシック" pitchFamily="31" charset="-128"/>
        <a:cs typeface="ＭＳ Ｐゴシック" pitchFamily="31" charset="-128"/>
      </a:defRPr>
    </a:lvl3pPr>
    <a:lvl4pPr marL="1371600" algn="l" rtl="0" fontAlgn="base">
      <a:spcBef>
        <a:spcPct val="0"/>
      </a:spcBef>
      <a:spcAft>
        <a:spcPct val="0"/>
      </a:spcAft>
      <a:defRPr kern="1200">
        <a:solidFill>
          <a:schemeClr val="tx1"/>
        </a:solidFill>
        <a:latin typeface="Arial" pitchFamily="31" charset="0"/>
        <a:ea typeface="ＭＳ Ｐゴシック" pitchFamily="31" charset="-128"/>
        <a:cs typeface="ＭＳ Ｐゴシック" pitchFamily="31" charset="-128"/>
      </a:defRPr>
    </a:lvl4pPr>
    <a:lvl5pPr marL="1828800" algn="l" rtl="0" fontAlgn="base">
      <a:spcBef>
        <a:spcPct val="0"/>
      </a:spcBef>
      <a:spcAft>
        <a:spcPct val="0"/>
      </a:spcAft>
      <a:defRPr kern="1200">
        <a:solidFill>
          <a:schemeClr val="tx1"/>
        </a:solidFill>
        <a:latin typeface="Arial" pitchFamily="31" charset="0"/>
        <a:ea typeface="ＭＳ Ｐゴシック" pitchFamily="31" charset="-128"/>
        <a:cs typeface="ＭＳ Ｐゴシック" pitchFamily="31" charset="-128"/>
      </a:defRPr>
    </a:lvl5pPr>
    <a:lvl6pPr marL="2286000" algn="l" defTabSz="457200" rtl="0" eaLnBrk="1" latinLnBrk="0" hangingPunct="1">
      <a:defRPr kern="1200">
        <a:solidFill>
          <a:schemeClr val="tx1"/>
        </a:solidFill>
        <a:latin typeface="Arial" pitchFamily="31" charset="0"/>
        <a:ea typeface="ＭＳ Ｐゴシック" pitchFamily="31" charset="-128"/>
        <a:cs typeface="ＭＳ Ｐゴシック" pitchFamily="31" charset="-128"/>
      </a:defRPr>
    </a:lvl6pPr>
    <a:lvl7pPr marL="2743200" algn="l" defTabSz="457200" rtl="0" eaLnBrk="1" latinLnBrk="0" hangingPunct="1">
      <a:defRPr kern="1200">
        <a:solidFill>
          <a:schemeClr val="tx1"/>
        </a:solidFill>
        <a:latin typeface="Arial" pitchFamily="31" charset="0"/>
        <a:ea typeface="ＭＳ Ｐゴシック" pitchFamily="31" charset="-128"/>
        <a:cs typeface="ＭＳ Ｐゴシック" pitchFamily="31" charset="-128"/>
      </a:defRPr>
    </a:lvl7pPr>
    <a:lvl8pPr marL="3200400" algn="l" defTabSz="457200" rtl="0" eaLnBrk="1" latinLnBrk="0" hangingPunct="1">
      <a:defRPr kern="1200">
        <a:solidFill>
          <a:schemeClr val="tx1"/>
        </a:solidFill>
        <a:latin typeface="Arial" pitchFamily="31" charset="0"/>
        <a:ea typeface="ＭＳ Ｐゴシック" pitchFamily="31" charset="-128"/>
        <a:cs typeface="ＭＳ Ｐゴシック" pitchFamily="31" charset="-128"/>
      </a:defRPr>
    </a:lvl8pPr>
    <a:lvl9pPr marL="3657600" algn="l" defTabSz="457200" rtl="0" eaLnBrk="1" latinLnBrk="0" hangingPunct="1">
      <a:defRPr kern="1200">
        <a:solidFill>
          <a:schemeClr val="tx1"/>
        </a:solidFill>
        <a:latin typeface="Arial" pitchFamily="31" charset="0"/>
        <a:ea typeface="ＭＳ Ｐゴシック" pitchFamily="31" charset="-128"/>
        <a:cs typeface="ＭＳ Ｐゴシック" pitchFamily="31"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p:present/>
    <p:sldAll/>
    <p:penClr>
      <a:srgbClr val="FF0000"/>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FF9900"/>
    <a:srgbClr val="7AC522"/>
    <a:srgbClr val="2C6010"/>
    <a:srgbClr val="7AC503"/>
    <a:srgbClr val="FF6600"/>
    <a:srgbClr val="000066"/>
    <a:srgbClr val="000099"/>
    <a:srgbClr val="CC00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p:cViewPr varScale="1">
        <p:scale>
          <a:sx n="155" d="100"/>
          <a:sy n="155" d="100"/>
        </p:scale>
        <p:origin x="-96" y="-336"/>
      </p:cViewPr>
      <p:guideLst>
        <p:guide orient="horz" pos="162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Chris\Desktop\Yola%202012\variant%20allele%2016%20party%20drugs%20comp%20to%20HS%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Yola's%20disc:Users:yola:Documents:Files%20Cleanup:New%20Files:FileMaker%20Epidemic%20Project:New%20homicides%20filemaker%20project:party%20drugs:irina's%20table%20results%20comb(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Yola's%20disc:Users:yola:Documents:Files%20Cleanup:New%20Files:FileMaker%20Epidemic%20Project:New%20homicides%20filemaker%20project:party%20drugs:irina's%20table%20results%20comb(1).xls"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
  <c:clrMapOvr bg1="lt1" tx1="dk1" bg2="lt2" tx2="dk2" accent1="accent1" accent2="accent2" accent3="accent3" accent4="accent4" accent5="accent5" accent6="accent6" hlink="hlink" folHlink="folHlink"/>
  <c:chart>
    <c:title>
      <c:tx>
        <c:rich>
          <a:bodyPr/>
          <a:lstStyle/>
          <a:p>
            <a:pPr>
              <a:defRPr lang="en-AU"/>
            </a:pPr>
            <a:r>
              <a:rPr lang="en-AU" sz="1600" dirty="0">
                <a:solidFill>
                  <a:schemeClr val="bg2">
                    <a:lumMod val="10000"/>
                  </a:schemeClr>
                </a:solidFill>
              </a:rPr>
              <a:t>Prevalence of variant alleles in Illicit</a:t>
            </a:r>
            <a:r>
              <a:rPr lang="en-AU" sz="1600" baseline="0" dirty="0">
                <a:solidFill>
                  <a:schemeClr val="bg2">
                    <a:lumMod val="10000"/>
                  </a:schemeClr>
                </a:solidFill>
              </a:rPr>
              <a:t> drug group </a:t>
            </a:r>
            <a:r>
              <a:rPr lang="en-AU" sz="1600" baseline="0" dirty="0" smtClean="0">
                <a:solidFill>
                  <a:schemeClr val="bg2">
                    <a:lumMod val="10000"/>
                  </a:schemeClr>
                </a:solidFill>
              </a:rPr>
              <a:t>compared </a:t>
            </a:r>
            <a:r>
              <a:rPr lang="en-AU" sz="1600" baseline="0" dirty="0">
                <a:solidFill>
                  <a:schemeClr val="bg2">
                    <a:lumMod val="10000"/>
                  </a:schemeClr>
                </a:solidFill>
              </a:rPr>
              <a:t>with primary care population</a:t>
            </a:r>
            <a:endParaRPr lang="en-AU" sz="1600" dirty="0">
              <a:solidFill>
                <a:schemeClr val="bg2">
                  <a:lumMod val="10000"/>
                </a:schemeClr>
              </a:solidFill>
            </a:endParaRPr>
          </a:p>
        </c:rich>
      </c:tx>
      <c:layout>
        <c:manualLayout>
          <c:xMode val="edge"/>
          <c:yMode val="edge"/>
          <c:x val="0.111928429179816"/>
          <c:y val="0.0"/>
        </c:manualLayout>
      </c:layout>
    </c:title>
    <c:view3D>
      <c:rAngAx val="1"/>
    </c:view3D>
    <c:sideWall>
      <c:spPr>
        <a:noFill/>
        <a:ln w="25400">
          <a:noFill/>
        </a:ln>
      </c:spPr>
    </c:sideWall>
    <c:backWall>
      <c:spPr>
        <a:noFill/>
        <a:ln w="25400">
          <a:noFill/>
        </a:ln>
      </c:spPr>
    </c:backWall>
    <c:plotArea>
      <c:layout>
        <c:manualLayout>
          <c:layoutTarget val="inner"/>
          <c:xMode val="edge"/>
          <c:yMode val="edge"/>
          <c:x val="0.0686546293782243"/>
          <c:y val="0.498039215686274"/>
          <c:w val="0.825023531541316"/>
          <c:h val="0.361119345375946"/>
        </c:manualLayout>
      </c:layout>
      <c:bar3DChart>
        <c:barDir val="col"/>
        <c:grouping val="clustered"/>
        <c:ser>
          <c:idx val="0"/>
          <c:order val="0"/>
          <c:tx>
            <c:strRef>
              <c:f>Sheet1!$A$4</c:f>
              <c:strCache>
                <c:ptCount val="1"/>
                <c:pt idx="0">
                  <c:v>Illicit drug group</c:v>
                </c:pt>
              </c:strCache>
            </c:strRef>
          </c:tx>
          <c:spPr>
            <a:solidFill>
              <a:srgbClr val="00B0F0"/>
            </a:solidFill>
          </c:spPr>
          <c:cat>
            <c:numRef>
              <c:f>Sheet1!$B$3:$F$3</c:f>
              <c:numCache>
                <c:formatCode>General</c:formatCode>
                <c:ptCount val="5"/>
                <c:pt idx="0">
                  <c:v>0.0</c:v>
                </c:pt>
                <c:pt idx="1">
                  <c:v>1.0</c:v>
                </c:pt>
                <c:pt idx="2">
                  <c:v>2.0</c:v>
                </c:pt>
                <c:pt idx="3">
                  <c:v>3.0</c:v>
                </c:pt>
                <c:pt idx="4">
                  <c:v>4.0</c:v>
                </c:pt>
              </c:numCache>
            </c:numRef>
          </c:cat>
          <c:val>
            <c:numRef>
              <c:f>Sheet1!$B$4:$F$4</c:f>
              <c:numCache>
                <c:formatCode>General</c:formatCode>
                <c:ptCount val="5"/>
                <c:pt idx="0">
                  <c:v>6.3</c:v>
                </c:pt>
                <c:pt idx="1">
                  <c:v>25.0</c:v>
                </c:pt>
                <c:pt idx="2">
                  <c:v>44.0</c:v>
                </c:pt>
                <c:pt idx="3">
                  <c:v>25.0</c:v>
                </c:pt>
                <c:pt idx="4">
                  <c:v>0.0</c:v>
                </c:pt>
              </c:numCache>
            </c:numRef>
          </c:val>
        </c:ser>
        <c:ser>
          <c:idx val="1"/>
          <c:order val="1"/>
          <c:tx>
            <c:strRef>
              <c:f>Sheet1!$A$5</c:f>
              <c:strCache>
                <c:ptCount val="1"/>
                <c:pt idx="0">
                  <c:v>Random primary care</c:v>
                </c:pt>
              </c:strCache>
            </c:strRef>
          </c:tx>
          <c:spPr>
            <a:solidFill>
              <a:srgbClr val="92D050"/>
            </a:solidFill>
          </c:spPr>
          <c:cat>
            <c:numRef>
              <c:f>Sheet1!$B$3:$F$3</c:f>
              <c:numCache>
                <c:formatCode>General</c:formatCode>
                <c:ptCount val="5"/>
                <c:pt idx="0">
                  <c:v>0.0</c:v>
                </c:pt>
                <c:pt idx="1">
                  <c:v>1.0</c:v>
                </c:pt>
                <c:pt idx="2">
                  <c:v>2.0</c:v>
                </c:pt>
                <c:pt idx="3">
                  <c:v>3.0</c:v>
                </c:pt>
                <c:pt idx="4">
                  <c:v>4.0</c:v>
                </c:pt>
              </c:numCache>
            </c:numRef>
          </c:cat>
          <c:val>
            <c:numRef>
              <c:f>Sheet1!$B$5:$F$5</c:f>
              <c:numCache>
                <c:formatCode>General</c:formatCode>
                <c:ptCount val="5"/>
                <c:pt idx="0">
                  <c:v>19.0</c:v>
                </c:pt>
                <c:pt idx="1">
                  <c:v>31.0</c:v>
                </c:pt>
                <c:pt idx="2">
                  <c:v>33.0</c:v>
                </c:pt>
                <c:pt idx="3">
                  <c:v>16.0</c:v>
                </c:pt>
                <c:pt idx="4">
                  <c:v>1.3</c:v>
                </c:pt>
              </c:numCache>
            </c:numRef>
          </c:val>
        </c:ser>
        <c:dLbls/>
        <c:shape val="box"/>
        <c:axId val="318737992"/>
        <c:axId val="318726808"/>
        <c:axId val="0"/>
      </c:bar3DChart>
      <c:catAx>
        <c:axId val="318737992"/>
        <c:scaling>
          <c:orientation val="minMax"/>
        </c:scaling>
        <c:axPos val="b"/>
        <c:title>
          <c:tx>
            <c:rich>
              <a:bodyPr/>
              <a:lstStyle/>
              <a:p>
                <a:pPr>
                  <a:defRPr lang="en-AU">
                    <a:solidFill>
                      <a:schemeClr val="bg1"/>
                    </a:solidFill>
                  </a:defRPr>
                </a:pPr>
                <a:r>
                  <a:rPr lang="en-AU" dirty="0">
                    <a:solidFill>
                      <a:schemeClr val="bg1">
                        <a:lumMod val="10000"/>
                      </a:schemeClr>
                    </a:solidFill>
                  </a:rPr>
                  <a:t>Variant alleles</a:t>
                </a:r>
              </a:p>
            </c:rich>
          </c:tx>
          <c:layout/>
        </c:title>
        <c:numFmt formatCode="General" sourceLinked="1"/>
        <c:majorTickMark val="none"/>
        <c:tickLblPos val="nextTo"/>
        <c:txPr>
          <a:bodyPr/>
          <a:lstStyle/>
          <a:p>
            <a:pPr>
              <a:defRPr lang="en-AU"/>
            </a:pPr>
            <a:endParaRPr lang="en-US"/>
          </a:p>
        </c:txPr>
        <c:crossAx val="318726808"/>
        <c:crosses val="autoZero"/>
        <c:auto val="1"/>
        <c:lblAlgn val="ctr"/>
        <c:lblOffset val="100"/>
      </c:catAx>
      <c:valAx>
        <c:axId val="318726808"/>
        <c:scaling>
          <c:orientation val="minMax"/>
        </c:scaling>
        <c:axPos val="l"/>
        <c:title>
          <c:tx>
            <c:rich>
              <a:bodyPr/>
              <a:lstStyle/>
              <a:p>
                <a:pPr>
                  <a:defRPr lang="en-AU">
                    <a:solidFill>
                      <a:schemeClr val="bg1"/>
                    </a:solidFill>
                  </a:defRPr>
                </a:pPr>
                <a:r>
                  <a:rPr lang="en-US" dirty="0">
                    <a:solidFill>
                      <a:schemeClr val="bg1"/>
                    </a:solidFill>
                  </a:rPr>
                  <a:t>Percentage of sample</a:t>
                </a:r>
              </a:p>
            </c:rich>
          </c:tx>
          <c:layout>
            <c:manualLayout>
              <c:xMode val="edge"/>
              <c:yMode val="edge"/>
              <c:x val="0.0"/>
              <c:y val="0.473958333333333"/>
            </c:manualLayout>
          </c:layout>
        </c:title>
        <c:numFmt formatCode="General" sourceLinked="1"/>
        <c:tickLblPos val="nextTo"/>
        <c:txPr>
          <a:bodyPr/>
          <a:lstStyle/>
          <a:p>
            <a:pPr>
              <a:defRPr lang="en-AU"/>
            </a:pPr>
            <a:endParaRPr lang="en-US"/>
          </a:p>
        </c:txPr>
        <c:crossAx val="318737992"/>
        <c:crosses val="autoZero"/>
        <c:crossBetween val="between"/>
      </c:valAx>
    </c:plotArea>
    <c:legend>
      <c:legendPos val="r"/>
      <c:legendEntry>
        <c:idx val="0"/>
        <c:txPr>
          <a:bodyPr/>
          <a:lstStyle/>
          <a:p>
            <a:pPr>
              <a:defRPr lang="en-AU">
                <a:solidFill>
                  <a:schemeClr val="bg2">
                    <a:lumMod val="10000"/>
                  </a:schemeClr>
                </a:solidFill>
              </a:defRPr>
            </a:pPr>
            <a:endParaRPr lang="en-US"/>
          </a:p>
        </c:txPr>
      </c:legendEntry>
      <c:legendEntry>
        <c:idx val="1"/>
        <c:txPr>
          <a:bodyPr/>
          <a:lstStyle/>
          <a:p>
            <a:pPr>
              <a:defRPr lang="en-AU">
                <a:solidFill>
                  <a:schemeClr val="bg2">
                    <a:lumMod val="10000"/>
                  </a:schemeClr>
                </a:solidFill>
              </a:defRPr>
            </a:pPr>
            <a:endParaRPr lang="en-US"/>
          </a:p>
        </c:txPr>
      </c:legendEntry>
      <c:layout>
        <c:manualLayout>
          <c:xMode val="edge"/>
          <c:yMode val="edge"/>
          <c:x val="0.714756932557343"/>
          <c:y val="0.345676673228346"/>
          <c:w val="0.235242782152231"/>
          <c:h val="0.311373851706037"/>
        </c:manualLayout>
      </c:layout>
      <c:overlay val="1"/>
      <c:txPr>
        <a:bodyPr/>
        <a:lstStyle/>
        <a:p>
          <a:pPr>
            <a:defRPr lang="en-AU">
              <a:solidFill>
                <a:schemeClr val="bg1"/>
              </a:solidFill>
            </a:defRPr>
          </a:pPr>
          <a:endParaRPr lang="en-US"/>
        </a:p>
      </c:txPr>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lang="en-AU" sz="1100" b="1" i="0" u="none" strike="noStrike" baseline="0">
                <a:solidFill>
                  <a:srgbClr val="000000"/>
                </a:solidFill>
                <a:latin typeface="Arial"/>
                <a:ea typeface="Arial"/>
                <a:cs typeface="Arial"/>
              </a:defRPr>
            </a:pPr>
            <a:r>
              <a:rPr lang="en-US" dirty="0"/>
              <a:t>Prevalence of multiple CYP polymorphisms.</a:t>
            </a:r>
          </a:p>
        </c:rich>
      </c:tx>
      <c:layout>
        <c:manualLayout>
          <c:xMode val="edge"/>
          <c:yMode val="edge"/>
          <c:x val="0.189655418072741"/>
          <c:y val="0.0287081534163068"/>
        </c:manualLayout>
      </c:layout>
      <c:spPr>
        <a:noFill/>
        <a:ln w="25400">
          <a:noFill/>
        </a:ln>
      </c:spPr>
    </c:title>
    <c:plotArea>
      <c:layout>
        <c:manualLayout>
          <c:layoutTarget val="inner"/>
          <c:xMode val="edge"/>
          <c:yMode val="edge"/>
          <c:x val="0.10098534312623"/>
          <c:y val="0.133971057121213"/>
          <c:w val="0.650247087446947"/>
          <c:h val="0.655501243771651"/>
        </c:manualLayout>
      </c:layout>
      <c:barChart>
        <c:barDir val="col"/>
        <c:grouping val="clustered"/>
        <c:ser>
          <c:idx val="0"/>
          <c:order val="0"/>
          <c:tx>
            <c:strRef>
              <c:f>Sheet1!$A$12</c:f>
              <c:strCache>
                <c:ptCount val="1"/>
                <c:pt idx="0">
                  <c:v>Sydney West Area Population</c:v>
                </c:pt>
              </c:strCache>
            </c:strRef>
          </c:tx>
          <c:spPr>
            <a:solidFill>
              <a:srgbClr val="0000D4"/>
            </a:solidFill>
            <a:ln w="12700">
              <a:solidFill>
                <a:srgbClr val="000000"/>
              </a:solidFill>
              <a:prstDash val="solid"/>
            </a:ln>
          </c:spPr>
          <c:cat>
            <c:multiLvlStrRef>
              <c:f>Sheet1!$B$10:$C$11</c:f>
              <c:multiLvlStrCache>
                <c:ptCount val="2"/>
                <c:lvl>
                  <c:pt idx="0">
                    <c:v>Double</c:v>
                  </c:pt>
                  <c:pt idx="1">
                    <c:v>Triple</c:v>
                  </c:pt>
                </c:lvl>
                <c:lvl>
                  <c:pt idx="0">
                    <c:v>Multiple polymorphisms</c:v>
                  </c:pt>
                </c:lvl>
              </c:multiLvlStrCache>
            </c:multiLvlStrRef>
          </c:cat>
          <c:val>
            <c:numRef>
              <c:f>Sheet1!$B$12:$C$12</c:f>
              <c:numCache>
                <c:formatCode>0.0</c:formatCode>
                <c:ptCount val="2"/>
                <c:pt idx="0">
                  <c:v>3.1</c:v>
                </c:pt>
                <c:pt idx="1">
                  <c:v>0.3</c:v>
                </c:pt>
              </c:numCache>
            </c:numRef>
          </c:val>
        </c:ser>
        <c:ser>
          <c:idx val="1"/>
          <c:order val="1"/>
          <c:tx>
            <c:strRef>
              <c:f>Sheet1!$A$13</c:f>
              <c:strCache>
                <c:ptCount val="1"/>
                <c:pt idx="0">
                  <c:v>Akathisia patients</c:v>
                </c:pt>
              </c:strCache>
            </c:strRef>
          </c:tx>
          <c:spPr>
            <a:solidFill>
              <a:srgbClr val="900000"/>
            </a:solidFill>
            <a:ln w="12700">
              <a:solidFill>
                <a:srgbClr val="000000"/>
              </a:solidFill>
              <a:prstDash val="solid"/>
            </a:ln>
          </c:spPr>
          <c:cat>
            <c:multiLvlStrRef>
              <c:f>Sheet1!$B$10:$C$11</c:f>
              <c:multiLvlStrCache>
                <c:ptCount val="2"/>
                <c:lvl>
                  <c:pt idx="0">
                    <c:v>Double</c:v>
                  </c:pt>
                  <c:pt idx="1">
                    <c:v>Triple</c:v>
                  </c:pt>
                </c:lvl>
                <c:lvl>
                  <c:pt idx="0">
                    <c:v>Multiple polymorphisms</c:v>
                  </c:pt>
                </c:lvl>
              </c:multiLvlStrCache>
            </c:multiLvlStrRef>
          </c:cat>
          <c:val>
            <c:numRef>
              <c:f>Sheet1!$B$13:$C$13</c:f>
              <c:numCache>
                <c:formatCode>0.0</c:formatCode>
                <c:ptCount val="2"/>
                <c:pt idx="0">
                  <c:v>18.0</c:v>
                </c:pt>
                <c:pt idx="1">
                  <c:v>4.5</c:v>
                </c:pt>
              </c:numCache>
            </c:numRef>
          </c:val>
        </c:ser>
        <c:ser>
          <c:idx val="2"/>
          <c:order val="2"/>
          <c:tx>
            <c:strRef>
              <c:f>Sheet1!$A$14</c:f>
              <c:strCache>
                <c:ptCount val="1"/>
                <c:pt idx="0">
                  <c:v>Illicit drug users </c:v>
                </c:pt>
              </c:strCache>
            </c:strRef>
          </c:tx>
          <c:spPr>
            <a:solidFill>
              <a:srgbClr val="FFCC00"/>
            </a:solidFill>
            <a:ln w="12700">
              <a:solidFill>
                <a:srgbClr val="000000"/>
              </a:solidFill>
              <a:prstDash val="solid"/>
            </a:ln>
          </c:spPr>
          <c:cat>
            <c:multiLvlStrRef>
              <c:f>Sheet1!$B$10:$C$11</c:f>
              <c:multiLvlStrCache>
                <c:ptCount val="2"/>
                <c:lvl>
                  <c:pt idx="0">
                    <c:v>Double</c:v>
                  </c:pt>
                  <c:pt idx="1">
                    <c:v>Triple</c:v>
                  </c:pt>
                </c:lvl>
                <c:lvl>
                  <c:pt idx="0">
                    <c:v>Multiple polymorphisms</c:v>
                  </c:pt>
                </c:lvl>
              </c:multiLvlStrCache>
            </c:multiLvlStrRef>
          </c:cat>
          <c:val>
            <c:numRef>
              <c:f>Sheet1!$B$14:$C$14</c:f>
              <c:numCache>
                <c:formatCode>0.0</c:formatCode>
                <c:ptCount val="2"/>
                <c:pt idx="0">
                  <c:v>13.2</c:v>
                </c:pt>
                <c:pt idx="1">
                  <c:v>5.6</c:v>
                </c:pt>
              </c:numCache>
            </c:numRef>
          </c:val>
        </c:ser>
        <c:dLbls/>
        <c:axId val="247921992"/>
        <c:axId val="247925768"/>
      </c:barChart>
      <c:catAx>
        <c:axId val="247921992"/>
        <c:scaling>
          <c:orientation val="minMax"/>
        </c:scaling>
        <c:axPos val="b"/>
        <c:numFmt formatCode="General" sourceLinked="1"/>
        <c:tickLblPos val="nextTo"/>
        <c:spPr>
          <a:ln w="3175">
            <a:solidFill>
              <a:srgbClr val="000000"/>
            </a:solidFill>
            <a:prstDash val="solid"/>
          </a:ln>
        </c:spPr>
        <c:txPr>
          <a:bodyPr rot="0" vert="horz"/>
          <a:lstStyle/>
          <a:p>
            <a:pPr>
              <a:defRPr lang="en-AU" sz="1000" b="1" i="0" u="none" strike="noStrike" baseline="0">
                <a:solidFill>
                  <a:srgbClr val="000000"/>
                </a:solidFill>
                <a:latin typeface="Arial"/>
                <a:ea typeface="Arial"/>
                <a:cs typeface="Arial"/>
              </a:defRPr>
            </a:pPr>
            <a:endParaRPr lang="en-US"/>
          </a:p>
        </c:txPr>
        <c:crossAx val="247925768"/>
        <c:crosses val="autoZero"/>
        <c:auto val="1"/>
        <c:lblAlgn val="ctr"/>
        <c:lblOffset val="100"/>
        <c:tickLblSkip val="1"/>
        <c:tickMarkSkip val="1"/>
      </c:catAx>
      <c:valAx>
        <c:axId val="247925768"/>
        <c:scaling>
          <c:orientation val="minMax"/>
        </c:scaling>
        <c:axPos val="l"/>
        <c:majorGridlines>
          <c:spPr>
            <a:ln w="3175">
              <a:solidFill>
                <a:srgbClr val="000000"/>
              </a:solidFill>
              <a:prstDash val="solid"/>
            </a:ln>
          </c:spPr>
        </c:majorGridlines>
        <c:numFmt formatCode="0.0" sourceLinked="1"/>
        <c:tickLblPos val="nextTo"/>
        <c:spPr>
          <a:ln w="3175">
            <a:solidFill>
              <a:srgbClr val="000000"/>
            </a:solidFill>
            <a:prstDash val="solid"/>
          </a:ln>
        </c:spPr>
        <c:txPr>
          <a:bodyPr rot="0" vert="horz"/>
          <a:lstStyle/>
          <a:p>
            <a:pPr>
              <a:defRPr lang="en-AU" sz="1000" b="1" i="0" u="none" strike="noStrike" baseline="0">
                <a:solidFill>
                  <a:srgbClr val="000000"/>
                </a:solidFill>
                <a:latin typeface="Arial"/>
                <a:ea typeface="Arial"/>
                <a:cs typeface="Arial"/>
              </a:defRPr>
            </a:pPr>
            <a:endParaRPr lang="en-US"/>
          </a:p>
        </c:txPr>
        <c:crossAx val="247921992"/>
        <c:crosses val="autoZero"/>
        <c:crossBetween val="between"/>
      </c:valAx>
      <c:spPr>
        <a:solidFill>
          <a:srgbClr val="C0C0C0"/>
        </a:solidFill>
        <a:ln w="12700">
          <a:solidFill>
            <a:srgbClr val="808080"/>
          </a:solidFill>
          <a:prstDash val="solid"/>
        </a:ln>
      </c:spPr>
    </c:plotArea>
    <c:legend>
      <c:legendPos val="r"/>
      <c:layout>
        <c:manualLayout>
          <c:xMode val="edge"/>
          <c:yMode val="edge"/>
          <c:x val="0.780789088863892"/>
          <c:y val="0.186602489204978"/>
          <c:w val="0.206896887889014"/>
          <c:h val="0.602869697739395"/>
        </c:manualLayout>
      </c:layout>
      <c:spPr>
        <a:solidFill>
          <a:srgbClr val="FFFFFF"/>
        </a:solidFill>
        <a:ln w="3175">
          <a:solidFill>
            <a:srgbClr val="000000"/>
          </a:solidFill>
          <a:prstDash val="solid"/>
        </a:ln>
      </c:spPr>
      <c:txPr>
        <a:bodyPr/>
        <a:lstStyle/>
        <a:p>
          <a:pPr>
            <a:defRPr lang="en-AU" sz="920" b="1"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900" b="1" i="0" u="none" strike="noStrike" baseline="0">
          <a:solidFill>
            <a:srgbClr val="000000"/>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lang="en-AU" sz="1200" b="1" i="0" u="none" strike="noStrike" baseline="0">
                <a:solidFill>
                  <a:srgbClr val="000000"/>
                </a:solidFill>
                <a:latin typeface="Arial"/>
                <a:ea typeface="Arial"/>
                <a:cs typeface="Arial"/>
              </a:defRPr>
            </a:pPr>
            <a:r>
              <a:rPr lang="en-US" dirty="0"/>
              <a:t>Prevalence of poor metabolisers' polymorphisms</a:t>
            </a:r>
          </a:p>
        </c:rich>
      </c:tx>
      <c:layout>
        <c:manualLayout>
          <c:xMode val="edge"/>
          <c:yMode val="edge"/>
          <c:x val="0.113924109119612"/>
          <c:y val="0.0149812523434571"/>
        </c:manualLayout>
      </c:layout>
      <c:spPr>
        <a:noFill/>
        <a:ln w="25400">
          <a:noFill/>
        </a:ln>
      </c:spPr>
    </c:title>
    <c:plotArea>
      <c:layout>
        <c:manualLayout>
          <c:layoutTarget val="inner"/>
          <c:xMode val="edge"/>
          <c:yMode val="edge"/>
          <c:x val="0.108860759493671"/>
          <c:y val="0.131085902596298"/>
          <c:w val="0.637974683544304"/>
          <c:h val="0.550560790904453"/>
        </c:manualLayout>
      </c:layout>
      <c:barChart>
        <c:barDir val="col"/>
        <c:grouping val="clustered"/>
        <c:ser>
          <c:idx val="0"/>
          <c:order val="0"/>
          <c:tx>
            <c:strRef>
              <c:f>Sheet1!$A$4</c:f>
              <c:strCache>
                <c:ptCount val="1"/>
                <c:pt idx="0">
                  <c:v>Sydney West Area Population</c:v>
                </c:pt>
              </c:strCache>
            </c:strRef>
          </c:tx>
          <c:spPr>
            <a:solidFill>
              <a:srgbClr val="0000D4"/>
            </a:solidFill>
            <a:ln w="12700">
              <a:solidFill>
                <a:srgbClr val="000000"/>
              </a:solidFill>
              <a:prstDash val="solid"/>
            </a:ln>
          </c:spPr>
          <c:cat>
            <c:multiLvlStrRef>
              <c:f>Sheet1!$B$2:$G$3</c:f>
              <c:multiLvlStrCache>
                <c:ptCount val="6"/>
                <c:lvl>
                  <c:pt idx="0">
                    <c:v>CYP2D6 </c:v>
                  </c:pt>
                  <c:pt idx="1">
                    <c:v>CYP2C19 </c:v>
                  </c:pt>
                  <c:pt idx="2">
                    <c:v>CYP2C9 </c:v>
                  </c:pt>
                  <c:pt idx="3">
                    <c:v>CYP2D6</c:v>
                  </c:pt>
                  <c:pt idx="4">
                    <c:v>CYP2C19</c:v>
                  </c:pt>
                  <c:pt idx="5">
                    <c:v>CYP2C9</c:v>
                  </c:pt>
                </c:lvl>
                <c:lvl>
                  <c:pt idx="0">
                    <c:v>Homozygote (poor metabolisers)</c:v>
                  </c:pt>
                  <c:pt idx="3">
                    <c:v>Heterozygote (diminished metabolism)</c:v>
                  </c:pt>
                </c:lvl>
              </c:multiLvlStrCache>
            </c:multiLvlStrRef>
          </c:cat>
          <c:val>
            <c:numRef>
              <c:f>Sheet1!$B$4:$G$4</c:f>
              <c:numCache>
                <c:formatCode>0.0</c:formatCode>
                <c:ptCount val="6"/>
                <c:pt idx="0">
                  <c:v>3.5</c:v>
                </c:pt>
                <c:pt idx="1">
                  <c:v>3.5</c:v>
                </c:pt>
                <c:pt idx="2">
                  <c:v>1.0</c:v>
                </c:pt>
                <c:pt idx="3">
                  <c:v>26.5</c:v>
                </c:pt>
                <c:pt idx="4">
                  <c:v>13.0</c:v>
                </c:pt>
                <c:pt idx="5">
                  <c:v>14.5</c:v>
                </c:pt>
              </c:numCache>
            </c:numRef>
          </c:val>
        </c:ser>
        <c:ser>
          <c:idx val="1"/>
          <c:order val="1"/>
          <c:tx>
            <c:strRef>
              <c:f>Sheet1!$A$5</c:f>
              <c:strCache>
                <c:ptCount val="1"/>
                <c:pt idx="0">
                  <c:v>Akathisia patients</c:v>
                </c:pt>
              </c:strCache>
            </c:strRef>
          </c:tx>
          <c:spPr>
            <a:solidFill>
              <a:srgbClr val="900000"/>
            </a:solidFill>
            <a:ln w="12700">
              <a:solidFill>
                <a:srgbClr val="000000"/>
              </a:solidFill>
              <a:prstDash val="solid"/>
            </a:ln>
          </c:spPr>
          <c:cat>
            <c:multiLvlStrRef>
              <c:f>Sheet1!$B$2:$G$3</c:f>
              <c:multiLvlStrCache>
                <c:ptCount val="6"/>
                <c:lvl>
                  <c:pt idx="0">
                    <c:v>CYP2D6 </c:v>
                  </c:pt>
                  <c:pt idx="1">
                    <c:v>CYP2C19 </c:v>
                  </c:pt>
                  <c:pt idx="2">
                    <c:v>CYP2C9 </c:v>
                  </c:pt>
                  <c:pt idx="3">
                    <c:v>CYP2D6</c:v>
                  </c:pt>
                  <c:pt idx="4">
                    <c:v>CYP2C19</c:v>
                  </c:pt>
                  <c:pt idx="5">
                    <c:v>CYP2C9</c:v>
                  </c:pt>
                </c:lvl>
                <c:lvl>
                  <c:pt idx="0">
                    <c:v>Homozygote (poor metabolisers)</c:v>
                  </c:pt>
                  <c:pt idx="3">
                    <c:v>Heterozygote (diminished metabolism)</c:v>
                  </c:pt>
                </c:lvl>
              </c:multiLvlStrCache>
            </c:multiLvlStrRef>
          </c:cat>
          <c:val>
            <c:numRef>
              <c:f>Sheet1!$B$5:$G$5</c:f>
              <c:numCache>
                <c:formatCode>0.0</c:formatCode>
                <c:ptCount val="6"/>
                <c:pt idx="0">
                  <c:v>14.0</c:v>
                </c:pt>
                <c:pt idx="1">
                  <c:v>0.0</c:v>
                </c:pt>
                <c:pt idx="2">
                  <c:v>4.5</c:v>
                </c:pt>
                <c:pt idx="3">
                  <c:v>36.3</c:v>
                </c:pt>
                <c:pt idx="4">
                  <c:v>23.0</c:v>
                </c:pt>
                <c:pt idx="5">
                  <c:v>23.0</c:v>
                </c:pt>
              </c:numCache>
            </c:numRef>
          </c:val>
        </c:ser>
        <c:ser>
          <c:idx val="2"/>
          <c:order val="2"/>
          <c:tx>
            <c:strRef>
              <c:f>Sheet1!$A$6</c:f>
              <c:strCache>
                <c:ptCount val="1"/>
                <c:pt idx="0">
                  <c:v>Illicit drug users </c:v>
                </c:pt>
              </c:strCache>
            </c:strRef>
          </c:tx>
          <c:spPr>
            <a:solidFill>
              <a:srgbClr val="FFCC00"/>
            </a:solidFill>
            <a:ln w="12700">
              <a:solidFill>
                <a:srgbClr val="000000"/>
              </a:solidFill>
              <a:prstDash val="solid"/>
            </a:ln>
          </c:spPr>
          <c:cat>
            <c:multiLvlStrRef>
              <c:f>Sheet1!$B$2:$G$3</c:f>
              <c:multiLvlStrCache>
                <c:ptCount val="6"/>
                <c:lvl>
                  <c:pt idx="0">
                    <c:v>CYP2D6 </c:v>
                  </c:pt>
                  <c:pt idx="1">
                    <c:v>CYP2C19 </c:v>
                  </c:pt>
                  <c:pt idx="2">
                    <c:v>CYP2C9 </c:v>
                  </c:pt>
                  <c:pt idx="3">
                    <c:v>CYP2D6</c:v>
                  </c:pt>
                  <c:pt idx="4">
                    <c:v>CYP2C19</c:v>
                  </c:pt>
                  <c:pt idx="5">
                    <c:v>CYP2C9</c:v>
                  </c:pt>
                </c:lvl>
                <c:lvl>
                  <c:pt idx="0">
                    <c:v>Homozygote (poor metabolisers)</c:v>
                  </c:pt>
                  <c:pt idx="3">
                    <c:v>Heterozygote (diminished metabolism)</c:v>
                  </c:pt>
                </c:lvl>
              </c:multiLvlStrCache>
            </c:multiLvlStrRef>
          </c:cat>
          <c:val>
            <c:numRef>
              <c:f>Sheet1!$B$6:$G$6</c:f>
              <c:numCache>
                <c:formatCode>0.0</c:formatCode>
                <c:ptCount val="6"/>
                <c:pt idx="0">
                  <c:v>9.6</c:v>
                </c:pt>
                <c:pt idx="1">
                  <c:v>3.7</c:v>
                </c:pt>
                <c:pt idx="2">
                  <c:v>3.8</c:v>
                </c:pt>
                <c:pt idx="3">
                  <c:v>19.2</c:v>
                </c:pt>
                <c:pt idx="4">
                  <c:v>34.6</c:v>
                </c:pt>
                <c:pt idx="5">
                  <c:v>33.9</c:v>
                </c:pt>
              </c:numCache>
            </c:numRef>
          </c:val>
        </c:ser>
        <c:dLbls/>
        <c:axId val="318414584"/>
        <c:axId val="318403576"/>
      </c:barChart>
      <c:catAx>
        <c:axId val="318414584"/>
        <c:scaling>
          <c:orientation val="minMax"/>
        </c:scaling>
        <c:axPos val="b"/>
        <c:numFmt formatCode="General" sourceLinked="1"/>
        <c:tickLblPos val="nextTo"/>
        <c:spPr>
          <a:ln w="3175">
            <a:solidFill>
              <a:srgbClr val="000000"/>
            </a:solidFill>
            <a:prstDash val="solid"/>
          </a:ln>
        </c:spPr>
        <c:txPr>
          <a:bodyPr rot="-5400000" vert="horz"/>
          <a:lstStyle/>
          <a:p>
            <a:pPr>
              <a:defRPr lang="en-AU" sz="875" b="1" i="0" u="none" strike="noStrike" baseline="0">
                <a:solidFill>
                  <a:srgbClr val="000000"/>
                </a:solidFill>
                <a:latin typeface="Arial"/>
                <a:ea typeface="Arial"/>
                <a:cs typeface="Arial"/>
              </a:defRPr>
            </a:pPr>
            <a:endParaRPr lang="en-US"/>
          </a:p>
        </c:txPr>
        <c:crossAx val="318403576"/>
        <c:crosses val="autoZero"/>
        <c:auto val="1"/>
        <c:lblAlgn val="ctr"/>
        <c:lblOffset val="100"/>
        <c:tickLblSkip val="1"/>
        <c:tickMarkSkip val="1"/>
      </c:catAx>
      <c:valAx>
        <c:axId val="318403576"/>
        <c:scaling>
          <c:orientation val="minMax"/>
        </c:scaling>
        <c:axPos val="l"/>
        <c:majorGridlines>
          <c:spPr>
            <a:ln w="3175">
              <a:solidFill>
                <a:srgbClr val="000000"/>
              </a:solidFill>
              <a:prstDash val="solid"/>
            </a:ln>
          </c:spPr>
        </c:majorGridlines>
        <c:numFmt formatCode="0.0" sourceLinked="1"/>
        <c:tickLblPos val="nextTo"/>
        <c:spPr>
          <a:ln w="3175">
            <a:solidFill>
              <a:srgbClr val="000000"/>
            </a:solidFill>
            <a:prstDash val="solid"/>
          </a:ln>
        </c:spPr>
        <c:txPr>
          <a:bodyPr rot="0" vert="horz"/>
          <a:lstStyle/>
          <a:p>
            <a:pPr>
              <a:defRPr lang="en-AU" sz="1200" b="1" i="0" u="none" strike="noStrike" baseline="0">
                <a:solidFill>
                  <a:srgbClr val="000000"/>
                </a:solidFill>
                <a:latin typeface="Arial"/>
                <a:ea typeface="Arial"/>
                <a:cs typeface="Arial"/>
              </a:defRPr>
            </a:pPr>
            <a:endParaRPr lang="en-US"/>
          </a:p>
        </c:txPr>
        <c:crossAx val="318414584"/>
        <c:crosses val="autoZero"/>
        <c:crossBetween val="between"/>
      </c:valAx>
      <c:spPr>
        <a:solidFill>
          <a:srgbClr val="C0C0C0"/>
        </a:solidFill>
        <a:ln w="12700">
          <a:solidFill>
            <a:srgbClr val="808080"/>
          </a:solidFill>
          <a:prstDash val="solid"/>
        </a:ln>
      </c:spPr>
    </c:plotArea>
    <c:legend>
      <c:legendPos val="r"/>
      <c:layout>
        <c:manualLayout>
          <c:xMode val="edge"/>
          <c:yMode val="edge"/>
          <c:x val="0.754430433359644"/>
          <c:y val="0.295879532915528"/>
          <c:w val="0.232911460639547"/>
          <c:h val="0.423220311746746"/>
        </c:manualLayout>
      </c:layout>
      <c:spPr>
        <a:solidFill>
          <a:srgbClr val="FFFFFF"/>
        </a:solidFill>
        <a:ln w="3175">
          <a:solidFill>
            <a:srgbClr val="000000"/>
          </a:solidFill>
          <a:prstDash val="solid"/>
        </a:ln>
      </c:spPr>
      <c:txPr>
        <a:bodyPr/>
        <a:lstStyle/>
        <a:p>
          <a:pPr>
            <a:defRPr lang="en-AU" sz="920" b="1"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1125" b="0" i="0" u="none" strike="noStrike" baseline="0">
          <a:solidFill>
            <a:srgbClr val="000000"/>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2"/>
  <c:clrMapOvr bg1="lt1" tx1="dk1" bg2="lt2" tx2="dk2" accent1="accent1" accent2="accent2" accent3="accent3" accent4="accent4" accent5="accent5" accent6="accent6" hlink="hlink" folHlink="folHlink"/>
  <c:chart>
    <c:title>
      <c:tx>
        <c:rich>
          <a:bodyPr/>
          <a:lstStyle/>
          <a:p>
            <a:pPr>
              <a:defRPr lang="en-AU"/>
            </a:pPr>
            <a:r>
              <a:rPr lang="en-US" sz="1200" dirty="0">
                <a:solidFill>
                  <a:schemeClr val="bg2">
                    <a:lumMod val="10000"/>
                  </a:schemeClr>
                </a:solidFill>
              </a:rPr>
              <a:t>Time spent in mental health care </a:t>
            </a:r>
            <a:r>
              <a:rPr lang="en-US" sz="1200" dirty="0" smtClean="0">
                <a:solidFill>
                  <a:schemeClr val="bg2">
                    <a:lumMod val="10000"/>
                  </a:schemeClr>
                </a:solidFill>
              </a:rPr>
              <a:t>of 16 </a:t>
            </a:r>
            <a:r>
              <a:rPr lang="en-US" sz="1200" dirty="0">
                <a:solidFill>
                  <a:schemeClr val="bg2">
                    <a:lumMod val="10000"/>
                  </a:schemeClr>
                </a:solidFill>
              </a:rPr>
              <a:t>illicit drug users who were prescribed</a:t>
            </a:r>
            <a:r>
              <a:rPr lang="en-US" sz="1200" dirty="0" smtClean="0">
                <a:solidFill>
                  <a:schemeClr val="bg2">
                    <a:lumMod val="10000"/>
                  </a:schemeClr>
                </a:solidFill>
              </a:rPr>
              <a:t> an atypical antipsychotic</a:t>
            </a:r>
            <a:endParaRPr lang="en-US" sz="1200" dirty="0">
              <a:solidFill>
                <a:schemeClr val="bg2">
                  <a:lumMod val="10000"/>
                </a:schemeClr>
              </a:solidFill>
            </a:endParaRPr>
          </a:p>
        </c:rich>
      </c:tx>
      <c:layout/>
    </c:title>
    <c:view3D>
      <c:rAngAx val="1"/>
    </c:view3D>
    <c:plotArea>
      <c:layout/>
      <c:bar3DChart>
        <c:barDir val="col"/>
        <c:grouping val="clustered"/>
        <c:ser>
          <c:idx val="0"/>
          <c:order val="0"/>
          <c:tx>
            <c:strRef>
              <c:f>Sheet1!$A$17</c:f>
              <c:strCache>
                <c:ptCount val="1"/>
                <c:pt idx="0">
                  <c:v>Illicit drugs then AP (n=16)</c:v>
                </c:pt>
              </c:strCache>
            </c:strRef>
          </c:tx>
          <c:spPr>
            <a:solidFill>
              <a:schemeClr val="accent1">
                <a:lumMod val="40000"/>
                <a:lumOff val="60000"/>
              </a:schemeClr>
            </a:solidFill>
          </c:spPr>
          <c:cat>
            <c:strRef>
              <c:f>Sheet1!$B$16:$F$16</c:f>
              <c:strCache>
                <c:ptCount val="5"/>
                <c:pt idx="0">
                  <c:v>&lt;1</c:v>
                </c:pt>
                <c:pt idx="1">
                  <c:v>1 to 2</c:v>
                </c:pt>
                <c:pt idx="2">
                  <c:v>2 to 5</c:v>
                </c:pt>
                <c:pt idx="3">
                  <c:v>5 to 10</c:v>
                </c:pt>
                <c:pt idx="4">
                  <c:v>&gt;10</c:v>
                </c:pt>
              </c:strCache>
            </c:strRef>
          </c:cat>
          <c:val>
            <c:numRef>
              <c:f>Sheet1!$B$17:$F$17</c:f>
              <c:numCache>
                <c:formatCode>General</c:formatCode>
                <c:ptCount val="5"/>
                <c:pt idx="0">
                  <c:v>6.3</c:v>
                </c:pt>
                <c:pt idx="1">
                  <c:v>6.3</c:v>
                </c:pt>
                <c:pt idx="2">
                  <c:v>19.0</c:v>
                </c:pt>
                <c:pt idx="3">
                  <c:v>38.0</c:v>
                </c:pt>
                <c:pt idx="4">
                  <c:v>31.0</c:v>
                </c:pt>
              </c:numCache>
            </c:numRef>
          </c:val>
        </c:ser>
        <c:dLbls/>
        <c:shape val="box"/>
        <c:axId val="248632296"/>
        <c:axId val="248619592"/>
        <c:axId val="0"/>
      </c:bar3DChart>
      <c:catAx>
        <c:axId val="248632296"/>
        <c:scaling>
          <c:orientation val="minMax"/>
        </c:scaling>
        <c:axPos val="b"/>
        <c:title>
          <c:tx>
            <c:rich>
              <a:bodyPr/>
              <a:lstStyle/>
              <a:p>
                <a:pPr>
                  <a:defRPr lang="en-AU"/>
                </a:pPr>
                <a:r>
                  <a:rPr lang="en-AU" dirty="0" smtClean="0">
                    <a:solidFill>
                      <a:schemeClr val="bg2">
                        <a:lumMod val="10000"/>
                      </a:schemeClr>
                    </a:solidFill>
                  </a:rPr>
                  <a:t>Years spent</a:t>
                </a:r>
                <a:r>
                  <a:rPr lang="en-AU" baseline="0" dirty="0" smtClean="0">
                    <a:solidFill>
                      <a:schemeClr val="bg2">
                        <a:lumMod val="10000"/>
                      </a:schemeClr>
                    </a:solidFill>
                  </a:rPr>
                  <a:t> </a:t>
                </a:r>
                <a:r>
                  <a:rPr lang="en-AU" baseline="0" dirty="0">
                    <a:solidFill>
                      <a:schemeClr val="bg2">
                        <a:lumMod val="10000"/>
                      </a:schemeClr>
                    </a:solidFill>
                  </a:rPr>
                  <a:t>in mental health care</a:t>
                </a:r>
                <a:endParaRPr lang="en-AU" dirty="0">
                  <a:solidFill>
                    <a:schemeClr val="bg2">
                      <a:lumMod val="10000"/>
                    </a:schemeClr>
                  </a:solidFill>
                </a:endParaRPr>
              </a:p>
            </c:rich>
          </c:tx>
          <c:layout>
            <c:manualLayout>
              <c:xMode val="edge"/>
              <c:yMode val="edge"/>
              <c:x val="0.370020989286971"/>
              <c:y val="0.859997014023984"/>
            </c:manualLayout>
          </c:layout>
        </c:title>
        <c:majorTickMark val="none"/>
        <c:tickLblPos val="nextTo"/>
        <c:txPr>
          <a:bodyPr/>
          <a:lstStyle/>
          <a:p>
            <a:pPr>
              <a:defRPr lang="en-AU">
                <a:solidFill>
                  <a:schemeClr val="bg2">
                    <a:lumMod val="10000"/>
                  </a:schemeClr>
                </a:solidFill>
              </a:defRPr>
            </a:pPr>
            <a:endParaRPr lang="en-US"/>
          </a:p>
        </c:txPr>
        <c:crossAx val="248619592"/>
        <c:crosses val="autoZero"/>
        <c:auto val="1"/>
        <c:lblAlgn val="ctr"/>
        <c:lblOffset val="100"/>
      </c:catAx>
      <c:valAx>
        <c:axId val="248619592"/>
        <c:scaling>
          <c:orientation val="minMax"/>
        </c:scaling>
        <c:axPos val="l"/>
        <c:majorGridlines/>
        <c:title>
          <c:tx>
            <c:rich>
              <a:bodyPr/>
              <a:lstStyle/>
              <a:p>
                <a:pPr>
                  <a:defRPr lang="en-AU">
                    <a:solidFill>
                      <a:schemeClr val="bg2">
                        <a:lumMod val="10000"/>
                      </a:schemeClr>
                    </a:solidFill>
                  </a:defRPr>
                </a:pPr>
                <a:r>
                  <a:rPr lang="en-AU" dirty="0">
                    <a:solidFill>
                      <a:schemeClr val="bg2">
                        <a:lumMod val="10000"/>
                      </a:schemeClr>
                    </a:solidFill>
                  </a:rPr>
                  <a:t>Percent</a:t>
                </a:r>
                <a:r>
                  <a:rPr lang="en-AU" baseline="0" dirty="0">
                    <a:solidFill>
                      <a:schemeClr val="bg2">
                        <a:lumMod val="10000"/>
                      </a:schemeClr>
                    </a:solidFill>
                  </a:rPr>
                  <a:t> of sample</a:t>
                </a:r>
                <a:endParaRPr lang="en-AU" dirty="0">
                  <a:solidFill>
                    <a:schemeClr val="bg2">
                      <a:lumMod val="10000"/>
                    </a:schemeClr>
                  </a:solidFill>
                </a:endParaRPr>
              </a:p>
            </c:rich>
          </c:tx>
          <c:layout/>
        </c:title>
        <c:numFmt formatCode="General" sourceLinked="1"/>
        <c:tickLblPos val="nextTo"/>
        <c:txPr>
          <a:bodyPr/>
          <a:lstStyle/>
          <a:p>
            <a:pPr>
              <a:defRPr lang="en-AU"/>
            </a:pPr>
            <a:endParaRPr lang="en-US"/>
          </a:p>
        </c:txPr>
        <c:crossAx val="248632296"/>
        <c:crosses val="autoZero"/>
        <c:crossBetween val="between"/>
      </c:valAx>
    </c:plotArea>
    <c:plotVisOnly val="1"/>
    <c:dispBlanksAs val="gap"/>
  </c:chart>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pitchFamily="-108" charset="0"/>
                <a:ea typeface="+mn-ea"/>
                <a:cs typeface="+mn-cs"/>
              </a:defRPr>
            </a:lvl1pPr>
          </a:lstStyle>
          <a:p>
            <a:pPr>
              <a:defRPr/>
            </a:pPr>
            <a:endParaRPr lang="en-US"/>
          </a:p>
        </p:txBody>
      </p:sp>
      <p:sp>
        <p:nvSpPr>
          <p:cNvPr id="3" name="Date Placeholder 2"/>
          <p:cNvSpPr>
            <a:spLocks noGrp="1"/>
          </p:cNvSpPr>
          <p:nvPr>
            <p:ph type="dt" idx="1"/>
          </p:nvPr>
        </p:nvSpPr>
        <p:spPr>
          <a:xfrm>
            <a:off x="3852863"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263D3245-FA98-9D4F-8E94-DB6DC9BA44BF}" type="datetime1">
              <a:rPr lang="en-US"/>
              <a:pPr>
                <a:defRPr/>
              </a:pPr>
              <a:t>8/23/16</a:t>
            </a:fld>
            <a:endParaRPr lang="en-US" dirty="0"/>
          </a:p>
        </p:txBody>
      </p:sp>
      <p:sp>
        <p:nvSpPr>
          <p:cNvPr id="4" name="Slide Image Placeholder 3"/>
          <p:cNvSpPr>
            <a:spLocks noGrp="1" noRot="1" noChangeAspect="1"/>
          </p:cNvSpPr>
          <p:nvPr>
            <p:ph type="sldImg" idx="2"/>
          </p:nvPr>
        </p:nvSpPr>
        <p:spPr>
          <a:xfrm>
            <a:off x="93663" y="744538"/>
            <a:ext cx="6613525" cy="372268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79450" y="4714875"/>
            <a:ext cx="5441950"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pitchFamily="-108"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52863"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C588B5FF-93FB-3749-9FAD-3F56BC586C7D}" type="slidenum">
              <a:rPr lang="en-US"/>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358778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a:lstStyle/>
          <a:p>
            <a:endParaRPr lang="en-AU">
              <a:ea typeface="ＭＳ Ｐゴシック" pitchFamily="31" charset="-128"/>
              <a:cs typeface="ＭＳ Ｐゴシック" pitchFamily="31" charset="-128"/>
            </a:endParaRPr>
          </a:p>
        </p:txBody>
      </p:sp>
      <p:sp>
        <p:nvSpPr>
          <p:cNvPr id="15364" name="Slide Number Placeholder 3"/>
          <p:cNvSpPr>
            <a:spLocks noGrp="1"/>
          </p:cNvSpPr>
          <p:nvPr>
            <p:ph type="sldNum" sz="quarter" idx="5"/>
          </p:nvPr>
        </p:nvSpPr>
        <p:spPr bwMode="auto">
          <a:noFill/>
          <a:ln>
            <a:miter lim="800000"/>
            <a:headEnd/>
            <a:tailEnd/>
          </a:ln>
        </p:spPr>
        <p:txBody>
          <a:bodyPr/>
          <a:lstStyle/>
          <a:p>
            <a:fld id="{40CC94E2-067B-894C-B856-BCA7B2442993}" type="slidenum">
              <a:rPr lang="en-US" smtClean="0">
                <a:latin typeface="Arial" pitchFamily="31" charset="0"/>
                <a:ea typeface="ＭＳ Ｐゴシック" pitchFamily="31" charset="-128"/>
                <a:cs typeface="ＭＳ Ｐゴシック" pitchFamily="31" charset="-128"/>
              </a:rPr>
              <a:pPr/>
              <a:t>1</a:t>
            </a:fld>
            <a:endParaRPr lang="en-US" smtClean="0">
              <a:latin typeface="Arial" pitchFamily="31" charset="0"/>
              <a:ea typeface="ＭＳ Ｐゴシック" pitchFamily="31" charset="-128"/>
              <a:cs typeface="ＭＳ Ｐゴシック" pitchFamily="3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endParaRPr lang="en-AU">
              <a:ea typeface="ＭＳ Ｐゴシック" pitchFamily="31" charset="-128"/>
              <a:cs typeface="ＭＳ Ｐゴシック" pitchFamily="31" charset="-128"/>
            </a:endParaRPr>
          </a:p>
        </p:txBody>
      </p:sp>
      <p:sp>
        <p:nvSpPr>
          <p:cNvPr id="21508" name="Slide Number Placeholder 3"/>
          <p:cNvSpPr>
            <a:spLocks noGrp="1"/>
          </p:cNvSpPr>
          <p:nvPr>
            <p:ph type="sldNum" sz="quarter" idx="5"/>
          </p:nvPr>
        </p:nvSpPr>
        <p:spPr bwMode="auto">
          <a:noFill/>
          <a:ln>
            <a:miter lim="800000"/>
            <a:headEnd/>
            <a:tailEnd/>
          </a:ln>
        </p:spPr>
        <p:txBody>
          <a:bodyPr/>
          <a:lstStyle/>
          <a:p>
            <a:fld id="{DE7E6C8B-A592-E14A-8763-3B63171BF92A}" type="slidenum">
              <a:rPr lang="en-US">
                <a:latin typeface="Arial" pitchFamily="31" charset="0"/>
                <a:ea typeface="ＭＳ Ｐゴシック" pitchFamily="31" charset="-128"/>
                <a:cs typeface="ＭＳ Ｐゴシック" pitchFamily="31" charset="-128"/>
              </a:rPr>
              <a:pPr/>
              <a:t>7</a:t>
            </a:fld>
            <a:endParaRPr lang="en-US">
              <a:latin typeface="Arial" pitchFamily="31" charset="0"/>
              <a:ea typeface="ＭＳ Ｐゴシック" pitchFamily="31" charset="-128"/>
              <a:cs typeface="ＭＳ Ｐゴシック" pitchFamily="3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5145088"/>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5" name="Rounded Rectangle 4"/>
          <p:cNvSpPr/>
          <p:nvPr/>
        </p:nvSpPr>
        <p:spPr>
          <a:xfrm>
            <a:off x="65088" y="52388"/>
            <a:ext cx="9013825" cy="5021262"/>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63500" y="1087438"/>
            <a:ext cx="9021763" cy="1146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a:off x="63500" y="1047750"/>
            <a:ext cx="9021763" cy="90488"/>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tangle 9"/>
          <p:cNvSpPr/>
          <p:nvPr/>
        </p:nvSpPr>
        <p:spPr>
          <a:xfrm>
            <a:off x="63500" y="2233613"/>
            <a:ext cx="9021763" cy="8255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Subtitle 8"/>
          <p:cNvSpPr>
            <a:spLocks noGrp="1"/>
          </p:cNvSpPr>
          <p:nvPr>
            <p:ph type="subTitle" idx="1"/>
          </p:nvPr>
        </p:nvSpPr>
        <p:spPr>
          <a:xfrm>
            <a:off x="1295400" y="2401041"/>
            <a:ext cx="6400800" cy="1200521"/>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129797"/>
            <a:ext cx="8229600" cy="1102859"/>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C6F603EA-2360-3D41-BF35-F77CDA64C12C}"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3DBECB8-F9D2-2A4F-BA37-24BAA8C9FE8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045"/>
            <a:ext cx="2011680" cy="438999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06044"/>
            <a:ext cx="5562600" cy="43899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8C5FE67-CC7C-6843-8511-088C0C321EA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086185"/>
            <a:ext cx="7772400" cy="34300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ADFE887-0B12-1E4F-B17F-628EDB07A99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5145088"/>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5" name="Rounded Rectangle 4"/>
          <p:cNvSpPr/>
          <p:nvPr/>
        </p:nvSpPr>
        <p:spPr>
          <a:xfrm>
            <a:off x="65313" y="52333"/>
            <a:ext cx="9013372" cy="50207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flipV="1">
            <a:off x="69850" y="1782763"/>
            <a:ext cx="9013825" cy="68262"/>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a:off x="69850" y="1757363"/>
            <a:ext cx="9013825" cy="333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p:nvPr/>
        </p:nvSpPr>
        <p:spPr>
          <a:xfrm>
            <a:off x="68263" y="1852613"/>
            <a:ext cx="9015412" cy="333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722313" y="714596"/>
            <a:ext cx="7772400" cy="1021872"/>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1911544"/>
            <a:ext cx="7772400" cy="1004006"/>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4630738"/>
            <a:ext cx="4000500" cy="3429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4657725"/>
            <a:ext cx="457200" cy="342900"/>
          </a:xfrm>
        </p:spPr>
        <p:txBody>
          <a:bodyPr/>
          <a:lstStyle>
            <a:lvl1pPr>
              <a:defRPr/>
            </a:lvl1pPr>
          </a:lstStyle>
          <a:p>
            <a:pPr>
              <a:defRPr/>
            </a:pPr>
            <a:fld id="{9369E22C-527A-4447-94A3-17D05D55F740}"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086185"/>
            <a:ext cx="3749040" cy="34300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086185"/>
            <a:ext cx="3749040" cy="34300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06EF110-C04A-3249-8E6F-40993EDD534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04851"/>
            <a:ext cx="7772400" cy="85751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086185"/>
            <a:ext cx="3733800" cy="571676"/>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086185"/>
            <a:ext cx="3733800" cy="571676"/>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1686445"/>
            <a:ext cx="3733800" cy="2915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1686445"/>
            <a:ext cx="3733800" cy="2915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866695C-5197-F643-BF16-6766D55891B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45845BD5-CBE1-7E47-AA1A-8BE90A5CAC0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F1E78A7-B691-1040-9F5F-79C4D03CAA9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5145088"/>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useBgFill="1">
        <p:nvSpPr>
          <p:cNvPr id="6" name="Rounded Rectangle 5"/>
          <p:cNvSpPr/>
          <p:nvPr/>
        </p:nvSpPr>
        <p:spPr>
          <a:xfrm>
            <a:off x="63500" y="52388"/>
            <a:ext cx="9013825" cy="5021262"/>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914400" y="204851"/>
            <a:ext cx="7772400" cy="857515"/>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200521"/>
            <a:ext cx="1905000" cy="3372891"/>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200521"/>
            <a:ext cx="5715000" cy="33728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6B5802D8-38E0-BA46-9D50-37E498B9BE6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3513138"/>
            <a:ext cx="9007475" cy="6985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68263" y="3489325"/>
            <a:ext cx="9007475" cy="33338"/>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a:off x="68263" y="3581400"/>
            <a:ext cx="9007475" cy="36513"/>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914400" y="3676547"/>
            <a:ext cx="7315200" cy="391837"/>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4085630"/>
            <a:ext cx="7315200" cy="514509"/>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9" y="50022"/>
            <a:ext cx="9001873" cy="343720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4630738"/>
            <a:ext cx="3886200" cy="3429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4657725"/>
            <a:ext cx="457200" cy="342900"/>
          </a:xfrm>
        </p:spPr>
        <p:txBody>
          <a:bodyPr/>
          <a:lstStyle>
            <a:lvl1pPr>
              <a:defRPr/>
            </a:lvl1pPr>
          </a:lstStyle>
          <a:p>
            <a:pPr>
              <a:defRPr/>
            </a:pPr>
            <a:fld id="{F0907A8A-5198-E244-A17F-C6E7655C27B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alpha val="85881"/>
          </a:schemeClr>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45088"/>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8" name="Rounded Rectangle 7"/>
          <p:cNvSpPr/>
          <p:nvPr/>
        </p:nvSpPr>
        <p:spPr>
          <a:xfrm>
            <a:off x="63500" y="52388"/>
            <a:ext cx="9013825" cy="5021262"/>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dirty="0"/>
          </a:p>
        </p:txBody>
      </p:sp>
      <p:sp>
        <p:nvSpPr>
          <p:cNvPr id="1028" name="Title Placeholder 21"/>
          <p:cNvSpPr>
            <a:spLocks noGrp="1"/>
          </p:cNvSpPr>
          <p:nvPr>
            <p:ph type="title"/>
          </p:nvPr>
        </p:nvSpPr>
        <p:spPr bwMode="auto">
          <a:xfrm>
            <a:off x="914400" y="206375"/>
            <a:ext cx="7772400" cy="85725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085850"/>
            <a:ext cx="7772400" cy="3430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4645025"/>
            <a:ext cx="2476500" cy="357188"/>
          </a:xfrm>
          <a:prstGeom prst="rect">
            <a:avLst/>
          </a:prstGeom>
        </p:spPr>
        <p:txBody>
          <a:bodyPr anchor="ctr" anchorCtr="0"/>
          <a:lstStyle>
            <a:lvl1pPr algn="r" eaLnBrk="1" latinLnBrk="0" hangingPunct="1">
              <a:defRPr kumimoji="0" sz="1400">
                <a:solidFill>
                  <a:schemeClr val="tx2"/>
                </a:solidFill>
                <a:latin typeface="Arial" pitchFamily="38" charset="0"/>
                <a:ea typeface="ＭＳ Ｐゴシック" pitchFamily="38" charset="-128"/>
                <a:cs typeface="ＭＳ Ｐゴシック" pitchFamily="38" charset="-128"/>
              </a:defRPr>
            </a:lvl1pPr>
          </a:lstStyle>
          <a:p>
            <a:pPr>
              <a:defRPr/>
            </a:pPr>
            <a:endParaRPr lang="en-US"/>
          </a:p>
        </p:txBody>
      </p:sp>
      <p:sp>
        <p:nvSpPr>
          <p:cNvPr id="3" name="Footer Placeholder 2"/>
          <p:cNvSpPr>
            <a:spLocks noGrp="1"/>
          </p:cNvSpPr>
          <p:nvPr>
            <p:ph type="ftr" sz="quarter" idx="3"/>
          </p:nvPr>
        </p:nvSpPr>
        <p:spPr>
          <a:xfrm>
            <a:off x="914400" y="4630738"/>
            <a:ext cx="3962400" cy="342900"/>
          </a:xfrm>
          <a:prstGeom prst="rect">
            <a:avLst/>
          </a:prstGeom>
        </p:spPr>
        <p:txBody>
          <a:bodyPr anchor="ctr" anchorCtr="0"/>
          <a:lstStyle>
            <a:lvl1pPr eaLnBrk="1" latinLnBrk="0" hangingPunct="1">
              <a:defRPr kumimoji="0" sz="1400">
                <a:solidFill>
                  <a:schemeClr val="tx2"/>
                </a:solidFill>
                <a:latin typeface="Arial" pitchFamily="38" charset="0"/>
                <a:ea typeface="ＭＳ Ｐゴシック" pitchFamily="38" charset="-128"/>
                <a:cs typeface="ＭＳ Ｐゴシック" pitchFamily="38" charset="-128"/>
              </a:defRPr>
            </a:lvl1pPr>
          </a:lstStyle>
          <a:p>
            <a:pPr>
              <a:defRPr/>
            </a:pPr>
            <a:endParaRPr lang="en-US"/>
          </a:p>
        </p:txBody>
      </p:sp>
      <p:sp>
        <p:nvSpPr>
          <p:cNvPr id="23" name="Slide Number Placeholder 22"/>
          <p:cNvSpPr>
            <a:spLocks noGrp="1"/>
          </p:cNvSpPr>
          <p:nvPr>
            <p:ph type="sldNum" sz="quarter" idx="4"/>
          </p:nvPr>
        </p:nvSpPr>
        <p:spPr>
          <a:xfrm>
            <a:off x="146050" y="4659313"/>
            <a:ext cx="457200" cy="3429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1F772264-E9A4-4E40-BDFB-2B5D7612EE8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23" r:id="rId1"/>
    <p:sldLayoutId id="2147483916" r:id="rId2"/>
    <p:sldLayoutId id="2147483924" r:id="rId3"/>
    <p:sldLayoutId id="2147483917" r:id="rId4"/>
    <p:sldLayoutId id="2147483918" r:id="rId5"/>
    <p:sldLayoutId id="2147483919" r:id="rId6"/>
    <p:sldLayoutId id="2147483920" r:id="rId7"/>
    <p:sldLayoutId id="2147483925" r:id="rId8"/>
    <p:sldLayoutId id="2147483926" r:id="rId9"/>
    <p:sldLayoutId id="2147483921" r:id="rId10"/>
    <p:sldLayoutId id="2147483922" r:id="rId11"/>
  </p:sldLayoutIdLst>
  <p:txStyles>
    <p:titleStyle>
      <a:lvl1pPr algn="l" rtl="0" eaLnBrk="0" fontAlgn="base" hangingPunct="0">
        <a:spcBef>
          <a:spcPct val="0"/>
        </a:spcBef>
        <a:spcAft>
          <a:spcPct val="0"/>
        </a:spcAft>
        <a:defRPr sz="4000" kern="1200">
          <a:solidFill>
            <a:schemeClr val="tx2"/>
          </a:solidFill>
          <a:latin typeface="+mj-lt"/>
          <a:ea typeface="ＭＳ Ｐゴシック" pitchFamily="38" charset="-128"/>
          <a:cs typeface="ＭＳ Ｐゴシック" pitchFamily="38" charset="-128"/>
        </a:defRPr>
      </a:lvl1pPr>
      <a:lvl2pPr algn="l" rtl="0" eaLnBrk="0" fontAlgn="base" hangingPunct="0">
        <a:spcBef>
          <a:spcPct val="0"/>
        </a:spcBef>
        <a:spcAft>
          <a:spcPct val="0"/>
        </a:spcAft>
        <a:defRPr sz="4000">
          <a:solidFill>
            <a:schemeClr val="tx2"/>
          </a:solidFill>
          <a:latin typeface="Franklin Gothic Book" pitchFamily="38" charset="0"/>
          <a:ea typeface="ＭＳ Ｐゴシック" pitchFamily="38" charset="-128"/>
          <a:cs typeface="ＭＳ Ｐゴシック" pitchFamily="38" charset="-128"/>
        </a:defRPr>
      </a:lvl2pPr>
      <a:lvl3pPr algn="l" rtl="0" eaLnBrk="0" fontAlgn="base" hangingPunct="0">
        <a:spcBef>
          <a:spcPct val="0"/>
        </a:spcBef>
        <a:spcAft>
          <a:spcPct val="0"/>
        </a:spcAft>
        <a:defRPr sz="4000">
          <a:solidFill>
            <a:schemeClr val="tx2"/>
          </a:solidFill>
          <a:latin typeface="Franklin Gothic Book" pitchFamily="38" charset="0"/>
          <a:ea typeface="ＭＳ Ｐゴシック" pitchFamily="38" charset="-128"/>
          <a:cs typeface="ＭＳ Ｐゴシック" pitchFamily="38" charset="-128"/>
        </a:defRPr>
      </a:lvl3pPr>
      <a:lvl4pPr algn="l" rtl="0" eaLnBrk="0" fontAlgn="base" hangingPunct="0">
        <a:spcBef>
          <a:spcPct val="0"/>
        </a:spcBef>
        <a:spcAft>
          <a:spcPct val="0"/>
        </a:spcAft>
        <a:defRPr sz="4000">
          <a:solidFill>
            <a:schemeClr val="tx2"/>
          </a:solidFill>
          <a:latin typeface="Franklin Gothic Book" pitchFamily="38" charset="0"/>
          <a:ea typeface="ＭＳ Ｐゴシック" pitchFamily="38" charset="-128"/>
          <a:cs typeface="ＭＳ Ｐゴシック" pitchFamily="38" charset="-128"/>
        </a:defRPr>
      </a:lvl4pPr>
      <a:lvl5pPr algn="l" rtl="0" eaLnBrk="0" fontAlgn="base" hangingPunct="0">
        <a:spcBef>
          <a:spcPct val="0"/>
        </a:spcBef>
        <a:spcAft>
          <a:spcPct val="0"/>
        </a:spcAft>
        <a:defRPr sz="4000">
          <a:solidFill>
            <a:schemeClr val="tx2"/>
          </a:solidFill>
          <a:latin typeface="Franklin Gothic Book" pitchFamily="38" charset="0"/>
          <a:ea typeface="ＭＳ Ｐゴシック" pitchFamily="38" charset="-128"/>
          <a:cs typeface="ＭＳ Ｐゴシック" pitchFamily="38" charset="-128"/>
        </a:defRPr>
      </a:lvl5pPr>
      <a:lvl6pPr marL="457200" algn="l" rtl="0" fontAlgn="base">
        <a:spcBef>
          <a:spcPct val="0"/>
        </a:spcBef>
        <a:spcAft>
          <a:spcPct val="0"/>
        </a:spcAft>
        <a:defRPr sz="4000">
          <a:solidFill>
            <a:schemeClr val="tx2"/>
          </a:solidFill>
          <a:latin typeface="Franklin Gothic Book" pitchFamily="38" charset="0"/>
          <a:ea typeface="ＭＳ Ｐゴシック" pitchFamily="38" charset="-128"/>
          <a:cs typeface="ＭＳ Ｐゴシック" pitchFamily="38" charset="-128"/>
        </a:defRPr>
      </a:lvl6pPr>
      <a:lvl7pPr marL="914400" algn="l" rtl="0" fontAlgn="base">
        <a:spcBef>
          <a:spcPct val="0"/>
        </a:spcBef>
        <a:spcAft>
          <a:spcPct val="0"/>
        </a:spcAft>
        <a:defRPr sz="4000">
          <a:solidFill>
            <a:schemeClr val="tx2"/>
          </a:solidFill>
          <a:latin typeface="Franklin Gothic Book" pitchFamily="38" charset="0"/>
          <a:ea typeface="ＭＳ Ｐゴシック" pitchFamily="38" charset="-128"/>
          <a:cs typeface="ＭＳ Ｐゴシック" pitchFamily="38" charset="-128"/>
        </a:defRPr>
      </a:lvl7pPr>
      <a:lvl8pPr marL="1371600" algn="l" rtl="0" fontAlgn="base">
        <a:spcBef>
          <a:spcPct val="0"/>
        </a:spcBef>
        <a:spcAft>
          <a:spcPct val="0"/>
        </a:spcAft>
        <a:defRPr sz="4000">
          <a:solidFill>
            <a:schemeClr val="tx2"/>
          </a:solidFill>
          <a:latin typeface="Franklin Gothic Book" pitchFamily="38" charset="0"/>
          <a:ea typeface="ＭＳ Ｐゴシック" pitchFamily="38" charset="-128"/>
          <a:cs typeface="ＭＳ Ｐゴシック" pitchFamily="38" charset="-128"/>
        </a:defRPr>
      </a:lvl8pPr>
      <a:lvl9pPr marL="1828800" algn="l" rtl="0" fontAlgn="base">
        <a:spcBef>
          <a:spcPct val="0"/>
        </a:spcBef>
        <a:spcAft>
          <a:spcPct val="0"/>
        </a:spcAft>
        <a:defRPr sz="4000">
          <a:solidFill>
            <a:schemeClr val="tx2"/>
          </a:solidFill>
          <a:latin typeface="Franklin Gothic Book" pitchFamily="38" charset="0"/>
          <a:ea typeface="ＭＳ Ｐゴシック" pitchFamily="38" charset="-128"/>
          <a:cs typeface="ＭＳ Ｐゴシック" pitchFamily="38" charset="-128"/>
        </a:defRPr>
      </a:lvl9pPr>
    </p:titleStyle>
    <p:bodyStyle>
      <a:lvl1pPr marL="273050" indent="-273050" algn="l" rtl="0" eaLnBrk="0" fontAlgn="base" hangingPunct="0">
        <a:spcBef>
          <a:spcPts val="575"/>
        </a:spcBef>
        <a:spcAft>
          <a:spcPct val="0"/>
        </a:spcAft>
        <a:buClr>
          <a:schemeClr val="accent1"/>
        </a:buClr>
        <a:buSzPct val="85000"/>
        <a:buFont typeface="Wingdings 2" pitchFamily="31" charset="2"/>
        <a:buChar char=""/>
        <a:defRPr sz="2600" kern="1200">
          <a:solidFill>
            <a:schemeClr val="tx1"/>
          </a:solidFill>
          <a:latin typeface="+mn-lt"/>
          <a:ea typeface="ＭＳ Ｐゴシック" pitchFamily="38" charset="-128"/>
          <a:cs typeface="ＭＳ Ｐゴシック" pitchFamily="38" charset="-128"/>
        </a:defRPr>
      </a:lvl1pPr>
      <a:lvl2pPr marL="547688" indent="-228600" algn="l" rtl="0" eaLnBrk="0" fontAlgn="base" hangingPunct="0">
        <a:spcBef>
          <a:spcPts val="375"/>
        </a:spcBef>
        <a:spcAft>
          <a:spcPct val="0"/>
        </a:spcAft>
        <a:buClr>
          <a:schemeClr val="accent2"/>
        </a:buClr>
        <a:buSzPct val="85000"/>
        <a:buFont typeface="Wingdings 2" pitchFamily="31" charset="2"/>
        <a:buChar char=""/>
        <a:defRPr sz="2400" kern="1200">
          <a:solidFill>
            <a:schemeClr val="tx1"/>
          </a:solidFill>
          <a:latin typeface="+mn-lt"/>
          <a:ea typeface="ＭＳ Ｐゴシック" pitchFamily="38" charset="-128"/>
          <a:cs typeface="+mn-cs"/>
        </a:defRPr>
      </a:lvl2pPr>
      <a:lvl3pPr marL="822325" indent="-228600" algn="l" rtl="0" eaLnBrk="0" fontAlgn="base" hangingPunct="0">
        <a:spcBef>
          <a:spcPts val="375"/>
        </a:spcBef>
        <a:spcAft>
          <a:spcPct val="0"/>
        </a:spcAft>
        <a:buClr>
          <a:srgbClr val="E6B1AB"/>
        </a:buClr>
        <a:buSzPct val="85000"/>
        <a:buFont typeface="Wingdings 2" pitchFamily="31" charset="2"/>
        <a:buChar char=""/>
        <a:defRPr sz="2000" kern="1200">
          <a:solidFill>
            <a:schemeClr val="tx1"/>
          </a:solidFill>
          <a:latin typeface="+mn-lt"/>
          <a:ea typeface="ＭＳ Ｐゴシック" pitchFamily="38" charset="-128"/>
          <a:cs typeface="+mn-cs"/>
        </a:defRPr>
      </a:lvl3pPr>
      <a:lvl4pPr marL="1096963" indent="-228600" algn="l" rtl="0" eaLnBrk="0" fontAlgn="base" hangingPunct="0">
        <a:spcBef>
          <a:spcPts val="375"/>
        </a:spcBef>
        <a:spcAft>
          <a:spcPct val="0"/>
        </a:spcAft>
        <a:buClr>
          <a:srgbClr val="A28E6A"/>
        </a:buClr>
        <a:buSzPct val="80000"/>
        <a:buFont typeface="Wingdings 2" pitchFamily="31" charset="2"/>
        <a:buChar char=""/>
        <a:defRPr sz="2000" kern="1200">
          <a:solidFill>
            <a:schemeClr val="tx1"/>
          </a:solidFill>
          <a:latin typeface="+mn-lt"/>
          <a:ea typeface="ＭＳ Ｐゴシック" pitchFamily="38" charset="-128"/>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ＭＳ Ｐゴシック" pitchFamily="38" charset="-128"/>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http://www.trsconsensus.com.au" TargetMode="External"/><Relationship Id="rId5" Type="http://schemas.openxmlformats.org/officeDocument/2006/relationships/package" Target="../embeddings/Microsoft_Word_Document1.docx"/><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2.xml"/><Relationship Id="rId3"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Schizophreniform" TargetMode="External"/><Relationship Id="rId4" Type="http://schemas.openxmlformats.org/officeDocument/2006/relationships/hyperlink" Target="http://en.wikipedia.org/wiki/Delusional_disorder" TargetMode="External"/><Relationship Id="rId1" Type="http://schemas.openxmlformats.org/officeDocument/2006/relationships/slideLayout" Target="../slideLayouts/slideLayout8.xml"/><Relationship Id="rId2" Type="http://schemas.openxmlformats.org/officeDocument/2006/relationships/hyperlink" Target="http://en.wikipedia.org/wiki/Schizophreni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9" name="Rectangle 20"/>
          <p:cNvSpPr>
            <a:spLocks noChangeArrowheads="1"/>
          </p:cNvSpPr>
          <p:nvPr/>
        </p:nvSpPr>
        <p:spPr bwMode="auto">
          <a:xfrm>
            <a:off x="609600" y="211138"/>
            <a:ext cx="7772400" cy="914400"/>
          </a:xfrm>
          <a:prstGeom prst="rect">
            <a:avLst/>
          </a:prstGeom>
          <a:noFill/>
          <a:ln w="9525">
            <a:noFill/>
            <a:miter lim="800000"/>
            <a:headEnd/>
            <a:tailEnd/>
          </a:ln>
        </p:spPr>
        <p:txBody>
          <a:bodyPr>
            <a:prstTxWarp prst="textNoShape">
              <a:avLst/>
            </a:prstTxWarp>
          </a:bodyPr>
          <a:lstStyle/>
          <a:p>
            <a:pPr algn="ctr">
              <a:defRPr/>
            </a:pPr>
            <a:r>
              <a:rPr lang="en-AU" sz="2000" dirty="0">
                <a:solidFill>
                  <a:schemeClr val="bg2">
                    <a:lumMod val="10000"/>
                  </a:schemeClr>
                </a:solidFill>
              </a:rPr>
              <a:t>DO ILLICIT STREET DRUGS CAUSE SCHIZOPHRENIA?</a:t>
            </a:r>
          </a:p>
          <a:p>
            <a:pPr algn="ctr">
              <a:defRPr/>
            </a:pPr>
            <a:r>
              <a:rPr lang="en-AU" sz="2000" dirty="0">
                <a:solidFill>
                  <a:schemeClr val="bg2">
                    <a:lumMod val="10000"/>
                  </a:schemeClr>
                </a:solidFill>
              </a:rPr>
              <a:t>Yolande Lucire and Christopher Crotty </a:t>
            </a:r>
            <a:r>
              <a:rPr lang="en-US" sz="2400" b="1" dirty="0">
                <a:latin typeface="Helvetica" pitchFamily="31" charset="0"/>
                <a:ea typeface="Arial" pitchFamily="31" charset="0"/>
                <a:cs typeface="Arial" pitchFamily="31" charset="0"/>
              </a:rPr>
              <a:t/>
            </a:r>
            <a:br>
              <a:rPr lang="en-US" sz="2400" b="1" dirty="0">
                <a:latin typeface="Helvetica" pitchFamily="31" charset="0"/>
                <a:ea typeface="Arial" pitchFamily="31" charset="0"/>
                <a:cs typeface="Arial" pitchFamily="31" charset="0"/>
              </a:rPr>
            </a:br>
            <a:endParaRPr lang="en-AU" sz="2400" dirty="0">
              <a:solidFill>
                <a:srgbClr val="FFC6E6"/>
              </a:solidFill>
            </a:endParaRPr>
          </a:p>
          <a:p>
            <a:pPr>
              <a:defRPr/>
            </a:pPr>
            <a:endParaRPr lang="en-GB" sz="2400" b="1" dirty="0">
              <a:latin typeface="Helvetica" pitchFamily="31" charset="0"/>
              <a:ea typeface="Arial" pitchFamily="31" charset="0"/>
              <a:cs typeface="Arial" pitchFamily="31" charset="0"/>
            </a:endParaRPr>
          </a:p>
        </p:txBody>
      </p:sp>
      <p:sp>
        <p:nvSpPr>
          <p:cNvPr id="14340" name="TextBox 6"/>
          <p:cNvSpPr txBox="1">
            <a:spLocks noChangeArrowheads="1"/>
          </p:cNvSpPr>
          <p:nvPr/>
        </p:nvSpPr>
        <p:spPr bwMode="auto">
          <a:xfrm>
            <a:off x="228600" y="896938"/>
            <a:ext cx="4267200" cy="5078313"/>
          </a:xfrm>
          <a:prstGeom prst="rect">
            <a:avLst/>
          </a:prstGeom>
          <a:noFill/>
          <a:ln w="9525">
            <a:noFill/>
            <a:miter lim="800000"/>
            <a:headEnd/>
            <a:tailEnd/>
          </a:ln>
        </p:spPr>
        <p:txBody>
          <a:bodyPr>
            <a:prstTxWarp prst="textNoShape">
              <a:avLst/>
            </a:prstTxWarp>
            <a:spAutoFit/>
          </a:bodyPr>
          <a:lstStyle/>
          <a:p>
            <a:pPr>
              <a:defRPr/>
            </a:pPr>
            <a:r>
              <a:rPr lang="en-AU" sz="1400" dirty="0" smtClean="0">
                <a:solidFill>
                  <a:schemeClr val="bg2">
                    <a:lumMod val="10000"/>
                  </a:schemeClr>
                </a:solidFill>
              </a:rPr>
              <a:t> </a:t>
            </a:r>
            <a:endParaRPr lang="en-AU" sz="1400" dirty="0">
              <a:solidFill>
                <a:schemeClr val="bg2">
                  <a:lumMod val="10000"/>
                </a:schemeClr>
              </a:solidFill>
            </a:endParaRPr>
          </a:p>
          <a:p>
            <a:pPr>
              <a:defRPr/>
            </a:pPr>
            <a:r>
              <a:rPr lang="en-AU" sz="1400" dirty="0">
                <a:solidFill>
                  <a:schemeClr val="bg2">
                    <a:lumMod val="10000"/>
                  </a:schemeClr>
                </a:solidFill>
              </a:rPr>
              <a:t>Why do some people believe that they do?*</a:t>
            </a:r>
          </a:p>
          <a:p>
            <a:pPr>
              <a:defRPr/>
            </a:pPr>
            <a:endParaRPr lang="en-AU" sz="1400" dirty="0">
              <a:solidFill>
                <a:schemeClr val="bg2">
                  <a:lumMod val="10000"/>
                </a:schemeClr>
              </a:solidFill>
            </a:endParaRPr>
          </a:p>
          <a:p>
            <a:pPr>
              <a:defRPr/>
            </a:pPr>
            <a:r>
              <a:rPr lang="en-AU" sz="1400" dirty="0">
                <a:solidFill>
                  <a:schemeClr val="bg2">
                    <a:lumMod val="10000"/>
                  </a:schemeClr>
                </a:solidFill>
              </a:rPr>
              <a:t>What is the link between illicit street drug use and being diagnosed with “treatment-refractory  schizophrenia”?</a:t>
            </a:r>
            <a:r>
              <a:rPr lang="en-AU" sz="1200" baseline="30000" dirty="0">
                <a:solidFill>
                  <a:schemeClr val="bg2">
                    <a:lumMod val="10000"/>
                  </a:schemeClr>
                </a:solidFill>
              </a:rPr>
              <a:t>#</a:t>
            </a:r>
          </a:p>
          <a:p>
            <a:pPr>
              <a:defRPr/>
            </a:pPr>
            <a:endParaRPr lang="en-AU" sz="1400" dirty="0">
              <a:solidFill>
                <a:schemeClr val="bg2">
                  <a:lumMod val="10000"/>
                </a:schemeClr>
              </a:solidFill>
            </a:endParaRPr>
          </a:p>
          <a:p>
            <a:pPr>
              <a:defRPr/>
            </a:pPr>
            <a:r>
              <a:rPr lang="en-AU" sz="1400" dirty="0">
                <a:solidFill>
                  <a:schemeClr val="bg2">
                    <a:lumMod val="10000"/>
                  </a:schemeClr>
                </a:solidFill>
              </a:rPr>
              <a:t>Does pharmacogenetics answer these questions?</a:t>
            </a:r>
          </a:p>
          <a:p>
            <a:pPr>
              <a:defRPr/>
            </a:pPr>
            <a:endParaRPr lang="en-AU" sz="1400" dirty="0">
              <a:solidFill>
                <a:schemeClr val="bg2">
                  <a:lumMod val="10000"/>
                </a:schemeClr>
              </a:solidFill>
            </a:endParaRPr>
          </a:p>
          <a:p>
            <a:pPr>
              <a:defRPr/>
            </a:pPr>
            <a:r>
              <a:rPr lang="en-AU" sz="1400" dirty="0">
                <a:solidFill>
                  <a:schemeClr val="bg2">
                    <a:lumMod val="10000"/>
                  </a:schemeClr>
                </a:solidFill>
              </a:rPr>
              <a:t>This presentation links street drugs, impaired</a:t>
            </a:r>
          </a:p>
          <a:p>
            <a:pPr>
              <a:defRPr/>
            </a:pPr>
            <a:r>
              <a:rPr lang="en-AU" sz="1400" dirty="0">
                <a:solidFill>
                  <a:schemeClr val="bg2">
                    <a:lumMod val="10000"/>
                  </a:schemeClr>
                </a:solidFill>
              </a:rPr>
              <a:t> CYP450 metabolism, atypical antipsychotics and “treatment-refractory schizophrenia.”</a:t>
            </a:r>
          </a:p>
          <a:p>
            <a:pPr>
              <a:defRPr/>
            </a:pPr>
            <a:endParaRPr lang="en-AU" sz="900" dirty="0">
              <a:solidFill>
                <a:schemeClr val="bg2">
                  <a:lumMod val="10000"/>
                </a:schemeClr>
              </a:solidFill>
            </a:endParaRPr>
          </a:p>
          <a:p>
            <a:pPr>
              <a:defRPr/>
            </a:pPr>
            <a:r>
              <a:rPr lang="en-US" sz="900" b="1" dirty="0">
                <a:solidFill>
                  <a:schemeClr val="bg2">
                    <a:lumMod val="10000"/>
                  </a:schemeClr>
                </a:solidFill>
              </a:rPr>
              <a:t>*Large M, Sharma S, Compton MT, Slade T, Nielssen O. Cannabis use and earlier onset of psychosis: a systematic meta-analysis. Arch Gen Psychiatry. 2011Jun;68(6):555-61</a:t>
            </a:r>
          </a:p>
          <a:p>
            <a:pPr>
              <a:defRPr/>
            </a:pPr>
            <a:endParaRPr lang="en-US" sz="1200" dirty="0">
              <a:solidFill>
                <a:schemeClr val="bg2">
                  <a:lumMod val="10000"/>
                </a:schemeClr>
              </a:solidFill>
            </a:endParaRPr>
          </a:p>
          <a:p>
            <a:pPr>
              <a:defRPr/>
            </a:pPr>
            <a:r>
              <a:rPr lang="en-AU" sz="1000" b="1" dirty="0">
                <a:solidFill>
                  <a:schemeClr val="bg2">
                    <a:lumMod val="10000"/>
                  </a:schemeClr>
                </a:solidFill>
              </a:rPr>
              <a:t># see  </a:t>
            </a:r>
            <a:r>
              <a:rPr lang="en-AU" sz="1000" b="1" dirty="0">
                <a:solidFill>
                  <a:schemeClr val="bg2">
                    <a:lumMod val="10000"/>
                  </a:schemeClr>
                </a:solidFill>
                <a:hlinkClick r:id="rId4"/>
              </a:rPr>
              <a:t>www.trsconsensus.com.au</a:t>
            </a:r>
            <a:r>
              <a:rPr lang="en-AU" sz="1000" b="1" dirty="0">
                <a:solidFill>
                  <a:schemeClr val="bg2">
                    <a:lumMod val="10000"/>
                  </a:schemeClr>
                </a:solidFill>
              </a:rPr>
              <a:t> </a:t>
            </a:r>
            <a:r>
              <a:rPr lang="en-US" sz="1000" b="1" dirty="0">
                <a:solidFill>
                  <a:schemeClr val="bg2">
                    <a:lumMod val="10000"/>
                  </a:schemeClr>
                </a:solidFill>
              </a:rPr>
              <a:t>Targeting Treatment-</a:t>
            </a:r>
            <a:r>
              <a:rPr lang="en-US" sz="1000" b="1" dirty="0" err="1">
                <a:solidFill>
                  <a:schemeClr val="bg2">
                    <a:lumMod val="10000"/>
                  </a:schemeClr>
                </a:solidFill>
              </a:rPr>
              <a:t>RefractorySchizophrenia</a:t>
            </a:r>
            <a:r>
              <a:rPr lang="en-US" sz="1000" b="1" dirty="0">
                <a:solidFill>
                  <a:schemeClr val="bg2">
                    <a:lumMod val="10000"/>
                  </a:schemeClr>
                </a:solidFill>
              </a:rPr>
              <a:t>: A multidimensional outcomes approach to the diagnosis and management of incomplete recovery Professor Tim Lambert  The Brain and Mind Research Institute</a:t>
            </a:r>
            <a:r>
              <a:rPr lang="en-US" sz="1000" dirty="0">
                <a:solidFill>
                  <a:schemeClr val="bg2">
                    <a:lumMod val="10000"/>
                  </a:schemeClr>
                </a:solidFill>
              </a:rPr>
              <a:t>.</a:t>
            </a:r>
            <a:endParaRPr lang="en-AU" sz="1000" dirty="0">
              <a:solidFill>
                <a:schemeClr val="bg2">
                  <a:lumMod val="10000"/>
                </a:schemeClr>
              </a:solidFill>
            </a:endParaRPr>
          </a:p>
          <a:p>
            <a:pPr>
              <a:defRPr/>
            </a:pPr>
            <a:endParaRPr lang="en-AU" sz="1400" dirty="0"/>
          </a:p>
          <a:p>
            <a:pPr>
              <a:defRPr/>
            </a:pPr>
            <a:endParaRPr lang="en-AU" sz="1200" dirty="0"/>
          </a:p>
          <a:p>
            <a:pPr>
              <a:defRPr/>
            </a:pPr>
            <a:endParaRPr dirty="0"/>
          </a:p>
          <a:p>
            <a:pPr>
              <a:defRPr/>
            </a:pPr>
            <a:endParaRPr lang="en-US" sz="1200" dirty="0">
              <a:solidFill>
                <a:srgbClr val="000000"/>
              </a:solidFill>
              <a:latin typeface="Helvetica" pitchFamily="31" charset="0"/>
              <a:ea typeface="Helvetica" pitchFamily="31" charset="0"/>
              <a:cs typeface="Helvetica" pitchFamily="31" charset="0"/>
            </a:endParaRPr>
          </a:p>
          <a:p>
            <a:pPr>
              <a:spcAft>
                <a:spcPts val="1200"/>
              </a:spcAft>
              <a:buFont typeface="Arial" pitchFamily="31" charset="0"/>
              <a:buNone/>
              <a:defRPr/>
            </a:pPr>
            <a:endParaRPr lang="en-US" sz="1200" dirty="0">
              <a:solidFill>
                <a:srgbClr val="000000"/>
              </a:solidFill>
              <a:latin typeface="Helvetica" pitchFamily="31" charset="0"/>
              <a:ea typeface="Helvetica" pitchFamily="31" charset="0"/>
              <a:cs typeface="Helvetica" pitchFamily="31" charset="0"/>
            </a:endParaRPr>
          </a:p>
        </p:txBody>
      </p:sp>
      <p:sp>
        <p:nvSpPr>
          <p:cNvPr id="14341" name="TextBox 7"/>
          <p:cNvSpPr txBox="1">
            <a:spLocks noChangeArrowheads="1"/>
          </p:cNvSpPr>
          <p:nvPr/>
        </p:nvSpPr>
        <p:spPr bwMode="auto">
          <a:xfrm>
            <a:off x="4648200" y="896938"/>
            <a:ext cx="4205288" cy="306387"/>
          </a:xfrm>
          <a:prstGeom prst="rect">
            <a:avLst/>
          </a:prstGeom>
          <a:noFill/>
          <a:ln w="9525">
            <a:noFill/>
            <a:miter lim="800000"/>
            <a:headEnd/>
            <a:tailEnd/>
          </a:ln>
        </p:spPr>
        <p:txBody>
          <a:bodyPr wrap="none">
            <a:prstTxWarp prst="textNoShape">
              <a:avLst/>
            </a:prstTxWarp>
            <a:spAutoFit/>
          </a:bodyPr>
          <a:lstStyle/>
          <a:p>
            <a:pPr>
              <a:defRPr/>
            </a:pPr>
            <a:r>
              <a:rPr lang="en-AU" sz="1400" dirty="0">
                <a:solidFill>
                  <a:schemeClr val="bg2">
                    <a:lumMod val="10000"/>
                  </a:schemeClr>
                </a:solidFill>
              </a:rPr>
              <a:t>CYP450 Metabolism of atypicals, SSRIs and </a:t>
            </a:r>
            <a:r>
              <a:rPr lang="en-AU" sz="1400" dirty="0" err="1" smtClean="0">
                <a:solidFill>
                  <a:schemeClr val="bg2">
                    <a:lumMod val="10000"/>
                  </a:schemeClr>
                </a:solidFill>
              </a:rPr>
              <a:t>illicits</a:t>
            </a:r>
            <a:r>
              <a:rPr lang="en-AU" sz="1400" smtClean="0">
                <a:solidFill>
                  <a:schemeClr val="bg2">
                    <a:lumMod val="10000"/>
                  </a:schemeClr>
                </a:solidFill>
              </a:rPr>
              <a:t>  </a:t>
            </a:r>
            <a:endParaRPr lang="en-AU" sz="1400" dirty="0">
              <a:solidFill>
                <a:schemeClr val="bg2">
                  <a:lumMod val="10000"/>
                </a:schemeClr>
              </a:solidFill>
            </a:endParaRPr>
          </a:p>
        </p:txBody>
      </p:sp>
      <p:sp>
        <p:nvSpPr>
          <p:cNvPr id="14342" name="Rectangle 9"/>
          <p:cNvSpPr>
            <a:spLocks noChangeArrowheads="1"/>
          </p:cNvSpPr>
          <p:nvPr/>
        </p:nvSpPr>
        <p:spPr bwMode="auto">
          <a:xfrm>
            <a:off x="4724400" y="3792538"/>
            <a:ext cx="4038600" cy="554037"/>
          </a:xfrm>
          <a:prstGeom prst="rect">
            <a:avLst/>
          </a:prstGeom>
          <a:noFill/>
          <a:ln w="9525">
            <a:noFill/>
            <a:miter lim="800000"/>
            <a:headEnd/>
            <a:tailEnd/>
          </a:ln>
        </p:spPr>
        <p:txBody>
          <a:bodyPr>
            <a:prstTxWarp prst="textNoShape">
              <a:avLst/>
            </a:prstTxWarp>
            <a:spAutoFit/>
          </a:bodyPr>
          <a:lstStyle/>
          <a:p>
            <a:pPr>
              <a:defRPr/>
            </a:pPr>
            <a:r>
              <a:rPr lang="en-AU" sz="1000" b="1" baseline="30000" dirty="0">
                <a:solidFill>
                  <a:schemeClr val="bg2">
                    <a:lumMod val="10000"/>
                  </a:schemeClr>
                </a:solidFill>
              </a:rPr>
              <a:t>a</a:t>
            </a:r>
            <a:r>
              <a:rPr lang="en-AU" sz="1000" b="1" dirty="0">
                <a:solidFill>
                  <a:schemeClr val="bg2">
                    <a:lumMod val="10000"/>
                  </a:schemeClr>
                </a:solidFill>
              </a:rPr>
              <a:t> weak, </a:t>
            </a:r>
            <a:r>
              <a:rPr lang="en-AU" sz="1000" b="1" baseline="30000" dirty="0" err="1">
                <a:solidFill>
                  <a:schemeClr val="bg2">
                    <a:lumMod val="10000"/>
                  </a:schemeClr>
                </a:solidFill>
              </a:rPr>
              <a:t>b</a:t>
            </a:r>
            <a:r>
              <a:rPr lang="en-AU" sz="1000" b="1" dirty="0">
                <a:solidFill>
                  <a:schemeClr val="bg2">
                    <a:lumMod val="10000"/>
                  </a:schemeClr>
                </a:solidFill>
              </a:rPr>
              <a:t> intermediate and </a:t>
            </a:r>
            <a:r>
              <a:rPr lang="en-AU" sz="1000" b="1" baseline="30000" dirty="0" err="1">
                <a:solidFill>
                  <a:schemeClr val="bg2">
                    <a:lumMod val="10000"/>
                  </a:schemeClr>
                </a:solidFill>
              </a:rPr>
              <a:t>c</a:t>
            </a:r>
            <a:r>
              <a:rPr lang="en-AU" sz="1000" b="1" baseline="30000" dirty="0">
                <a:solidFill>
                  <a:schemeClr val="bg2">
                    <a:lumMod val="10000"/>
                  </a:schemeClr>
                </a:solidFill>
              </a:rPr>
              <a:t> </a:t>
            </a:r>
            <a:r>
              <a:rPr lang="en-AU" sz="1000" b="1" dirty="0">
                <a:solidFill>
                  <a:schemeClr val="bg2">
                    <a:lumMod val="10000"/>
                  </a:schemeClr>
                </a:solidFill>
              </a:rPr>
              <a:t>strong inhibition. Weak inhibitors are strong in high doses</a:t>
            </a:r>
          </a:p>
          <a:p>
            <a:pPr>
              <a:defRPr/>
            </a:pPr>
            <a:endParaRPr lang="en-AU" sz="1000" b="1" dirty="0"/>
          </a:p>
        </p:txBody>
      </p:sp>
      <p:sp>
        <p:nvSpPr>
          <p:cNvPr id="14343" name="TextBox 13"/>
          <p:cNvSpPr txBox="1">
            <a:spLocks noChangeArrowheads="1"/>
          </p:cNvSpPr>
          <p:nvPr/>
        </p:nvSpPr>
        <p:spPr bwMode="auto">
          <a:xfrm>
            <a:off x="6305550" y="1498600"/>
            <a:ext cx="185738" cy="368300"/>
          </a:xfrm>
          <a:prstGeom prst="rect">
            <a:avLst/>
          </a:prstGeom>
          <a:noFill/>
          <a:ln w="9525">
            <a:noFill/>
            <a:miter lim="800000"/>
            <a:headEnd/>
            <a:tailEnd/>
          </a:ln>
        </p:spPr>
        <p:txBody>
          <a:bodyPr wrap="none">
            <a:prstTxWarp prst="textNoShape">
              <a:avLst/>
            </a:prstTxWarp>
            <a:spAutoFit/>
          </a:bodyPr>
          <a:lstStyle/>
          <a:p>
            <a:endParaRPr lang="en-AU"/>
          </a:p>
        </p:txBody>
      </p:sp>
      <p:sp>
        <p:nvSpPr>
          <p:cNvPr id="14344" name="TextBox 17"/>
          <p:cNvSpPr txBox="1">
            <a:spLocks noChangeArrowheads="1"/>
          </p:cNvSpPr>
          <p:nvPr/>
        </p:nvSpPr>
        <p:spPr bwMode="auto">
          <a:xfrm>
            <a:off x="6270625" y="2347913"/>
            <a:ext cx="185738" cy="368300"/>
          </a:xfrm>
          <a:prstGeom prst="rect">
            <a:avLst/>
          </a:prstGeom>
          <a:noFill/>
          <a:ln w="9525">
            <a:noFill/>
            <a:miter lim="800000"/>
            <a:headEnd/>
            <a:tailEnd/>
          </a:ln>
        </p:spPr>
        <p:txBody>
          <a:bodyPr wrap="none">
            <a:prstTxWarp prst="textNoShape">
              <a:avLst/>
            </a:prstTxWarp>
            <a:spAutoFit/>
          </a:bodyPr>
          <a:lstStyle/>
          <a:p>
            <a:endParaRPr lang="en-AU"/>
          </a:p>
        </p:txBody>
      </p:sp>
      <p:sp>
        <p:nvSpPr>
          <p:cNvPr id="14345" name="TextBox 8"/>
          <p:cNvSpPr txBox="1">
            <a:spLocks noChangeArrowheads="1"/>
          </p:cNvSpPr>
          <p:nvPr/>
        </p:nvSpPr>
        <p:spPr bwMode="auto">
          <a:xfrm>
            <a:off x="4648200" y="4402138"/>
            <a:ext cx="4038600" cy="460375"/>
          </a:xfrm>
          <a:prstGeom prst="rect">
            <a:avLst/>
          </a:prstGeom>
          <a:noFill/>
          <a:ln w="9525">
            <a:noFill/>
            <a:miter lim="800000"/>
            <a:headEnd/>
            <a:tailEnd/>
          </a:ln>
        </p:spPr>
        <p:txBody>
          <a:bodyPr>
            <a:prstTxWarp prst="textNoShape">
              <a:avLst/>
            </a:prstTxWarp>
            <a:spAutoFit/>
          </a:bodyPr>
          <a:lstStyle/>
          <a:p>
            <a:pPr>
              <a:defRPr/>
            </a:pPr>
            <a:r>
              <a:rPr lang="en-AU" sz="800" b="1" dirty="0">
                <a:solidFill>
                  <a:schemeClr val="bg2">
                    <a:lumMod val="10000"/>
                  </a:schemeClr>
                </a:solidFill>
              </a:rPr>
              <a:t>Sources: </a:t>
            </a:r>
            <a:r>
              <a:rPr lang="en-AU" sz="800" dirty="0">
                <a:solidFill>
                  <a:schemeClr val="bg2">
                    <a:lumMod val="10000"/>
                  </a:schemeClr>
                </a:solidFill>
              </a:rPr>
              <a:t>Wynn GH, Oesterheld, JR Cozza, K Armstrong SC Clinical Manual of Drug Interaction Principles for Medical Practice. American Psychiatric Publishing Inc 2009.</a:t>
            </a:r>
          </a:p>
          <a:p>
            <a:pPr>
              <a:defRPr/>
            </a:pPr>
            <a:r>
              <a:rPr lang="en-AU" sz="800" b="1" dirty="0">
                <a:solidFill>
                  <a:schemeClr val="bg2">
                    <a:lumMod val="10000"/>
                  </a:schemeClr>
                </a:solidFill>
              </a:rPr>
              <a:t>Supercyp website: </a:t>
            </a:r>
            <a:r>
              <a:rPr lang="en-US" sz="800" b="1" dirty="0">
                <a:solidFill>
                  <a:schemeClr val="bg2">
                    <a:lumMod val="10000"/>
                  </a:schemeClr>
                </a:solidFill>
              </a:rPr>
              <a:t>http://</a:t>
            </a:r>
            <a:r>
              <a:rPr lang="en-US" sz="800" b="1" dirty="0" err="1">
                <a:solidFill>
                  <a:schemeClr val="bg2">
                    <a:lumMod val="10000"/>
                  </a:schemeClr>
                </a:solidFill>
              </a:rPr>
              <a:t>bioinformatics.charite.de</a:t>
            </a:r>
            <a:r>
              <a:rPr lang="en-US" sz="800" b="1" dirty="0">
                <a:solidFill>
                  <a:schemeClr val="bg2">
                    <a:lumMod val="10000"/>
                  </a:schemeClr>
                </a:solidFill>
              </a:rPr>
              <a:t>/supercyp/</a:t>
            </a:r>
            <a:endParaRPr lang="en-AU" sz="800" b="1" dirty="0">
              <a:solidFill>
                <a:schemeClr val="bg2">
                  <a:lumMod val="10000"/>
                </a:schemeClr>
              </a:solidFill>
            </a:endParaRPr>
          </a:p>
        </p:txBody>
      </p:sp>
      <p:sp>
        <p:nvSpPr>
          <p:cNvPr id="14346" name="TextBox 10"/>
          <p:cNvSpPr txBox="1">
            <a:spLocks noChangeArrowheads="1"/>
          </p:cNvSpPr>
          <p:nvPr/>
        </p:nvSpPr>
        <p:spPr bwMode="auto">
          <a:xfrm>
            <a:off x="6783388" y="2060575"/>
            <a:ext cx="185737" cy="368300"/>
          </a:xfrm>
          <a:prstGeom prst="rect">
            <a:avLst/>
          </a:prstGeom>
          <a:noFill/>
          <a:ln w="9525">
            <a:noFill/>
            <a:miter lim="800000"/>
            <a:headEnd/>
            <a:tailEnd/>
          </a:ln>
        </p:spPr>
        <p:txBody>
          <a:bodyPr wrap="none">
            <a:prstTxWarp prst="textNoShape">
              <a:avLst/>
            </a:prstTxWarp>
            <a:spAutoFit/>
          </a:bodyPr>
          <a:lstStyle/>
          <a:p>
            <a:endParaRPr lang="en-AU"/>
          </a:p>
        </p:txBody>
      </p:sp>
      <p:graphicFrame>
        <p:nvGraphicFramePr>
          <p:cNvPr id="14338" name="Object 2"/>
          <p:cNvGraphicFramePr>
            <a:graphicFrameLocks noChangeAspect="1"/>
          </p:cNvGraphicFramePr>
          <p:nvPr/>
        </p:nvGraphicFramePr>
        <p:xfrm>
          <a:off x="4724400" y="1277938"/>
          <a:ext cx="4038600" cy="2503487"/>
        </p:xfrm>
        <a:graphic>
          <a:graphicData uri="http://schemas.openxmlformats.org/presentationml/2006/ole">
            <p:oleObj spid="_x0000_s14340" name="Document" r:id="rId5" imgW="25092063" imgH="12444444" progId="Word.Document.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2106613" y="1147763"/>
            <a:ext cx="185737" cy="368300"/>
          </a:xfrm>
          <a:prstGeom prst="rect">
            <a:avLst/>
          </a:prstGeom>
          <a:solidFill>
            <a:srgbClr val="C0504D"/>
          </a:solidFill>
          <a:ln w="9525">
            <a:noFill/>
            <a:miter lim="800000"/>
            <a:headEnd/>
            <a:tailEnd/>
          </a:ln>
        </p:spPr>
        <p:txBody>
          <a:bodyPr wrap="none">
            <a:prstTxWarp prst="textNoShape">
              <a:avLst/>
            </a:prstTxWarp>
            <a:spAutoFit/>
          </a:bodyPr>
          <a:lstStyle/>
          <a:p>
            <a:endParaRPr lang="en-AU">
              <a:solidFill>
                <a:schemeClr val="bg2">
                  <a:lumMod val="10000"/>
                </a:schemeClr>
              </a:solidFill>
            </a:endParaRPr>
          </a:p>
        </p:txBody>
      </p:sp>
      <p:sp>
        <p:nvSpPr>
          <p:cNvPr id="3" name="TextBox 2"/>
          <p:cNvSpPr txBox="1"/>
          <p:nvPr/>
        </p:nvSpPr>
        <p:spPr>
          <a:xfrm>
            <a:off x="228600" y="4197350"/>
            <a:ext cx="8610600" cy="658813"/>
          </a:xfrm>
          <a:prstGeom prst="rect">
            <a:avLst/>
          </a:prstGeom>
          <a:solidFill>
            <a:srgbClr val="C0504D"/>
          </a:solidFill>
        </p:spPr>
        <p:txBody>
          <a:bodyPr>
            <a:spAutoFit/>
          </a:bodyPr>
          <a:lstStyle/>
          <a:p>
            <a:pPr>
              <a:defRPr/>
            </a:pPr>
            <a:r>
              <a:rPr lang="en-AU" sz="1200" dirty="0">
                <a:solidFill>
                  <a:schemeClr val="bg2">
                    <a:lumMod val="10000"/>
                  </a:schemeClr>
                </a:solidFill>
                <a:latin typeface="Arial" pitchFamily="-110" charset="0"/>
                <a:ea typeface="ＭＳ Ｐゴシック" pitchFamily="-110" charset="-128"/>
                <a:cs typeface="ＭＳ Ｐゴシック" pitchFamily="-110" charset="-128"/>
              </a:rPr>
              <a:t>Criteria for testing came from Breggin: </a:t>
            </a:r>
          </a:p>
          <a:p>
            <a:pPr marL="108000">
              <a:spcBef>
                <a:spcPts val="100"/>
              </a:spcBef>
              <a:spcAft>
                <a:spcPts val="100"/>
              </a:spcAft>
              <a:defRPr/>
            </a:pPr>
            <a:r>
              <a:rPr lang="en-AU" sz="1200" b="1" i="1" dirty="0">
                <a:solidFill>
                  <a:schemeClr val="bg2">
                    <a:lumMod val="10000"/>
                  </a:schemeClr>
                </a:solidFill>
                <a:latin typeface="Arial" pitchFamily="-110" charset="0"/>
                <a:ea typeface="ＭＳ Ｐゴシック" pitchFamily="-110" charset="-128"/>
                <a:cs typeface="ＭＳ Ｐゴシック" pitchFamily="-110" charset="-128"/>
              </a:rPr>
              <a:t>Suicidality, violence and mania caused by selective serotonin reuptake inhibitors (SSRIs): A review and analysis. </a:t>
            </a:r>
            <a:r>
              <a:rPr lang="en-AU" sz="1200" dirty="0">
                <a:solidFill>
                  <a:schemeClr val="bg2">
                    <a:lumMod val="10000"/>
                  </a:schemeClr>
                </a:solidFill>
                <a:latin typeface="Arial" pitchFamily="-110" charset="0"/>
                <a:ea typeface="ＭＳ Ｐゴシック" pitchFamily="-110" charset="-128"/>
                <a:cs typeface="ＭＳ Ｐゴシック" pitchFamily="-110" charset="-128"/>
              </a:rPr>
              <a:t>Peter R. Breggin. International Journal of Risk &amp; Safety in Medicine 16 (2003/2004) 31–49 31 IOS Press</a:t>
            </a:r>
          </a:p>
        </p:txBody>
      </p:sp>
      <p:sp>
        <p:nvSpPr>
          <p:cNvPr id="16388" name="TextBox 3"/>
          <p:cNvSpPr txBox="1">
            <a:spLocks noChangeArrowheads="1"/>
          </p:cNvSpPr>
          <p:nvPr/>
        </p:nvSpPr>
        <p:spPr bwMode="auto">
          <a:xfrm>
            <a:off x="152400" y="1962944"/>
            <a:ext cx="8686800" cy="2246312"/>
          </a:xfrm>
          <a:prstGeom prst="rect">
            <a:avLst/>
          </a:prstGeom>
          <a:solidFill>
            <a:srgbClr val="C0504D"/>
          </a:solidFill>
          <a:ln w="9525">
            <a:noFill/>
            <a:miter lim="800000"/>
            <a:headEnd/>
            <a:tailEnd/>
          </a:ln>
        </p:spPr>
        <p:txBody>
          <a:bodyPr>
            <a:prstTxWarp prst="textNoShape">
              <a:avLst/>
            </a:prstTxWarp>
            <a:spAutoFit/>
          </a:bodyPr>
          <a:lstStyle/>
          <a:p>
            <a:r>
              <a:rPr lang="en-AU" sz="2000" dirty="0">
                <a:solidFill>
                  <a:schemeClr val="bg2">
                    <a:lumMod val="10000"/>
                  </a:schemeClr>
                </a:solidFill>
              </a:rPr>
              <a:t>All suffered SEVERE AKATHISIA</a:t>
            </a:r>
          </a:p>
          <a:p>
            <a:r>
              <a:rPr lang="en-AU" sz="2000" dirty="0">
                <a:solidFill>
                  <a:schemeClr val="bg2">
                    <a:lumMod val="10000"/>
                  </a:schemeClr>
                </a:solidFill>
              </a:rPr>
              <a:t>	Restlessness</a:t>
            </a:r>
          </a:p>
          <a:p>
            <a:r>
              <a:rPr lang="en-AU" sz="2000" dirty="0">
                <a:solidFill>
                  <a:schemeClr val="bg2">
                    <a:lumMod val="10000"/>
                  </a:schemeClr>
                </a:solidFill>
              </a:rPr>
              <a:t>	Paroniria (weird dreams)</a:t>
            </a:r>
          </a:p>
          <a:p>
            <a:pPr lvl="2"/>
            <a:r>
              <a:rPr lang="en-AU" sz="2000" dirty="0">
                <a:solidFill>
                  <a:schemeClr val="bg2">
                    <a:lumMod val="10000"/>
                  </a:schemeClr>
                </a:solidFill>
              </a:rPr>
              <a:t>Violent suicidal and aggressive behaviours</a:t>
            </a:r>
          </a:p>
          <a:p>
            <a:pPr lvl="2"/>
            <a:r>
              <a:rPr lang="en-AU" sz="2000" dirty="0">
                <a:solidFill>
                  <a:schemeClr val="bg2">
                    <a:lumMod val="10000"/>
                  </a:schemeClr>
                </a:solidFill>
              </a:rPr>
              <a:t>Homicidal ideation and behaviours </a:t>
            </a:r>
          </a:p>
          <a:p>
            <a:pPr lvl="2"/>
            <a:r>
              <a:rPr lang="en-AU" sz="2000" dirty="0">
                <a:solidFill>
                  <a:schemeClr val="bg2">
                    <a:lumMod val="10000"/>
                  </a:schemeClr>
                </a:solidFill>
              </a:rPr>
              <a:t>New neurotoxic visual hallucinosis</a:t>
            </a:r>
          </a:p>
          <a:p>
            <a:pPr lvl="2"/>
            <a:r>
              <a:rPr lang="en-AU" sz="2000" dirty="0">
                <a:solidFill>
                  <a:schemeClr val="bg2">
                    <a:lumMod val="10000"/>
                  </a:schemeClr>
                </a:solidFill>
              </a:rPr>
              <a:t>Cognitive impairment</a:t>
            </a:r>
          </a:p>
        </p:txBody>
      </p:sp>
      <p:sp>
        <p:nvSpPr>
          <p:cNvPr id="16389" name="TextBox 4"/>
          <p:cNvSpPr txBox="1">
            <a:spLocks noChangeArrowheads="1"/>
          </p:cNvSpPr>
          <p:nvPr/>
        </p:nvSpPr>
        <p:spPr bwMode="auto">
          <a:xfrm>
            <a:off x="152400" y="134938"/>
            <a:ext cx="8915400" cy="1754187"/>
          </a:xfrm>
          <a:prstGeom prst="rect">
            <a:avLst/>
          </a:prstGeom>
          <a:solidFill>
            <a:srgbClr val="C0504D"/>
          </a:solidFill>
          <a:ln w="9525">
            <a:noFill/>
            <a:miter lim="800000"/>
            <a:headEnd/>
            <a:tailEnd/>
          </a:ln>
        </p:spPr>
        <p:txBody>
          <a:bodyPr>
            <a:prstTxWarp prst="textNoShape">
              <a:avLst/>
            </a:prstTxWarp>
            <a:spAutoFit/>
          </a:bodyPr>
          <a:lstStyle/>
          <a:p>
            <a:r>
              <a:rPr lang="en-AU" b="1" dirty="0">
                <a:solidFill>
                  <a:schemeClr val="bg2">
                    <a:lumMod val="10000"/>
                  </a:schemeClr>
                </a:solidFill>
              </a:rPr>
              <a:t>Setting: </a:t>
            </a:r>
            <a:r>
              <a:rPr lang="en-AU" dirty="0">
                <a:solidFill>
                  <a:schemeClr val="bg2">
                    <a:lumMod val="10000"/>
                  </a:schemeClr>
                </a:solidFill>
              </a:rPr>
              <a:t>Ongoing, naturalistic study of persons referred or self-referred to a Sydney forensic psychiatry practice for expert opinion</a:t>
            </a:r>
            <a:br>
              <a:rPr lang="en-AU" dirty="0">
                <a:solidFill>
                  <a:schemeClr val="bg2">
                    <a:lumMod val="10000"/>
                  </a:schemeClr>
                </a:solidFill>
              </a:rPr>
            </a:br>
            <a:r>
              <a:rPr lang="en-AU" dirty="0">
                <a:solidFill>
                  <a:schemeClr val="bg2">
                    <a:lumMod val="10000"/>
                  </a:schemeClr>
                </a:solidFill>
              </a:rPr>
              <a:t>	- 129 people diagnosed as having medication-induced disorders, serious adverse drug reactions to drugs metabolized by CYP450 enzymes</a:t>
            </a:r>
          </a:p>
          <a:p>
            <a:r>
              <a:rPr lang="en-AU" dirty="0">
                <a:solidFill>
                  <a:schemeClr val="bg2">
                    <a:lumMod val="10000"/>
                  </a:schemeClr>
                </a:solidFill>
              </a:rPr>
              <a:t>- Now </a:t>
            </a:r>
            <a:r>
              <a:rPr lang="en-AU" dirty="0">
                <a:solidFill>
                  <a:schemeClr val="bg1">
                    <a:lumMod val="10000"/>
                  </a:schemeClr>
                </a:solidFill>
              </a:rPr>
              <a:t>(December </a:t>
            </a:r>
            <a:r>
              <a:rPr lang="en-AU" dirty="0">
                <a:solidFill>
                  <a:schemeClr val="bg2">
                    <a:lumMod val="10000"/>
                  </a:schemeClr>
                </a:solidFill>
              </a:rPr>
              <a:t>2012) over 140 tested at Healthscope of whom 102 had no mental illness before taking street drugs, herbs or antidepressants  for stress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0"/>
          <p:cNvSpPr>
            <a:spLocks noChangeArrowheads="1"/>
          </p:cNvSpPr>
          <p:nvPr/>
        </p:nvSpPr>
        <p:spPr bwMode="auto">
          <a:xfrm>
            <a:off x="762000" y="668338"/>
            <a:ext cx="7696200" cy="381000"/>
          </a:xfrm>
          <a:prstGeom prst="rect">
            <a:avLst/>
          </a:prstGeom>
          <a:noFill/>
          <a:ln w="9525">
            <a:noFill/>
            <a:miter lim="800000"/>
            <a:headEnd/>
            <a:tailEnd/>
          </a:ln>
        </p:spPr>
        <p:txBody>
          <a:bodyPr>
            <a:prstTxWarp prst="textNoShape">
              <a:avLst/>
            </a:prstTxWarp>
          </a:bodyPr>
          <a:lstStyle/>
          <a:p>
            <a:r>
              <a:rPr lang="en-AU" sz="2000"/>
              <a:t> </a:t>
            </a:r>
          </a:p>
          <a:p>
            <a:r>
              <a:rPr lang="en-US" sz="2400" b="1">
                <a:latin typeface="Helvetica" pitchFamily="31" charset="0"/>
                <a:ea typeface="Arial" pitchFamily="31" charset="0"/>
                <a:cs typeface="Arial" pitchFamily="31" charset="0"/>
              </a:rPr>
              <a:t/>
            </a:r>
            <a:br>
              <a:rPr lang="en-US" sz="2400" b="1">
                <a:latin typeface="Helvetica" pitchFamily="31" charset="0"/>
                <a:ea typeface="Arial" pitchFamily="31" charset="0"/>
                <a:cs typeface="Arial" pitchFamily="31" charset="0"/>
              </a:rPr>
            </a:br>
            <a:endParaRPr lang="en-GB" sz="2400" b="1">
              <a:latin typeface="Helvetica" pitchFamily="31" charset="0"/>
              <a:ea typeface="Arial" pitchFamily="31" charset="0"/>
              <a:cs typeface="Arial" pitchFamily="31" charset="0"/>
            </a:endParaRPr>
          </a:p>
        </p:txBody>
      </p:sp>
      <p:sp>
        <p:nvSpPr>
          <p:cNvPr id="16387" name="TextBox 6"/>
          <p:cNvSpPr txBox="1">
            <a:spLocks noChangeArrowheads="1"/>
          </p:cNvSpPr>
          <p:nvPr/>
        </p:nvSpPr>
        <p:spPr bwMode="auto">
          <a:xfrm>
            <a:off x="228600" y="407988"/>
            <a:ext cx="4648200" cy="3962400"/>
          </a:xfrm>
          <a:prstGeom prst="rect">
            <a:avLst/>
          </a:prstGeom>
          <a:noFill/>
          <a:ln w="9525">
            <a:noFill/>
            <a:miter lim="800000"/>
            <a:headEnd/>
            <a:tailEnd/>
          </a:ln>
        </p:spPr>
        <p:txBody>
          <a:bodyPr>
            <a:prstTxWarp prst="textNoShape">
              <a:avLst/>
            </a:prstTxWarp>
            <a:spAutoFit/>
          </a:bodyPr>
          <a:lstStyle/>
          <a:p>
            <a:pPr marL="34925">
              <a:buFont typeface="Wingdings" pitchFamily="31" charset="2"/>
              <a:buChar char="u"/>
              <a:defRPr/>
            </a:pPr>
            <a:r>
              <a:rPr lang="en-AU" sz="1200" dirty="0">
                <a:solidFill>
                  <a:schemeClr val="bg1">
                    <a:lumMod val="10000"/>
                  </a:schemeClr>
                </a:solidFill>
              </a:rPr>
              <a:t>16 persons suffering from adverse effects of “party” drugs</a:t>
            </a:r>
          </a:p>
          <a:p>
            <a:pPr marL="34925">
              <a:buFont typeface="Wingdings" pitchFamily="31" charset="2"/>
              <a:buChar char="u"/>
              <a:defRPr/>
            </a:pPr>
            <a:endParaRPr lang="en-AU" sz="1200" dirty="0">
              <a:solidFill>
                <a:schemeClr val="bg1">
                  <a:lumMod val="10000"/>
                </a:schemeClr>
              </a:solidFill>
            </a:endParaRPr>
          </a:p>
          <a:p>
            <a:pPr marL="34925">
              <a:buFont typeface="Wingdings" pitchFamily="31" charset="2"/>
              <a:buChar char="u"/>
              <a:defRPr/>
            </a:pPr>
            <a:r>
              <a:rPr lang="en-AU" sz="1200" dirty="0">
                <a:solidFill>
                  <a:schemeClr val="bg1">
                    <a:lumMod val="10000"/>
                  </a:schemeClr>
                </a:solidFill>
              </a:rPr>
              <a:t>Were given atypical antipsychotics and/or antidepressants</a:t>
            </a:r>
          </a:p>
          <a:p>
            <a:pPr marL="34925">
              <a:buFont typeface="Wingdings" pitchFamily="31" charset="2"/>
              <a:buChar char="u"/>
              <a:defRPr/>
            </a:pPr>
            <a:endParaRPr lang="en-AU" sz="1200" dirty="0">
              <a:solidFill>
                <a:schemeClr val="bg1">
                  <a:lumMod val="10000"/>
                </a:schemeClr>
              </a:solidFill>
            </a:endParaRPr>
          </a:p>
          <a:p>
            <a:pPr marL="34925">
              <a:buFont typeface="Wingdings" pitchFamily="31" charset="2"/>
              <a:buChar char="u"/>
              <a:defRPr/>
            </a:pPr>
            <a:r>
              <a:rPr lang="en-AU" sz="1200" dirty="0">
                <a:solidFill>
                  <a:schemeClr val="bg1">
                    <a:lumMod val="10000"/>
                  </a:schemeClr>
                </a:solidFill>
              </a:rPr>
              <a:t>Party drugs, antipsychotics and antidepressants all interact</a:t>
            </a:r>
          </a:p>
          <a:p>
            <a:pPr marL="34925">
              <a:defRPr/>
            </a:pPr>
            <a:r>
              <a:rPr lang="en-AU" sz="1200" dirty="0">
                <a:solidFill>
                  <a:schemeClr val="bg1">
                    <a:lumMod val="10000"/>
                  </a:schemeClr>
                </a:solidFill>
              </a:rPr>
              <a:t>with CYP450 enzymes as either substrates (S), inhibitors (Inh),  or inducers (ind) .</a:t>
            </a:r>
          </a:p>
          <a:p>
            <a:pPr marL="34925">
              <a:buFont typeface="Wingdings" pitchFamily="31" charset="2"/>
              <a:buChar char="u"/>
              <a:defRPr/>
            </a:pPr>
            <a:endParaRPr lang="en-AU" sz="1200" dirty="0">
              <a:solidFill>
                <a:schemeClr val="bg1">
                  <a:lumMod val="10000"/>
                </a:schemeClr>
              </a:solidFill>
            </a:endParaRPr>
          </a:p>
          <a:p>
            <a:pPr marL="34925">
              <a:buFont typeface="Wingdings" pitchFamily="31" charset="2"/>
              <a:buChar char="u"/>
              <a:defRPr/>
            </a:pPr>
            <a:r>
              <a:rPr lang="en-AU" sz="1200" dirty="0">
                <a:solidFill>
                  <a:schemeClr val="bg1">
                    <a:lumMod val="10000"/>
                  </a:schemeClr>
                </a:solidFill>
              </a:rPr>
              <a:t>All developed neurotoxic symptoms: akathisia, confusion/hallucinosis, delirium.   </a:t>
            </a:r>
          </a:p>
          <a:p>
            <a:pPr marL="34925">
              <a:buFont typeface="Wingdings" pitchFamily="31" charset="2"/>
              <a:buChar char="u"/>
              <a:defRPr/>
            </a:pPr>
            <a:endParaRPr lang="en-AU" sz="1200" dirty="0">
              <a:solidFill>
                <a:schemeClr val="bg1">
                  <a:lumMod val="10000"/>
                </a:schemeClr>
              </a:solidFill>
            </a:endParaRPr>
          </a:p>
          <a:p>
            <a:pPr marL="34925">
              <a:buFont typeface="Wingdings" pitchFamily="31" charset="2"/>
              <a:buChar char="u"/>
              <a:defRPr/>
            </a:pPr>
            <a:r>
              <a:rPr lang="en-AU" sz="1200" dirty="0">
                <a:solidFill>
                  <a:schemeClr val="bg1">
                    <a:lumMod val="10000"/>
                  </a:schemeClr>
                </a:solidFill>
              </a:rPr>
              <a:t>All but 1 (who had 2C19*17)  had impaired CYP450 metabolism due to variant CYP450 alleles. See chart </a:t>
            </a:r>
            <a:r>
              <a:rPr lang="en-AU" sz="1200" dirty="0" err="1">
                <a:solidFill>
                  <a:schemeClr val="bg1">
                    <a:lumMod val="10000"/>
                  </a:schemeClr>
                </a:solidFill>
                <a:latin typeface="Wingdings" pitchFamily="31" charset="2"/>
              </a:rPr>
              <a:t></a:t>
            </a:r>
            <a:endParaRPr lang="en-AU" sz="1200" dirty="0">
              <a:solidFill>
                <a:schemeClr val="bg1">
                  <a:lumMod val="10000"/>
                </a:schemeClr>
              </a:solidFill>
            </a:endParaRPr>
          </a:p>
          <a:p>
            <a:pPr marL="34925">
              <a:buFont typeface="Wingdings" pitchFamily="31" charset="2"/>
              <a:buChar char="u"/>
              <a:defRPr/>
            </a:pPr>
            <a:endParaRPr lang="en-AU" sz="1200" dirty="0">
              <a:solidFill>
                <a:schemeClr val="bg1">
                  <a:lumMod val="10000"/>
                </a:schemeClr>
              </a:solidFill>
            </a:endParaRPr>
          </a:p>
          <a:p>
            <a:pPr marL="34925">
              <a:buFont typeface="Wingdings" pitchFamily="31" charset="2"/>
              <a:buChar char="u"/>
              <a:defRPr/>
            </a:pPr>
            <a:r>
              <a:rPr lang="en-AU" sz="1200" dirty="0">
                <a:solidFill>
                  <a:schemeClr val="bg1">
                    <a:lumMod val="10000"/>
                  </a:schemeClr>
                </a:solidFill>
              </a:rPr>
              <a:t>All 16 eventually received a diagnosis of “treatment-refractory  schizophrenia.”</a:t>
            </a:r>
          </a:p>
          <a:p>
            <a:pPr marL="34925">
              <a:buFont typeface="Wingdings" pitchFamily="31" charset="2"/>
              <a:buChar char="u"/>
              <a:defRPr/>
            </a:pPr>
            <a:endParaRPr lang="en-AU" sz="1200" dirty="0">
              <a:solidFill>
                <a:schemeClr val="bg1">
                  <a:lumMod val="10000"/>
                </a:schemeClr>
              </a:solidFill>
            </a:endParaRPr>
          </a:p>
          <a:p>
            <a:pPr marL="34925">
              <a:buFont typeface="Wingdings" pitchFamily="31" charset="2"/>
              <a:buChar char="u"/>
              <a:defRPr/>
            </a:pPr>
            <a:endParaRPr lang="en-AU" sz="1200" dirty="0">
              <a:solidFill>
                <a:schemeClr val="bg1">
                  <a:lumMod val="10000"/>
                </a:schemeClr>
              </a:solidFill>
            </a:endParaRPr>
          </a:p>
          <a:p>
            <a:pPr marL="34925">
              <a:buFont typeface="Wingdings" pitchFamily="31" charset="2"/>
              <a:buChar char="u"/>
              <a:defRPr/>
            </a:pPr>
            <a:r>
              <a:rPr lang="en-AU" sz="1400" dirty="0">
                <a:solidFill>
                  <a:schemeClr val="bg1">
                    <a:lumMod val="10000"/>
                  </a:schemeClr>
                </a:solidFill>
              </a:rPr>
              <a:t>The toxidrome first manifested because of impaired CYP450 metabolism for party drugs.</a:t>
            </a:r>
          </a:p>
          <a:p>
            <a:pPr marL="34925">
              <a:buFont typeface="Arial" pitchFamily="31" charset="0"/>
              <a:buChar char="•"/>
              <a:defRPr/>
            </a:pPr>
            <a:endParaRPr lang="en-AU" sz="1000" dirty="0">
              <a:solidFill>
                <a:srgbClr val="000000"/>
              </a:solidFill>
              <a:latin typeface="Helvetica" pitchFamily="31" charset="0"/>
              <a:ea typeface="Helvetica" pitchFamily="31" charset="0"/>
              <a:cs typeface="Helvetica" pitchFamily="31" charset="0"/>
            </a:endParaRPr>
          </a:p>
        </p:txBody>
      </p:sp>
      <p:sp>
        <p:nvSpPr>
          <p:cNvPr id="16388" name="TextBox 6"/>
          <p:cNvSpPr txBox="1">
            <a:spLocks noChangeArrowheads="1"/>
          </p:cNvSpPr>
          <p:nvPr/>
        </p:nvSpPr>
        <p:spPr bwMode="auto">
          <a:xfrm>
            <a:off x="5618163" y="3148013"/>
            <a:ext cx="2835275" cy="339725"/>
          </a:xfrm>
          <a:prstGeom prst="rect">
            <a:avLst/>
          </a:prstGeom>
          <a:noFill/>
          <a:ln w="9525">
            <a:noFill/>
            <a:miter lim="800000"/>
            <a:headEnd/>
            <a:tailEnd/>
          </a:ln>
        </p:spPr>
        <p:txBody>
          <a:bodyPr wrap="none">
            <a:prstTxWarp prst="textNoShape">
              <a:avLst/>
            </a:prstTxWarp>
            <a:spAutoFit/>
          </a:bodyPr>
          <a:lstStyle/>
          <a:p>
            <a:pPr>
              <a:defRPr/>
            </a:pPr>
            <a:r>
              <a:rPr lang="en-AU" sz="1600" b="1" dirty="0">
                <a:solidFill>
                  <a:schemeClr val="bg2">
                    <a:lumMod val="10000"/>
                  </a:schemeClr>
                </a:solidFill>
                <a:latin typeface="Perpetua" pitchFamily="31" charset="0"/>
              </a:rPr>
              <a:t>Drug users with variant alleles</a:t>
            </a:r>
          </a:p>
        </p:txBody>
      </p:sp>
      <p:graphicFrame>
        <p:nvGraphicFramePr>
          <p:cNvPr id="9" name="Chart 8"/>
          <p:cNvGraphicFramePr>
            <a:graphicFrameLocks/>
          </p:cNvGraphicFramePr>
          <p:nvPr/>
        </p:nvGraphicFramePr>
        <p:xfrm>
          <a:off x="5410200" y="362744"/>
          <a:ext cx="34290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p:cNvGraphicFramePr>
            <a:graphicFrameLocks noGrp="1"/>
          </p:cNvGraphicFramePr>
          <p:nvPr/>
        </p:nvGraphicFramePr>
        <p:xfrm>
          <a:off x="5638800" y="3563938"/>
          <a:ext cx="2895600" cy="1280159"/>
        </p:xfrm>
        <a:graphic>
          <a:graphicData uri="http://schemas.openxmlformats.org/drawingml/2006/table">
            <a:tbl>
              <a:tblPr firstRow="1" bandRow="1">
                <a:tableStyleId>{ED083AE6-46FA-4A59-8FB0-9F97EB10719F}</a:tableStyleId>
              </a:tblPr>
              <a:tblGrid>
                <a:gridCol w="1503485"/>
                <a:gridCol w="1392115"/>
              </a:tblGrid>
              <a:tr h="401320">
                <a:tc>
                  <a:txBody>
                    <a:bodyPr/>
                    <a:lstStyle/>
                    <a:p>
                      <a:pPr algn="l">
                        <a:spcBef>
                          <a:spcPts val="600"/>
                        </a:spcBef>
                        <a:spcAft>
                          <a:spcPts val="0"/>
                        </a:spcAft>
                      </a:pPr>
                      <a:r>
                        <a:rPr lang="en-US" sz="1400" b="1" i="0" dirty="0" smtClean="0">
                          <a:solidFill>
                            <a:schemeClr val="bg1">
                              <a:lumMod val="10000"/>
                            </a:schemeClr>
                          </a:solidFill>
                          <a:latin typeface="Times"/>
                          <a:ea typeface="Times New Roman"/>
                          <a:cs typeface="Times New Roman"/>
                        </a:rPr>
                        <a:t>Number of variant</a:t>
                      </a:r>
                      <a:r>
                        <a:rPr lang="en-US" sz="1400" b="1" i="0" baseline="0" dirty="0" smtClean="0">
                          <a:solidFill>
                            <a:schemeClr val="bg1">
                              <a:lumMod val="10000"/>
                            </a:schemeClr>
                          </a:solidFill>
                          <a:latin typeface="Times"/>
                          <a:ea typeface="Times New Roman"/>
                          <a:cs typeface="Times New Roman"/>
                        </a:rPr>
                        <a:t> alleles </a:t>
                      </a:r>
                      <a:endParaRPr lang="en-AU" sz="1400" b="1" i="0" dirty="0">
                        <a:solidFill>
                          <a:schemeClr val="bg1">
                            <a:lumMod val="10000"/>
                          </a:schemeClr>
                        </a:solidFill>
                        <a:latin typeface="Times New Roman"/>
                        <a:ea typeface="Times New Roman"/>
                        <a:cs typeface="Times New Roman"/>
                      </a:endParaRPr>
                    </a:p>
                  </a:txBody>
                  <a:tcPr marL="68580" marR="68580" marT="0" marB="0"/>
                </a:tc>
                <a:tc>
                  <a:txBody>
                    <a:bodyPr/>
                    <a:lstStyle/>
                    <a:p>
                      <a:pPr algn="l">
                        <a:spcBef>
                          <a:spcPts val="600"/>
                        </a:spcBef>
                        <a:spcAft>
                          <a:spcPts val="0"/>
                        </a:spcAft>
                      </a:pPr>
                      <a:r>
                        <a:rPr lang="en-US" sz="1400" b="1" i="0" dirty="0">
                          <a:solidFill>
                            <a:schemeClr val="bg1">
                              <a:lumMod val="10000"/>
                            </a:schemeClr>
                          </a:solidFill>
                          <a:latin typeface="Times"/>
                          <a:ea typeface="Times New Roman"/>
                          <a:cs typeface="Times New Roman"/>
                        </a:rPr>
                        <a:t>Number/16</a:t>
                      </a:r>
                      <a:endParaRPr lang="en-AU" sz="1400" b="1" i="0" dirty="0">
                        <a:solidFill>
                          <a:schemeClr val="bg1">
                            <a:lumMod val="10000"/>
                          </a:schemeClr>
                        </a:solidFill>
                        <a:latin typeface="Times New Roman"/>
                        <a:ea typeface="Times New Roman"/>
                        <a:cs typeface="Times New Roman"/>
                      </a:endParaRPr>
                    </a:p>
                  </a:txBody>
                  <a:tcPr marL="68580" marR="68580" marT="0" marB="0"/>
                </a:tc>
              </a:tr>
              <a:tr h="200660">
                <a:tc>
                  <a:txBody>
                    <a:bodyPr/>
                    <a:lstStyle/>
                    <a:p>
                      <a:pPr algn="l">
                        <a:spcBef>
                          <a:spcPts val="600"/>
                        </a:spcBef>
                        <a:spcAft>
                          <a:spcPts val="0"/>
                        </a:spcAft>
                      </a:pPr>
                      <a:r>
                        <a:rPr lang="en-US" sz="1400" b="1" i="0" dirty="0">
                          <a:solidFill>
                            <a:schemeClr val="bg1">
                              <a:lumMod val="10000"/>
                            </a:schemeClr>
                          </a:solidFill>
                          <a:latin typeface="Times"/>
                          <a:ea typeface="Times New Roman"/>
                          <a:cs typeface="Times New Roman"/>
                        </a:rPr>
                        <a:t>1</a:t>
                      </a:r>
                      <a:endParaRPr lang="en-AU" sz="1400" b="1" i="0" dirty="0">
                        <a:solidFill>
                          <a:schemeClr val="bg1">
                            <a:lumMod val="10000"/>
                          </a:schemeClr>
                        </a:solidFill>
                        <a:latin typeface="Times New Roman"/>
                        <a:ea typeface="Times New Roman"/>
                        <a:cs typeface="Times New Roman"/>
                      </a:endParaRPr>
                    </a:p>
                  </a:txBody>
                  <a:tcPr marL="68580" marR="68580" marT="0" marB="0"/>
                </a:tc>
                <a:tc>
                  <a:txBody>
                    <a:bodyPr/>
                    <a:lstStyle/>
                    <a:p>
                      <a:pPr algn="l">
                        <a:spcBef>
                          <a:spcPts val="600"/>
                        </a:spcBef>
                        <a:spcAft>
                          <a:spcPts val="0"/>
                        </a:spcAft>
                      </a:pPr>
                      <a:r>
                        <a:rPr lang="en-US" sz="1400" b="1" i="0" dirty="0">
                          <a:solidFill>
                            <a:schemeClr val="bg1">
                              <a:lumMod val="10000"/>
                            </a:schemeClr>
                          </a:solidFill>
                          <a:latin typeface="Times"/>
                          <a:ea typeface="Times New Roman"/>
                          <a:cs typeface="Times New Roman"/>
                        </a:rPr>
                        <a:t>4</a:t>
                      </a:r>
                      <a:endParaRPr lang="en-AU" sz="1400" b="1" i="0" dirty="0">
                        <a:solidFill>
                          <a:schemeClr val="bg1">
                            <a:lumMod val="10000"/>
                          </a:schemeClr>
                        </a:solidFill>
                        <a:latin typeface="Times New Roman"/>
                        <a:ea typeface="Times New Roman"/>
                        <a:cs typeface="Times New Roman"/>
                      </a:endParaRPr>
                    </a:p>
                  </a:txBody>
                  <a:tcPr marL="68580" marR="68580" marT="0" marB="0"/>
                </a:tc>
              </a:tr>
              <a:tr h="200660">
                <a:tc>
                  <a:txBody>
                    <a:bodyPr/>
                    <a:lstStyle/>
                    <a:p>
                      <a:pPr algn="l">
                        <a:spcBef>
                          <a:spcPts val="600"/>
                        </a:spcBef>
                        <a:spcAft>
                          <a:spcPts val="0"/>
                        </a:spcAft>
                      </a:pPr>
                      <a:r>
                        <a:rPr lang="en-US" sz="1400" b="1" i="0" dirty="0">
                          <a:solidFill>
                            <a:schemeClr val="bg1">
                              <a:lumMod val="10000"/>
                            </a:schemeClr>
                          </a:solidFill>
                          <a:latin typeface="Times"/>
                          <a:ea typeface="Times New Roman"/>
                          <a:cs typeface="Times New Roman"/>
                        </a:rPr>
                        <a:t>2</a:t>
                      </a:r>
                      <a:endParaRPr lang="en-AU" sz="1400" b="1" i="0" dirty="0">
                        <a:solidFill>
                          <a:schemeClr val="bg1">
                            <a:lumMod val="10000"/>
                          </a:schemeClr>
                        </a:solidFill>
                        <a:latin typeface="Times New Roman"/>
                        <a:ea typeface="Times New Roman"/>
                        <a:cs typeface="Times New Roman"/>
                      </a:endParaRPr>
                    </a:p>
                  </a:txBody>
                  <a:tcPr marL="68580" marR="68580" marT="0" marB="0"/>
                </a:tc>
                <a:tc>
                  <a:txBody>
                    <a:bodyPr/>
                    <a:lstStyle/>
                    <a:p>
                      <a:pPr algn="l">
                        <a:spcBef>
                          <a:spcPts val="600"/>
                        </a:spcBef>
                        <a:spcAft>
                          <a:spcPts val="0"/>
                        </a:spcAft>
                      </a:pPr>
                      <a:r>
                        <a:rPr lang="en-US" sz="1400" b="1" i="0" dirty="0">
                          <a:solidFill>
                            <a:schemeClr val="bg1">
                              <a:lumMod val="10000"/>
                            </a:schemeClr>
                          </a:solidFill>
                          <a:latin typeface="Times"/>
                          <a:ea typeface="Times New Roman"/>
                          <a:cs typeface="Times New Roman"/>
                        </a:rPr>
                        <a:t>6</a:t>
                      </a:r>
                      <a:endParaRPr lang="en-AU" sz="1400" b="1" i="0" dirty="0">
                        <a:solidFill>
                          <a:schemeClr val="bg1">
                            <a:lumMod val="10000"/>
                          </a:schemeClr>
                        </a:solidFill>
                        <a:latin typeface="Times New Roman"/>
                        <a:ea typeface="Times New Roman"/>
                        <a:cs typeface="Times New Roman"/>
                      </a:endParaRPr>
                    </a:p>
                  </a:txBody>
                  <a:tcPr marL="68580" marR="68580" marT="0" marB="0"/>
                </a:tc>
              </a:tr>
              <a:tr h="200660">
                <a:tc>
                  <a:txBody>
                    <a:bodyPr/>
                    <a:lstStyle/>
                    <a:p>
                      <a:pPr algn="l">
                        <a:spcBef>
                          <a:spcPts val="600"/>
                        </a:spcBef>
                        <a:spcAft>
                          <a:spcPts val="0"/>
                        </a:spcAft>
                      </a:pPr>
                      <a:r>
                        <a:rPr lang="en-US" sz="1400" b="1" i="0" dirty="0">
                          <a:solidFill>
                            <a:schemeClr val="bg1">
                              <a:lumMod val="10000"/>
                            </a:schemeClr>
                          </a:solidFill>
                          <a:latin typeface="Times"/>
                          <a:ea typeface="Times New Roman"/>
                          <a:cs typeface="Times New Roman"/>
                        </a:rPr>
                        <a:t>3</a:t>
                      </a:r>
                      <a:endParaRPr lang="en-AU" sz="1400" b="1" i="0" dirty="0">
                        <a:solidFill>
                          <a:schemeClr val="bg1">
                            <a:lumMod val="10000"/>
                          </a:schemeClr>
                        </a:solidFill>
                        <a:latin typeface="Times New Roman"/>
                        <a:ea typeface="Times New Roman"/>
                        <a:cs typeface="Times New Roman"/>
                      </a:endParaRPr>
                    </a:p>
                  </a:txBody>
                  <a:tcPr marL="68580" marR="68580" marT="0" marB="0"/>
                </a:tc>
                <a:tc>
                  <a:txBody>
                    <a:bodyPr/>
                    <a:lstStyle/>
                    <a:p>
                      <a:pPr algn="l">
                        <a:spcBef>
                          <a:spcPts val="600"/>
                        </a:spcBef>
                        <a:spcAft>
                          <a:spcPts val="0"/>
                        </a:spcAft>
                      </a:pPr>
                      <a:r>
                        <a:rPr lang="en-US" sz="1400" b="1" i="0" dirty="0">
                          <a:solidFill>
                            <a:schemeClr val="bg1">
                              <a:lumMod val="10000"/>
                            </a:schemeClr>
                          </a:solidFill>
                          <a:latin typeface="Times"/>
                          <a:ea typeface="Times New Roman"/>
                          <a:cs typeface="Times New Roman"/>
                        </a:rPr>
                        <a:t>5</a:t>
                      </a:r>
                      <a:endParaRPr lang="en-AU" sz="1400" b="1" i="0" dirty="0">
                        <a:solidFill>
                          <a:schemeClr val="bg1">
                            <a:lumMod val="10000"/>
                          </a:schemeClr>
                        </a:solidFill>
                        <a:latin typeface="Times New Roman"/>
                        <a:ea typeface="Times New Roman"/>
                        <a:cs typeface="Times New Roman"/>
                      </a:endParaRPr>
                    </a:p>
                  </a:txBody>
                  <a:tcPr marL="68580" marR="68580" marT="0" marB="0"/>
                </a:tc>
              </a:tr>
              <a:tr h="200660">
                <a:tc>
                  <a:txBody>
                    <a:bodyPr/>
                    <a:lstStyle/>
                    <a:p>
                      <a:pPr algn="l">
                        <a:spcBef>
                          <a:spcPts val="600"/>
                        </a:spcBef>
                        <a:spcAft>
                          <a:spcPts val="0"/>
                        </a:spcAft>
                      </a:pPr>
                      <a:r>
                        <a:rPr lang="en-US" sz="1400" b="1" i="0" dirty="0">
                          <a:solidFill>
                            <a:schemeClr val="bg1">
                              <a:lumMod val="10000"/>
                            </a:schemeClr>
                          </a:solidFill>
                          <a:latin typeface="Times"/>
                          <a:ea typeface="Times New Roman"/>
                          <a:cs typeface="Times New Roman"/>
                        </a:rPr>
                        <a:t>4</a:t>
                      </a:r>
                      <a:endParaRPr lang="en-AU" sz="1400" b="1" i="0" dirty="0">
                        <a:solidFill>
                          <a:schemeClr val="bg1">
                            <a:lumMod val="10000"/>
                          </a:schemeClr>
                        </a:solidFill>
                        <a:latin typeface="Times New Roman"/>
                        <a:ea typeface="Times New Roman"/>
                        <a:cs typeface="Times New Roman"/>
                      </a:endParaRPr>
                    </a:p>
                  </a:txBody>
                  <a:tcPr marL="68580" marR="68580" marT="0" marB="0"/>
                </a:tc>
                <a:tc>
                  <a:txBody>
                    <a:bodyPr/>
                    <a:lstStyle/>
                    <a:p>
                      <a:pPr algn="l">
                        <a:spcBef>
                          <a:spcPts val="600"/>
                        </a:spcBef>
                        <a:spcAft>
                          <a:spcPts val="0"/>
                        </a:spcAft>
                      </a:pPr>
                      <a:r>
                        <a:rPr lang="en-US" sz="1400" b="1" i="0" dirty="0">
                          <a:solidFill>
                            <a:schemeClr val="bg1">
                              <a:lumMod val="10000"/>
                            </a:schemeClr>
                          </a:solidFill>
                          <a:latin typeface="Times"/>
                          <a:ea typeface="Times New Roman"/>
                          <a:cs typeface="Times New Roman"/>
                        </a:rPr>
                        <a:t>1</a:t>
                      </a:r>
                      <a:endParaRPr lang="en-AU" sz="1400" b="1" i="0" dirty="0">
                        <a:solidFill>
                          <a:schemeClr val="bg1">
                            <a:lumMod val="10000"/>
                          </a:schemeClr>
                        </a:solidFill>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9" name="Title 9"/>
          <p:cNvSpPr>
            <a:spLocks noGrp="1"/>
          </p:cNvSpPr>
          <p:nvPr>
            <p:ph type="title"/>
          </p:nvPr>
        </p:nvSpPr>
        <p:spPr>
          <a:xfrm>
            <a:off x="152400" y="211138"/>
            <a:ext cx="3657600" cy="885825"/>
          </a:xfrm>
        </p:spPr>
        <p:txBody>
          <a:bodyPr>
            <a:noAutofit/>
          </a:bodyPr>
          <a:lstStyle/>
          <a:p>
            <a:pPr eaLnBrk="1" fontAlgn="auto" hangingPunct="1">
              <a:spcBef>
                <a:spcPts val="0"/>
              </a:spcBef>
              <a:spcAft>
                <a:spcPts val="0"/>
              </a:spcAft>
              <a:defRPr/>
            </a:pPr>
            <a:r>
              <a:rPr lang="en-AU" sz="1500" b="1" dirty="0" smtClean="0">
                <a:solidFill>
                  <a:schemeClr val="bg2">
                    <a:lumMod val="10000"/>
                  </a:schemeClr>
                </a:solidFill>
              </a:rPr>
              <a:t>Piatkov et al 2009, compared CYP450 variant allele incidence in a sampled population, our akathisia patients, and those in drug clinics.</a:t>
            </a:r>
            <a:r>
              <a:rPr lang="en-AU" sz="1500" b="1" baseline="30000" dirty="0" smtClean="0">
                <a:solidFill>
                  <a:schemeClr val="bg2">
                    <a:lumMod val="10000"/>
                  </a:schemeClr>
                </a:solidFill>
              </a:rPr>
              <a:t>¶</a:t>
            </a:r>
          </a:p>
        </p:txBody>
      </p:sp>
      <p:sp>
        <p:nvSpPr>
          <p:cNvPr id="4" name="Text Placeholder 3"/>
          <p:cNvSpPr>
            <a:spLocks noGrp="1"/>
          </p:cNvSpPr>
          <p:nvPr>
            <p:ph type="body" idx="2"/>
          </p:nvPr>
        </p:nvSpPr>
        <p:spPr>
          <a:xfrm>
            <a:off x="381000" y="1277938"/>
            <a:ext cx="3048000" cy="3581400"/>
          </a:xfrm>
        </p:spPr>
        <p:txBody>
          <a:bodyPr>
            <a:normAutofit fontScale="92500" lnSpcReduction="10000"/>
          </a:bodyPr>
          <a:lstStyle/>
          <a:p>
            <a:pPr marL="285750" indent="-285750" eaLnBrk="1" fontAlgn="auto" hangingPunct="1">
              <a:spcBef>
                <a:spcPts val="580"/>
              </a:spcBef>
              <a:spcAft>
                <a:spcPts val="0"/>
              </a:spcAft>
              <a:buFont typeface="Wingdings" charset="2"/>
              <a:buChar char="u"/>
              <a:defRPr/>
            </a:pPr>
            <a:r>
              <a:rPr lang="en-AU" sz="1400" b="1" dirty="0" smtClean="0">
                <a:solidFill>
                  <a:schemeClr val="bg2">
                    <a:lumMod val="10000"/>
                  </a:schemeClr>
                </a:solidFill>
                <a:latin typeface="Arial Narrow"/>
                <a:ea typeface="+mn-ea"/>
                <a:cs typeface="Arial Narrow"/>
              </a:rPr>
              <a:t>Several other studies in drug clinics show a similar increased incidence of multiple mutations.</a:t>
            </a:r>
          </a:p>
          <a:p>
            <a:pPr marL="285750" indent="-285750" eaLnBrk="1" fontAlgn="auto" hangingPunct="1">
              <a:spcBef>
                <a:spcPts val="580"/>
              </a:spcBef>
              <a:spcAft>
                <a:spcPts val="0"/>
              </a:spcAft>
              <a:buFont typeface="Wingdings" charset="2"/>
              <a:buChar char="u"/>
              <a:defRPr/>
            </a:pPr>
            <a:r>
              <a:rPr lang="en-AU" sz="1400" b="1" dirty="0" smtClean="0">
                <a:solidFill>
                  <a:schemeClr val="bg2">
                    <a:lumMod val="10000"/>
                  </a:schemeClr>
                </a:solidFill>
                <a:latin typeface="Arial Narrow"/>
                <a:ea typeface="+mn-ea"/>
                <a:cs typeface="Arial Narrow"/>
              </a:rPr>
              <a:t>Drug users who have become psychotic and attend clinics are likely to have impaired drug metabolism.</a:t>
            </a:r>
          </a:p>
          <a:p>
            <a:pPr marL="285750" indent="-285750" eaLnBrk="1" fontAlgn="auto" hangingPunct="1">
              <a:lnSpc>
                <a:spcPct val="120000"/>
              </a:lnSpc>
              <a:spcBef>
                <a:spcPts val="580"/>
              </a:spcBef>
              <a:spcAft>
                <a:spcPts val="0"/>
              </a:spcAft>
              <a:buFont typeface="Wingdings" charset="2"/>
              <a:buChar char="u"/>
              <a:defRPr/>
            </a:pPr>
            <a:r>
              <a:rPr lang="en-AU" sz="1400" b="1" dirty="0" smtClean="0">
                <a:solidFill>
                  <a:schemeClr val="bg2">
                    <a:lumMod val="10000"/>
                  </a:schemeClr>
                </a:solidFill>
                <a:latin typeface="Arial Narrow"/>
                <a:ea typeface="+mn-ea"/>
                <a:cs typeface="Arial Narrow"/>
              </a:rPr>
              <a:t>The likelihood of multiple CYP450 mutations  makes CYP450 worth investigating in substance-induced conditions.</a:t>
            </a:r>
          </a:p>
          <a:p>
            <a:pPr marL="285750" indent="-285750" eaLnBrk="1" fontAlgn="auto" hangingPunct="1">
              <a:lnSpc>
                <a:spcPct val="120000"/>
              </a:lnSpc>
              <a:spcBef>
                <a:spcPts val="580"/>
              </a:spcBef>
              <a:spcAft>
                <a:spcPts val="0"/>
              </a:spcAft>
              <a:buFont typeface="Wingdings 2"/>
              <a:buNone/>
              <a:defRPr/>
            </a:pPr>
            <a:r>
              <a:rPr lang="en-AU" sz="1400" b="1" dirty="0" smtClean="0">
                <a:solidFill>
                  <a:schemeClr val="bg2">
                    <a:lumMod val="10000"/>
                  </a:schemeClr>
                </a:solidFill>
                <a:latin typeface="Arial Narrow"/>
                <a:ea typeface="+mn-ea"/>
                <a:cs typeface="Arial Narrow"/>
              </a:rPr>
              <a:t>In any case</a:t>
            </a:r>
            <a:endParaRPr lang="en-AU" sz="1400" dirty="0" smtClean="0">
              <a:solidFill>
                <a:schemeClr val="bg2">
                  <a:lumMod val="10000"/>
                </a:schemeClr>
              </a:solidFill>
              <a:latin typeface="Arial Narrow"/>
              <a:ea typeface="+mn-ea"/>
              <a:cs typeface="Arial Narrow"/>
            </a:endParaRPr>
          </a:p>
          <a:p>
            <a:pPr marL="285750" indent="-285750" eaLnBrk="1" fontAlgn="auto" hangingPunct="1">
              <a:lnSpc>
                <a:spcPct val="120000"/>
              </a:lnSpc>
              <a:spcBef>
                <a:spcPts val="580"/>
              </a:spcBef>
              <a:spcAft>
                <a:spcPts val="0"/>
              </a:spcAft>
              <a:buFont typeface="Wingdings" charset="2"/>
              <a:buChar char="u"/>
              <a:defRPr/>
            </a:pPr>
            <a:r>
              <a:rPr lang="en-AU" sz="1400" b="1" dirty="0" smtClean="0">
                <a:solidFill>
                  <a:schemeClr val="bg2">
                    <a:lumMod val="10000"/>
                  </a:schemeClr>
                </a:solidFill>
                <a:latin typeface="Arial Narrow"/>
                <a:ea typeface="+mn-ea"/>
                <a:cs typeface="Arial Narrow"/>
              </a:rPr>
              <a:t>It makes no sense to treat a toxic state with medicinal toxins which demand the same metabolic pathways.</a:t>
            </a:r>
          </a:p>
          <a:p>
            <a:pPr marL="285750" indent="-285750" eaLnBrk="1" fontAlgn="auto" hangingPunct="1">
              <a:spcBef>
                <a:spcPts val="580"/>
              </a:spcBef>
              <a:spcAft>
                <a:spcPts val="0"/>
              </a:spcAft>
              <a:buFont typeface="Wingdings" charset="2"/>
              <a:buChar char="u"/>
              <a:defRPr/>
            </a:pPr>
            <a:r>
              <a:rPr lang="en-AU" sz="1400" b="1" dirty="0" smtClean="0">
                <a:solidFill>
                  <a:schemeClr val="bg2">
                    <a:lumMod val="10000"/>
                  </a:schemeClr>
                </a:solidFill>
                <a:latin typeface="Arial Narrow"/>
                <a:ea typeface="+mn-ea"/>
                <a:cs typeface="Arial Narrow"/>
              </a:rPr>
              <a:t>And also inhibit them!</a:t>
            </a:r>
          </a:p>
          <a:p>
            <a:pPr marL="285750" indent="-285750" eaLnBrk="1" fontAlgn="auto" hangingPunct="1">
              <a:spcBef>
                <a:spcPts val="580"/>
              </a:spcBef>
              <a:spcAft>
                <a:spcPts val="0"/>
              </a:spcAft>
              <a:buFontTx/>
              <a:buChar char="-"/>
              <a:defRPr/>
            </a:pPr>
            <a:endParaRPr lang="en-AU" dirty="0">
              <a:ea typeface="+mn-ea"/>
              <a:cs typeface="+mn-cs"/>
            </a:endParaRPr>
          </a:p>
        </p:txBody>
      </p:sp>
      <p:graphicFrame>
        <p:nvGraphicFramePr>
          <p:cNvPr id="8" name="Chart 7"/>
          <p:cNvGraphicFramePr>
            <a:graphicFrameLocks/>
          </p:cNvGraphicFramePr>
          <p:nvPr/>
        </p:nvGraphicFramePr>
        <p:xfrm>
          <a:off x="3886200" y="2572544"/>
          <a:ext cx="4800600" cy="1981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nvGraphicFramePr>
        <p:xfrm>
          <a:off x="3810000" y="591344"/>
          <a:ext cx="4953000" cy="1676400"/>
        </p:xfrm>
        <a:graphic>
          <a:graphicData uri="http://schemas.openxmlformats.org/drawingml/2006/chart">
            <c:chart xmlns:c="http://schemas.openxmlformats.org/drawingml/2006/chart" xmlns:r="http://schemas.openxmlformats.org/officeDocument/2006/relationships" r:id="rId3"/>
          </a:graphicData>
        </a:graphic>
      </p:graphicFrame>
      <p:sp>
        <p:nvSpPr>
          <p:cNvPr id="17414" name="Rectangle 11"/>
          <p:cNvSpPr>
            <a:spLocks noChangeArrowheads="1"/>
          </p:cNvSpPr>
          <p:nvPr/>
        </p:nvSpPr>
        <p:spPr bwMode="auto">
          <a:xfrm>
            <a:off x="3886200" y="4641850"/>
            <a:ext cx="4876800" cy="369888"/>
          </a:xfrm>
          <a:prstGeom prst="rect">
            <a:avLst/>
          </a:prstGeom>
          <a:noFill/>
          <a:ln w="9525">
            <a:noFill/>
            <a:miter lim="800000"/>
            <a:headEnd/>
            <a:tailEnd/>
          </a:ln>
        </p:spPr>
        <p:txBody>
          <a:bodyPr>
            <a:prstTxWarp prst="textNoShape">
              <a:avLst/>
            </a:prstTxWarp>
            <a:spAutoFit/>
          </a:bodyPr>
          <a:lstStyle/>
          <a:p>
            <a:pPr>
              <a:defRPr/>
            </a:pPr>
            <a:r>
              <a:rPr lang="en-US" sz="900" b="1" baseline="30000" dirty="0">
                <a:solidFill>
                  <a:schemeClr val="bg2">
                    <a:lumMod val="10000"/>
                  </a:schemeClr>
                </a:solidFill>
                <a:latin typeface="Arial Narrow" pitchFamily="31" charset="0"/>
                <a:ea typeface="Arial Narrow" pitchFamily="31" charset="0"/>
                <a:cs typeface="Arial Narrow" pitchFamily="31" charset="0"/>
              </a:rPr>
              <a:t>¶</a:t>
            </a:r>
            <a:r>
              <a:rPr lang="en-US" sz="900" b="1" dirty="0">
                <a:solidFill>
                  <a:schemeClr val="bg2">
                    <a:lumMod val="10000"/>
                  </a:schemeClr>
                </a:solidFill>
                <a:latin typeface="Arial Narrow" pitchFamily="31" charset="0"/>
                <a:ea typeface="Arial Narrow" pitchFamily="31" charset="0"/>
                <a:cs typeface="Arial Narrow" pitchFamily="31" charset="0"/>
              </a:rPr>
              <a:t> Piatkov I Jones, T. Rochester C. Cytochrome P450 loss-of-function polymorphism genotyping on the Agilent </a:t>
            </a:r>
            <a:r>
              <a:rPr lang="en-US" sz="900" b="1" dirty="0" err="1">
                <a:solidFill>
                  <a:schemeClr val="bg2">
                    <a:lumMod val="10000"/>
                  </a:schemeClr>
                </a:solidFill>
                <a:latin typeface="Arial Narrow" pitchFamily="31" charset="0"/>
                <a:ea typeface="Arial Narrow" pitchFamily="31" charset="0"/>
                <a:cs typeface="Arial Narrow" pitchFamily="31" charset="0"/>
              </a:rPr>
              <a:t>Bioanalyzer</a:t>
            </a:r>
            <a:r>
              <a:rPr lang="en-US" sz="900" b="1" dirty="0">
                <a:solidFill>
                  <a:schemeClr val="bg2">
                    <a:lumMod val="10000"/>
                  </a:schemeClr>
                </a:solidFill>
                <a:latin typeface="Arial Narrow" pitchFamily="31" charset="0"/>
                <a:ea typeface="Arial Narrow" pitchFamily="31" charset="0"/>
                <a:cs typeface="Arial Narrow" pitchFamily="31" charset="0"/>
              </a:rPr>
              <a:t> and clinical application Pharmacogenomics 2009 10:12, 1987-1994</a:t>
            </a:r>
            <a:endParaRPr lang="en-AU" sz="900" b="1" dirty="0">
              <a:solidFill>
                <a:schemeClr val="bg2">
                  <a:lumMod val="10000"/>
                </a:schemeClr>
              </a:solidFill>
              <a:latin typeface="Arial Narrow" pitchFamily="31" charset="0"/>
              <a:ea typeface="Arial Narrow" pitchFamily="31" charset="0"/>
              <a:cs typeface="Arial Narrow" pitchFamily="31"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3575050" y="14288"/>
            <a:ext cx="184150" cy="647700"/>
          </a:xfrm>
          <a:prstGeom prst="rect">
            <a:avLst/>
          </a:prstGeom>
          <a:noFill/>
          <a:ln w="9525">
            <a:noFill/>
            <a:miter lim="800000"/>
            <a:headEnd/>
            <a:tailEnd/>
          </a:ln>
        </p:spPr>
        <p:txBody>
          <a:bodyPr wrap="none" anchor="ctr">
            <a:prstTxWarp prst="textNoShape">
              <a:avLst/>
            </a:prstTxWarp>
            <a:spAutoFit/>
          </a:bodyPr>
          <a:lstStyle/>
          <a:p>
            <a:r>
              <a:rPr lang="en-AU">
                <a:ea typeface="Arial" pitchFamily="31" charset="0"/>
                <a:cs typeface="Arial" pitchFamily="31" charset="0"/>
              </a:rPr>
              <a:t/>
            </a:r>
            <a:br>
              <a:rPr lang="en-AU">
                <a:ea typeface="Arial" pitchFamily="31" charset="0"/>
                <a:cs typeface="Arial" pitchFamily="31" charset="0"/>
              </a:rPr>
            </a:br>
            <a:endParaRPr lang="en-AU">
              <a:ea typeface="Arial" pitchFamily="31" charset="0"/>
              <a:cs typeface="Arial" pitchFamily="31" charset="0"/>
            </a:endParaRPr>
          </a:p>
        </p:txBody>
      </p:sp>
      <p:sp>
        <p:nvSpPr>
          <p:cNvPr id="18435" name="TextBox 7"/>
          <p:cNvSpPr txBox="1">
            <a:spLocks noChangeArrowheads="1"/>
          </p:cNvSpPr>
          <p:nvPr/>
        </p:nvSpPr>
        <p:spPr bwMode="auto">
          <a:xfrm>
            <a:off x="1473200" y="4694238"/>
            <a:ext cx="184150" cy="369887"/>
          </a:xfrm>
          <a:prstGeom prst="rect">
            <a:avLst/>
          </a:prstGeom>
          <a:noFill/>
          <a:ln w="9525">
            <a:noFill/>
            <a:miter lim="800000"/>
            <a:headEnd/>
            <a:tailEnd/>
          </a:ln>
        </p:spPr>
        <p:txBody>
          <a:bodyPr wrap="none">
            <a:prstTxWarp prst="textNoShape">
              <a:avLst/>
            </a:prstTxWarp>
            <a:spAutoFit/>
          </a:bodyPr>
          <a:lstStyle/>
          <a:p>
            <a:endParaRPr lang="en-AU"/>
          </a:p>
        </p:txBody>
      </p:sp>
      <p:graphicFrame>
        <p:nvGraphicFramePr>
          <p:cNvPr id="9" name="Content Placeholder 8"/>
          <p:cNvGraphicFramePr>
            <a:graphicFrameLocks noGrp="1"/>
          </p:cNvGraphicFramePr>
          <p:nvPr>
            <p:ph sz="quarter" idx="1"/>
          </p:nvPr>
        </p:nvGraphicFramePr>
        <p:xfrm>
          <a:off x="228600" y="2725738"/>
          <a:ext cx="8686800" cy="2286001"/>
        </p:xfrm>
        <a:graphic>
          <a:graphicData uri="http://schemas.openxmlformats.org/drawingml/2006/table">
            <a:tbl>
              <a:tblPr/>
              <a:tblGrid>
                <a:gridCol w="4381500"/>
                <a:gridCol w="4305300"/>
              </a:tblGrid>
              <a:tr h="966788">
                <a:tc>
                  <a:txBody>
                    <a:bodyPr/>
                    <a:lstStyle/>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r>
                        <a:rPr kumimoji="0" lang="en-AU"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rPr>
                        <a:t>ICD F10 - F19 MENTAL AND BEHAVIOURAL DISORDERS</a:t>
                      </a:r>
                    </a:p>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endParaRPr kumimoji="0" lang="en-AU"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r>
                        <a:rPr kumimoji="0" lang="en-AU"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rPr>
                        <a:t> DUE TO PSYCHOACTIVE  SUBSTANCE USE</a:t>
                      </a:r>
                      <a:endParaRPr kumimoji="0" lang="en-US"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endParaRPr kumimoji="0" lang="en-AU"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r>
                        <a:rPr kumimoji="0" lang="en-AU"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rPr>
                        <a:t>PROMINENT: CONFUSION, LACK OF CORDINATION  MEMORY/COGNTION IMPAIRED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alpha val="0"/>
                      </a:schemeClr>
                    </a:solidFill>
                  </a:tcPr>
                </a:tc>
                <a:tc>
                  <a:txBody>
                    <a:bodyPr/>
                    <a:lstStyle/>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r>
                        <a:rPr kumimoji="0" lang="en-AU" sz="1000" b="1" i="0" u="none" strike="noStrike" cap="none" normalizeH="0" baseline="0" dirty="0">
                          <a:ln>
                            <a:noFill/>
                          </a:ln>
                          <a:solidFill>
                            <a:schemeClr val="bg2">
                              <a:lumMod val="10000"/>
                            </a:schemeClr>
                          </a:solidFill>
                          <a:effectLst/>
                          <a:latin typeface="Arial Narrow" pitchFamily="-110" charset="0"/>
                          <a:ea typeface="Cambria" pitchFamily="-110" charset="0"/>
                          <a:cs typeface="Cambria" pitchFamily="-110" charset="0"/>
                        </a:rPr>
                        <a:t>ALL “FUNCTIONAL PSYCHOSES” CARRY THE EXCLUSION </a:t>
                      </a:r>
                    </a:p>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endParaRPr kumimoji="0" lang="en-AU" sz="1000" b="1" i="0" u="none" strike="noStrike" cap="none" normalizeH="0" baseline="0" dirty="0">
                        <a:ln>
                          <a:noFill/>
                        </a:ln>
                        <a:solidFill>
                          <a:schemeClr val="bg2">
                            <a:lumMod val="10000"/>
                          </a:schemeClr>
                        </a:solidFill>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r>
                        <a:rPr kumimoji="0" lang="en-AU" sz="1000" b="1" i="0" u="none" strike="noStrike" cap="none" normalizeH="0" baseline="0" dirty="0">
                          <a:ln>
                            <a:noFill/>
                          </a:ln>
                          <a:solidFill>
                            <a:schemeClr val="bg2">
                              <a:lumMod val="10000"/>
                            </a:schemeClr>
                          </a:solidFill>
                          <a:effectLst/>
                          <a:latin typeface="Arial Narrow" pitchFamily="-110" charset="0"/>
                          <a:ea typeface="Cambria" pitchFamily="-110" charset="0"/>
                          <a:cs typeface="Cambria" pitchFamily="-110" charset="0"/>
                        </a:rPr>
                        <a:t>“NOT CAUSED BY SUBSTANCE OR MEDICATION”</a:t>
                      </a:r>
                      <a:endParaRPr kumimoji="0" lang="en-AU"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endParaRPr kumimoji="0" lang="en-AU"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r>
                        <a:rPr kumimoji="0" lang="en-AU"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rPr>
                        <a:t>ABSENT: CONFUSION, LACK OF CORDINATION, OTHERWISE CLEAR THINKING </a:t>
                      </a:r>
                      <a:endParaRPr kumimoji="0" lang="en-AU" sz="1000" b="1" i="0" u="none" strike="noStrike" cap="none" normalizeH="0" baseline="0" dirty="0">
                        <a:ln>
                          <a:noFill/>
                        </a:ln>
                        <a:solidFill>
                          <a:schemeClr val="bg2">
                            <a:lumMod val="10000"/>
                          </a:schemeClr>
                        </a:solidFill>
                        <a:effectLst/>
                        <a:latin typeface="Arial Narrow" pitchFamily="-110" charset="0"/>
                        <a:ea typeface="Cambria" pitchFamily="-110" charset="0"/>
                        <a:cs typeface="Cambria" pitchFamily="-110"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alpha val="0"/>
                      </a:schemeClr>
                    </a:solidFill>
                  </a:tcPr>
                </a:tc>
              </a:tr>
              <a:tr h="1319213">
                <a:tc>
                  <a:txBody>
                    <a:bodyPr/>
                    <a:lstStyle/>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r>
                        <a:rPr kumimoji="0" lang="en-AU" sz="1000" b="1" i="0" u="none" strike="noStrike" cap="none" normalizeH="0" baseline="0" dirty="0" smtClean="0">
                          <a:ln>
                            <a:noFill/>
                          </a:ln>
                          <a:solidFill>
                            <a:srgbClr val="353232"/>
                          </a:solidFill>
                          <a:effectLst/>
                          <a:latin typeface="Arial Narrow" pitchFamily="-110" charset="0"/>
                          <a:ea typeface="Cambria" pitchFamily="-110" charset="0"/>
                          <a:cs typeface="Cambria" pitchFamily="-110" charset="0"/>
                        </a:rPr>
                        <a:t>333.99 Neuroleptic and SSRI- Induced Akathisia</a:t>
                      </a:r>
                    </a:p>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r>
                        <a:rPr kumimoji="0" lang="en-AU" sz="1000" b="1" i="0" u="none" strike="noStrike" cap="none" normalizeH="0" baseline="0" dirty="0" smtClean="0">
                          <a:ln>
                            <a:noFill/>
                          </a:ln>
                          <a:solidFill>
                            <a:srgbClr val="353232"/>
                          </a:solidFill>
                          <a:effectLst/>
                          <a:latin typeface="Arial Narrow" pitchFamily="-110" charset="0"/>
                          <a:ea typeface="Cambria" pitchFamily="-110" charset="0"/>
                          <a:cs typeface="Cambria" pitchFamily="-110" charset="0"/>
                        </a:rPr>
                        <a:t>292.81 Substance  - Induced Delirium</a:t>
                      </a:r>
                    </a:p>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r>
                        <a:rPr kumimoji="0" lang="en-AU" sz="1000" b="1" i="0" u="none" strike="noStrike" cap="none" normalizeH="0" baseline="0" dirty="0" smtClean="0">
                          <a:ln>
                            <a:noFill/>
                          </a:ln>
                          <a:solidFill>
                            <a:srgbClr val="353232"/>
                          </a:solidFill>
                          <a:effectLst/>
                          <a:latin typeface="Arial Narrow" pitchFamily="-110" charset="0"/>
                          <a:ea typeface="Cambria" pitchFamily="-110" charset="0"/>
                          <a:cs typeface="Cambria" pitchFamily="-110" charset="0"/>
                        </a:rPr>
                        <a:t>292.84 Substance – Induced Mood Disorder</a:t>
                      </a:r>
                    </a:p>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r>
                        <a:rPr kumimoji="0" lang="en-AU" sz="1000" b="1" i="0" u="none" strike="noStrike" cap="none" normalizeH="0" baseline="0" dirty="0" smtClean="0">
                          <a:ln>
                            <a:noFill/>
                          </a:ln>
                          <a:solidFill>
                            <a:srgbClr val="353232"/>
                          </a:solidFill>
                          <a:effectLst/>
                          <a:latin typeface="Arial Narrow" pitchFamily="-110" charset="0"/>
                          <a:ea typeface="Cambria" pitchFamily="-110" charset="0"/>
                          <a:cs typeface="Cambria" pitchFamily="-110" charset="0"/>
                        </a:rPr>
                        <a:t>292.83 Substance- Induced Persisting Amnesic Disorder/Dementia</a:t>
                      </a:r>
                    </a:p>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r>
                        <a:rPr kumimoji="0" lang="en-AU" sz="1000" b="1" i="0" u="none" strike="noStrike" cap="none" normalizeH="0" baseline="0" dirty="0" smtClean="0">
                          <a:ln>
                            <a:noFill/>
                          </a:ln>
                          <a:solidFill>
                            <a:srgbClr val="353232"/>
                          </a:solidFill>
                          <a:effectLst/>
                          <a:latin typeface="Arial Narrow" pitchFamily="-110" charset="0"/>
                          <a:ea typeface="Cambria" pitchFamily="-110" charset="0"/>
                          <a:cs typeface="Cambria" pitchFamily="-110" charset="0"/>
                        </a:rPr>
                        <a:t>292.11 Substance - Induced psychotic disorder, with delusions/hallucinations</a:t>
                      </a:r>
                    </a:p>
                    <a:p>
                      <a:pPr marL="0" marR="0" lvl="0" indent="0" algn="l" defTabSz="914400" rtl="0" eaLnBrk="1" fontAlgn="base" latinLnBrk="0" hangingPunct="1">
                        <a:lnSpc>
                          <a:spcPct val="100000"/>
                        </a:lnSpc>
                        <a:spcBef>
                          <a:spcPts val="100"/>
                        </a:spcBef>
                        <a:spcAft>
                          <a:spcPts val="100"/>
                        </a:spcAft>
                        <a:buClrTx/>
                        <a:buSzTx/>
                        <a:buFontTx/>
                        <a:buNone/>
                        <a:tabLst>
                          <a:tab pos="2970213" algn="l"/>
                        </a:tabLst>
                      </a:pPr>
                      <a:r>
                        <a:rPr kumimoji="0" lang="en-AU" sz="1000" b="1" i="0" u="none" strike="noStrike" cap="none" normalizeH="0" baseline="0" dirty="0" smtClean="0">
                          <a:ln>
                            <a:noFill/>
                          </a:ln>
                          <a:solidFill>
                            <a:srgbClr val="353232"/>
                          </a:solidFill>
                          <a:effectLst/>
                          <a:latin typeface="Arial Narrow" pitchFamily="-110" charset="0"/>
                          <a:ea typeface="Cambria" pitchFamily="-110" charset="0"/>
                          <a:cs typeface="Cambria" pitchFamily="-110" charset="0"/>
                        </a:rPr>
                        <a:t>995.2 Adverse Effects of Medication NOS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ts val="100"/>
                        </a:spcBef>
                        <a:spcAft>
                          <a:spcPts val="100"/>
                        </a:spcAft>
                        <a:buClrTx/>
                        <a:buSzTx/>
                        <a:buFontTx/>
                        <a:buNone/>
                        <a:tabLst/>
                      </a:pPr>
                      <a:r>
                        <a:rPr kumimoji="0" lang="en-US" sz="1000" b="1" i="0" u="none" strike="noStrike" cap="none" normalizeH="0" baseline="0" dirty="0" smtClean="0">
                          <a:ln>
                            <a:noFill/>
                          </a:ln>
                          <a:solidFill>
                            <a:srgbClr val="353232"/>
                          </a:solidFill>
                          <a:effectLst/>
                          <a:latin typeface="Arial Narrow" pitchFamily="-110" charset="0"/>
                          <a:ea typeface="Cambria" pitchFamily="-110" charset="0"/>
                          <a:cs typeface="Cambria" pitchFamily="-110" charset="0"/>
                        </a:rPr>
                        <a:t>295 </a:t>
                      </a:r>
                      <a:r>
                        <a:rPr kumimoji="0" lang="en-US"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hlinkClick r:id="rId2"/>
                        </a:rPr>
                        <a:t>Schizophrenia</a:t>
                      </a:r>
                      <a:endParaRPr kumimoji="0" lang="en-AU"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100"/>
                        </a:spcBef>
                        <a:spcAft>
                          <a:spcPts val="100"/>
                        </a:spcAft>
                        <a:buClrTx/>
                        <a:buSzTx/>
                        <a:buFontTx/>
                        <a:buNone/>
                        <a:tabLst/>
                      </a:pPr>
                      <a:r>
                        <a:rPr kumimoji="0" lang="en-US"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rPr>
                        <a:t>295.40 </a:t>
                      </a:r>
                      <a:r>
                        <a:rPr kumimoji="0" lang="en-US"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hlinkClick r:id="rId3"/>
                        </a:rPr>
                        <a:t>Schizophreniform</a:t>
                      </a:r>
                      <a:r>
                        <a:rPr kumimoji="0" lang="en-US"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rPr>
                        <a:t> Disorder</a:t>
                      </a:r>
                      <a:endParaRPr kumimoji="0" lang="en-AU"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100"/>
                        </a:spcBef>
                        <a:spcAft>
                          <a:spcPts val="100"/>
                        </a:spcAft>
                        <a:buClrTx/>
                        <a:buSzTx/>
                        <a:buFontTx/>
                        <a:buNone/>
                        <a:tabLst/>
                      </a:pPr>
                      <a:r>
                        <a:rPr kumimoji="0" lang="en-US"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rPr>
                        <a:t>297.1 </a:t>
                      </a:r>
                      <a:r>
                        <a:rPr kumimoji="0" lang="en-US"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hlinkClick r:id="rId4"/>
                        </a:rPr>
                        <a:t>Delusional Disorder</a:t>
                      </a:r>
                      <a:endParaRPr kumimoji="0" lang="en-AU" sz="1000" b="1" i="0" u="none" strike="noStrike" cap="none" normalizeH="0" baseline="0" dirty="0" smtClean="0">
                        <a:ln>
                          <a:noFill/>
                        </a:ln>
                        <a:solidFill>
                          <a:schemeClr val="bg2">
                            <a:lumMod val="10000"/>
                          </a:schemeClr>
                        </a:solidFill>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100"/>
                        </a:spcBef>
                        <a:spcAft>
                          <a:spcPts val="100"/>
                        </a:spcAft>
                        <a:buClrTx/>
                        <a:buSzTx/>
                        <a:buFontTx/>
                        <a:buNone/>
                        <a:tabLst/>
                      </a:pPr>
                      <a:r>
                        <a:rPr kumimoji="0" lang="en-US" sz="1000" b="1" i="0" u="none" strike="noStrike" cap="none" normalizeH="0" baseline="0" dirty="0" smtClean="0">
                          <a:ln>
                            <a:noFill/>
                          </a:ln>
                          <a:solidFill>
                            <a:srgbClr val="353232"/>
                          </a:solidFill>
                          <a:effectLst/>
                          <a:latin typeface="Arial Narrow" pitchFamily="-110" charset="0"/>
                          <a:ea typeface="Cambria" pitchFamily="-110" charset="0"/>
                          <a:cs typeface="Cambria" pitchFamily="-110" charset="0"/>
                        </a:rPr>
                        <a:t>298.8 Brief Psychotic Disorder</a:t>
                      </a:r>
                      <a:endParaRPr kumimoji="0" lang="en-AU" sz="1000" b="1" i="0" u="none" strike="noStrike" cap="none" normalizeH="0" baseline="0" dirty="0" smtClean="0">
                        <a:ln>
                          <a:noFill/>
                        </a:ln>
                        <a:solidFill>
                          <a:srgbClr val="353232"/>
                        </a:solidFill>
                        <a:effectLst/>
                        <a:latin typeface="Arial Narrow" pitchFamily="-110" charset="0"/>
                        <a:ea typeface="Cambria" pitchFamily="-110" charset="0"/>
                        <a:cs typeface="Cambria" pitchFamily="-110" charset="0"/>
                      </a:endParaRPr>
                    </a:p>
                    <a:p>
                      <a:pPr marL="0" marR="0" lvl="0" indent="0" algn="l" defTabSz="914400" rtl="0" eaLnBrk="1" fontAlgn="base" latinLnBrk="0" hangingPunct="1">
                        <a:lnSpc>
                          <a:spcPct val="100000"/>
                        </a:lnSpc>
                        <a:spcBef>
                          <a:spcPts val="100"/>
                        </a:spcBef>
                        <a:spcAft>
                          <a:spcPts val="100"/>
                        </a:spcAft>
                        <a:buClrTx/>
                        <a:buSzTx/>
                        <a:buFontTx/>
                        <a:buNone/>
                        <a:tabLst/>
                      </a:pPr>
                      <a:r>
                        <a:rPr kumimoji="0" lang="en-US" sz="1000" b="1" i="0" u="none" strike="noStrike" cap="none" normalizeH="0" baseline="0" dirty="0" smtClean="0">
                          <a:ln>
                            <a:noFill/>
                          </a:ln>
                          <a:solidFill>
                            <a:srgbClr val="353232"/>
                          </a:solidFill>
                          <a:effectLst/>
                          <a:latin typeface="Arial Narrow" pitchFamily="-110" charset="0"/>
                          <a:ea typeface="Cambria" pitchFamily="-110" charset="0"/>
                          <a:cs typeface="Cambria" pitchFamily="-110" charset="0"/>
                        </a:rPr>
                        <a:t>296 Manic Episode</a:t>
                      </a:r>
                      <a:r>
                        <a:rPr kumimoji="0" lang="en-AU" sz="1000" b="1" i="0" u="none" strike="noStrike" cap="none" normalizeH="0" baseline="0" dirty="0" smtClean="0">
                          <a:ln>
                            <a:noFill/>
                          </a:ln>
                          <a:solidFill>
                            <a:srgbClr val="353232"/>
                          </a:solidFill>
                          <a:effectLst/>
                          <a:latin typeface="Arial Narrow" pitchFamily="-110" charset="0"/>
                          <a:ea typeface="Cambria" pitchFamily="-110" charset="0"/>
                          <a:cs typeface="Cambria" pitchFamily="-110" charset="0"/>
                        </a:rPr>
                        <a:t> </a:t>
                      </a:r>
                    </a:p>
                    <a:p>
                      <a:pPr marL="0" marR="0" lvl="0" indent="0" algn="l" defTabSz="914400" rtl="0" eaLnBrk="1" fontAlgn="base" latinLnBrk="0" hangingPunct="1">
                        <a:lnSpc>
                          <a:spcPct val="100000"/>
                        </a:lnSpc>
                        <a:spcBef>
                          <a:spcPts val="100"/>
                        </a:spcBef>
                        <a:spcAft>
                          <a:spcPts val="100"/>
                        </a:spcAft>
                        <a:buClrTx/>
                        <a:buSzTx/>
                        <a:buFontTx/>
                        <a:buNone/>
                        <a:tabLst/>
                      </a:pPr>
                      <a:r>
                        <a:rPr kumimoji="0" lang="en-AU" sz="1000" b="1" i="0" u="none" strike="noStrike" cap="none" normalizeH="0" baseline="0" dirty="0" smtClean="0">
                          <a:ln>
                            <a:noFill/>
                          </a:ln>
                          <a:solidFill>
                            <a:srgbClr val="353232"/>
                          </a:solidFill>
                          <a:effectLst/>
                          <a:latin typeface="Arial Narrow" pitchFamily="-110" charset="0"/>
                          <a:ea typeface="Cambria" pitchFamily="-110" charset="0"/>
                          <a:cs typeface="Cambria" pitchFamily="-110" charset="0"/>
                        </a:rPr>
                        <a:t>296 Major Depressive Episode</a:t>
                      </a:r>
                      <a:endParaRPr kumimoji="0" lang="en-AU" sz="1000" b="1" i="0" u="none" strike="noStrike" cap="none" normalizeH="0" baseline="0" dirty="0">
                        <a:ln>
                          <a:noFill/>
                        </a:ln>
                        <a:solidFill>
                          <a:srgbClr val="353232"/>
                        </a:solidFill>
                        <a:effectLst/>
                        <a:latin typeface="Arial Narrow" pitchFamily="-110" charset="0"/>
                        <a:ea typeface="Cambria" pitchFamily="-110" charset="0"/>
                        <a:cs typeface="Cambria" pitchFamily="-110"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graphicFrame>
        <p:nvGraphicFramePr>
          <p:cNvPr id="10" name="Table 9"/>
          <p:cNvGraphicFramePr>
            <a:graphicFrameLocks noGrp="1"/>
          </p:cNvGraphicFramePr>
          <p:nvPr/>
        </p:nvGraphicFramePr>
        <p:xfrm>
          <a:off x="228600" y="211138"/>
          <a:ext cx="8686800" cy="2411730"/>
        </p:xfrm>
        <a:graphic>
          <a:graphicData uri="http://schemas.openxmlformats.org/drawingml/2006/table">
            <a:tbl>
              <a:tblPr/>
              <a:tblGrid>
                <a:gridCol w="4343400"/>
                <a:gridCol w="4343400"/>
              </a:tblGrid>
              <a:tr h="400050">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110" charset="2"/>
                        <a:buChar char="u"/>
                        <a:tabLst/>
                      </a:pPr>
                      <a:r>
                        <a:rPr kumimoji="0" lang="en-AU" sz="1800" b="1" i="0" u="none" strike="noStrike" cap="none" normalizeH="0" baseline="0" smtClean="0">
                          <a:ln>
                            <a:noFill/>
                          </a:ln>
                          <a:solidFill>
                            <a:schemeClr val="bg2">
                              <a:lumMod val="10000"/>
                            </a:schemeClr>
                          </a:solidFill>
                          <a:effectLst/>
                          <a:latin typeface="Arial" pitchFamily="-110" charset="0"/>
                          <a:ea typeface="ＭＳ Ｐゴシック" pitchFamily="-110" charset="-128"/>
                          <a:cs typeface="ＭＳ Ｐゴシック" pitchFamily="-110" charset="-128"/>
                        </a:rPr>
                        <a:t>THE TOXIC PSYCHOSES</a:t>
                      </a:r>
                      <a:endParaRPr kumimoji="0" lang="en-AU" sz="1800" b="1" i="0" u="none" strike="noStrike" cap="none" normalizeH="0" baseline="0" smtClean="0">
                        <a:ln>
                          <a:noFill/>
                        </a:ln>
                        <a:solidFill>
                          <a:schemeClr val="bg2">
                            <a:lumMod val="10000"/>
                          </a:schemeClr>
                        </a:solidFill>
                        <a:effectLst/>
                        <a:latin typeface="Times New Roman" pitchFamily="-110" charset="0"/>
                        <a:ea typeface="ＭＳ Ｐゴシック" pitchFamily="-110" charset="-128"/>
                        <a:cs typeface="ＭＳ Ｐゴシック" pitchFamily="-110" charset="-128"/>
                      </a:endParaRP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bg2">
                              <a:lumMod val="10000"/>
                            </a:schemeClr>
                          </a:solidFill>
                          <a:effectLst/>
                          <a:latin typeface="Arial" pitchFamily="-110" charset="0"/>
                          <a:ea typeface="ＭＳ Ｐゴシック" pitchFamily="-110" charset="-128"/>
                          <a:cs typeface="ＭＳ Ｐゴシック" pitchFamily="-110" charset="-128"/>
                        </a:rPr>
                        <a:t>THE FUNCTIONAL PSYCHOSES</a:t>
                      </a:r>
                      <a:endParaRPr kumimoji="0" lang="en-AU" sz="1800" b="1" i="0" u="none" strike="noStrike" cap="none" normalizeH="0" baseline="0" dirty="0" smtClean="0">
                        <a:ln>
                          <a:noFill/>
                        </a:ln>
                        <a:solidFill>
                          <a:schemeClr val="bg2">
                            <a:lumMod val="10000"/>
                          </a:schemeClr>
                        </a:solidFill>
                        <a:effectLst/>
                        <a:latin typeface="Times New Roman" pitchFamily="-110" charset="0"/>
                        <a:ea typeface="ＭＳ Ｐゴシック" pitchFamily="-110" charset="-128"/>
                        <a:cs typeface="ＭＳ Ｐゴシック" pitchFamily="-110"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0"/>
                      </a:schemeClr>
                    </a:solidFill>
                  </a:tcPr>
                </a:tc>
              </a:tr>
              <a:tr h="1733550">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110" charset="2"/>
                        <a:buChar char="u"/>
                        <a:tabLst/>
                      </a:pPr>
                      <a:r>
                        <a:rPr kumimoji="0" lang="en-AU" sz="1200" b="1"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akathisia, </a:t>
                      </a:r>
                      <a:r>
                        <a:rPr kumimoji="0" lang="en-AU" sz="1200" b="0"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restlessness, obsessive preoccupation with death, dying, and suicide, </a:t>
                      </a:r>
                    </a:p>
                    <a:p>
                      <a:pPr marL="0" marR="0" lvl="0" indent="0" algn="just" defTabSz="914400" rtl="0" eaLnBrk="1" fontAlgn="base" latinLnBrk="0" hangingPunct="1">
                        <a:lnSpc>
                          <a:spcPct val="100000"/>
                        </a:lnSpc>
                        <a:spcBef>
                          <a:spcPct val="0"/>
                        </a:spcBef>
                        <a:spcAft>
                          <a:spcPct val="0"/>
                        </a:spcAft>
                        <a:buClrTx/>
                        <a:buSzTx/>
                        <a:buFont typeface="Wingdings" pitchFamily="-110" charset="2"/>
                        <a:buChar char="u"/>
                        <a:tabLst/>
                      </a:pPr>
                      <a:r>
                        <a:rPr kumimoji="0" lang="en-AU" sz="1200" b="1"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inexplicable impulse to kill people one most loves,</a:t>
                      </a:r>
                      <a:r>
                        <a:rPr kumimoji="0" lang="en-AU" sz="1200" b="0"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 violence, </a:t>
                      </a:r>
                      <a:r>
                        <a:rPr kumimoji="0" lang="en-AU" sz="1200" b="1"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behavioural dyscontrol</a:t>
                      </a:r>
                      <a:r>
                        <a:rPr kumimoji="0" lang="en-AU" sz="1200" b="0"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 </a:t>
                      </a:r>
                      <a:r>
                        <a:rPr kumimoji="0" lang="en-AU" sz="1200" b="1"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confusion/ambulant delirium, </a:t>
                      </a:r>
                      <a:r>
                        <a:rPr kumimoji="0" lang="en-AU" sz="1200" b="0"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manic shift, </a:t>
                      </a:r>
                    </a:p>
                    <a:p>
                      <a:pPr marL="0" marR="0" lvl="0" indent="0" algn="just" defTabSz="914400" rtl="0" eaLnBrk="1" fontAlgn="base" latinLnBrk="0" hangingPunct="1">
                        <a:lnSpc>
                          <a:spcPct val="100000"/>
                        </a:lnSpc>
                        <a:spcBef>
                          <a:spcPct val="0"/>
                        </a:spcBef>
                        <a:spcAft>
                          <a:spcPct val="0"/>
                        </a:spcAft>
                        <a:buClrTx/>
                        <a:buSzTx/>
                        <a:buFont typeface="Wingdings" pitchFamily="-110" charset="2"/>
                        <a:buChar char="u"/>
                        <a:tabLst/>
                      </a:pPr>
                      <a:r>
                        <a:rPr kumimoji="0" lang="en-AU" sz="1200" b="1"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weird violent dreams</a:t>
                      </a:r>
                      <a:r>
                        <a:rPr kumimoji="0" lang="en-AU" sz="1200" b="0"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 insomnia, </a:t>
                      </a:r>
                    </a:p>
                    <a:p>
                      <a:pPr marL="0" marR="0" lvl="0" indent="0" algn="just" defTabSz="914400" rtl="0" eaLnBrk="1" fontAlgn="base" latinLnBrk="0" hangingPunct="1">
                        <a:lnSpc>
                          <a:spcPct val="100000"/>
                        </a:lnSpc>
                        <a:spcBef>
                          <a:spcPct val="0"/>
                        </a:spcBef>
                        <a:spcAft>
                          <a:spcPct val="0"/>
                        </a:spcAft>
                        <a:buClrTx/>
                        <a:buSzTx/>
                        <a:buFont typeface="Wingdings" pitchFamily="-110" charset="2"/>
                        <a:buChar char="u"/>
                        <a:tabLst/>
                      </a:pPr>
                      <a:r>
                        <a:rPr kumimoji="0" lang="en-AU" sz="1200" b="1"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Sick</a:t>
                      </a:r>
                      <a:r>
                        <a:rPr kumimoji="0" lang="en-AU" sz="1200" b="0"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 vomiting, racing heart, loss of coordination, </a:t>
                      </a:r>
                      <a:r>
                        <a:rPr kumimoji="0" lang="en-AU" sz="1200" b="1"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cognitive impairment </a:t>
                      </a:r>
                      <a:r>
                        <a:rPr kumimoji="0" lang="en-AU" sz="1200" b="0"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memory problems. </a:t>
                      </a:r>
                    </a:p>
                    <a:p>
                      <a:pPr marL="0" marR="0" lvl="0" indent="0" algn="just" defTabSz="914400" rtl="0" eaLnBrk="1" fontAlgn="base" latinLnBrk="0" hangingPunct="1">
                        <a:lnSpc>
                          <a:spcPct val="100000"/>
                        </a:lnSpc>
                        <a:spcBef>
                          <a:spcPct val="0"/>
                        </a:spcBef>
                        <a:spcAft>
                          <a:spcPct val="0"/>
                        </a:spcAft>
                        <a:buClrTx/>
                        <a:buSzTx/>
                        <a:buFont typeface="Wingdings" pitchFamily="-110" charset="2"/>
                        <a:buChar char="u"/>
                        <a:tabLst/>
                      </a:pPr>
                      <a:r>
                        <a:rPr kumimoji="0" lang="en-AU" sz="1200" b="0"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Confabulations, </a:t>
                      </a:r>
                      <a:r>
                        <a:rPr kumimoji="0" lang="en-AU" sz="1200" b="1"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shifting false reports, </a:t>
                      </a:r>
                      <a:r>
                        <a:rPr kumimoji="0" lang="en-AU" sz="1200" b="0" i="0" u="none" strike="noStrike" cap="none" normalizeH="0" baseline="0" smtClean="0">
                          <a:ln>
                            <a:noFill/>
                          </a:ln>
                          <a:solidFill>
                            <a:srgbClr val="000066"/>
                          </a:solidFill>
                          <a:effectLst/>
                          <a:latin typeface="Arial" pitchFamily="-110" charset="0"/>
                          <a:ea typeface="ＭＳ Ｐゴシック" pitchFamily="-110" charset="-128"/>
                          <a:cs typeface="ＭＳ Ｐゴシック" pitchFamily="-110" charset="-128"/>
                        </a:rPr>
                        <a:t>misinterpretation, serotonin toxicity or neuroleptic malignant syndrome.</a:t>
                      </a:r>
                    </a:p>
                    <a:p>
                      <a:pPr marL="0" marR="0" lvl="0" indent="0" algn="just" defTabSz="914400" rtl="0" eaLnBrk="1" fontAlgn="base" latinLnBrk="0" hangingPunct="1">
                        <a:lnSpc>
                          <a:spcPct val="100000"/>
                        </a:lnSpc>
                        <a:spcBef>
                          <a:spcPct val="0"/>
                        </a:spcBef>
                        <a:spcAft>
                          <a:spcPct val="0"/>
                        </a:spcAft>
                        <a:buClrTx/>
                        <a:buSzTx/>
                        <a:buFont typeface="Wingdings" pitchFamily="-110" charset="2"/>
                        <a:buChar char="u"/>
                        <a:tabLst/>
                      </a:pPr>
                      <a:endParaRPr kumimoji="0" lang="en-AU" sz="1200" b="0" i="0" u="none" strike="noStrike" cap="none" normalizeH="0" baseline="0" smtClean="0">
                        <a:ln>
                          <a:noFill/>
                        </a:ln>
                        <a:solidFill>
                          <a:srgbClr val="000066"/>
                        </a:solidFill>
                        <a:effectLst/>
                        <a:latin typeface="Arial" pitchFamily="-110" charset="0"/>
                        <a:ea typeface="Cambria" pitchFamily="-110" charset="0"/>
                        <a:cs typeface="Cambria" pitchFamily="-110" charset="0"/>
                      </a:endParaRPr>
                    </a:p>
                  </a:txBody>
                  <a:tcPr marL="68580" marR="68580"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3F9FA"/>
                    </a:solidFill>
                  </a:tcPr>
                </a:tc>
                <a:tc>
                  <a:txBody>
                    <a:bodyPr/>
                    <a:lstStyle/>
                    <a:p>
                      <a:pPr marL="0" marR="0" lvl="0" indent="0" algn="just" defTabSz="914400" rtl="0" eaLnBrk="1" fontAlgn="base" latinLnBrk="0" hangingPunct="1">
                        <a:lnSpc>
                          <a:spcPct val="100000"/>
                        </a:lnSpc>
                        <a:spcBef>
                          <a:spcPts val="200"/>
                        </a:spcBef>
                        <a:spcAft>
                          <a:spcPts val="200"/>
                        </a:spcAft>
                        <a:buClrTx/>
                        <a:buSzTx/>
                        <a:buFont typeface="Wingdings" pitchFamily="-110" charset="2"/>
                        <a:buChar char="u"/>
                        <a:tabLst/>
                      </a:pPr>
                      <a:r>
                        <a:rPr kumimoji="0" lang="en-AU" sz="1200" b="0" i="0" u="none" strike="noStrike" cap="none" normalizeH="0" baseline="0" dirty="0">
                          <a:ln>
                            <a:noFill/>
                          </a:ln>
                          <a:solidFill>
                            <a:srgbClr val="000066"/>
                          </a:solidFill>
                          <a:effectLst/>
                          <a:latin typeface="Arial" pitchFamily="-110" charset="0"/>
                          <a:ea typeface="ＭＳ Ｐゴシック" pitchFamily="-110" charset="-128"/>
                          <a:cs typeface="ＭＳ Ｐゴシック" pitchFamily="-110" charset="-128"/>
                        </a:rPr>
                        <a:t>absent causation.</a:t>
                      </a:r>
                    </a:p>
                    <a:p>
                      <a:pPr marL="0" marR="0" lvl="0" indent="0" algn="just" defTabSz="914400" rtl="0" eaLnBrk="1" fontAlgn="base" latinLnBrk="0" hangingPunct="1">
                        <a:lnSpc>
                          <a:spcPct val="100000"/>
                        </a:lnSpc>
                        <a:spcBef>
                          <a:spcPts val="200"/>
                        </a:spcBef>
                        <a:spcAft>
                          <a:spcPts val="200"/>
                        </a:spcAft>
                        <a:buClrTx/>
                        <a:buSzTx/>
                        <a:buFont typeface="Wingdings" pitchFamily="-110" charset="2"/>
                        <a:buChar char="u"/>
                        <a:tabLst/>
                      </a:pPr>
                      <a:r>
                        <a:rPr kumimoji="0" lang="en-AU" sz="1200" b="0" i="0" u="none" strike="noStrike" cap="none" normalizeH="0" baseline="0" dirty="0">
                          <a:ln>
                            <a:noFill/>
                          </a:ln>
                          <a:solidFill>
                            <a:srgbClr val="000066"/>
                          </a:solidFill>
                          <a:effectLst/>
                          <a:latin typeface="Arial" pitchFamily="-110" charset="0"/>
                          <a:ea typeface="ＭＳ Ｐゴシック" pitchFamily="-110" charset="-128"/>
                          <a:cs typeface="ＭＳ Ｐゴシック" pitchFamily="-110" charset="-128"/>
                        </a:rPr>
                        <a:t>clear </a:t>
                      </a:r>
                      <a:r>
                        <a:rPr kumimoji="0" lang="en-AU" sz="1200" b="0" i="0" u="none" strike="noStrike" cap="none" normalizeH="0" baseline="0" dirty="0" err="1">
                          <a:ln>
                            <a:noFill/>
                          </a:ln>
                          <a:solidFill>
                            <a:srgbClr val="000066"/>
                          </a:solidFill>
                          <a:effectLst/>
                          <a:latin typeface="Arial" pitchFamily="-110" charset="0"/>
                          <a:ea typeface="ＭＳ Ｐゴシック" pitchFamily="-110" charset="-128"/>
                          <a:cs typeface="ＭＳ Ｐゴシック" pitchFamily="-110" charset="-128"/>
                        </a:rPr>
                        <a:t>sensorium</a:t>
                      </a:r>
                      <a:r>
                        <a:rPr kumimoji="0" lang="en-AU" sz="1200" b="0" i="0" u="none" strike="noStrike" cap="none" normalizeH="0" baseline="0" dirty="0">
                          <a:ln>
                            <a:noFill/>
                          </a:ln>
                          <a:solidFill>
                            <a:srgbClr val="000066"/>
                          </a:solidFill>
                          <a:effectLst/>
                          <a:latin typeface="Arial" pitchFamily="-110" charset="0"/>
                          <a:ea typeface="ＭＳ Ｐゴシック" pitchFamily="-110" charset="-128"/>
                          <a:cs typeface="ＭＳ Ｐゴシック" pitchFamily="-110" charset="-128"/>
                        </a:rPr>
                        <a:t>, absent confusion.</a:t>
                      </a:r>
                    </a:p>
                    <a:p>
                      <a:pPr marL="0" marR="0" lvl="0" indent="0" algn="just" defTabSz="914400" rtl="0" eaLnBrk="1" fontAlgn="base" latinLnBrk="0" hangingPunct="1">
                        <a:lnSpc>
                          <a:spcPct val="100000"/>
                        </a:lnSpc>
                        <a:spcBef>
                          <a:spcPts val="200"/>
                        </a:spcBef>
                        <a:spcAft>
                          <a:spcPts val="200"/>
                        </a:spcAft>
                        <a:buClrTx/>
                        <a:buSzTx/>
                        <a:buFont typeface="Wingdings" pitchFamily="-110" charset="2"/>
                        <a:buChar char="u"/>
                        <a:tabLst/>
                      </a:pPr>
                      <a:r>
                        <a:rPr kumimoji="0" lang="en-AU" sz="1200" b="0" i="0" u="none" strike="noStrike" cap="none" normalizeH="0" baseline="0" dirty="0">
                          <a:ln>
                            <a:noFill/>
                          </a:ln>
                          <a:solidFill>
                            <a:srgbClr val="000066"/>
                          </a:solidFill>
                          <a:effectLst/>
                          <a:latin typeface="Arial" pitchFamily="-110" charset="0"/>
                          <a:ea typeface="ＭＳ Ｐゴシック" pitchFamily="-110" charset="-128"/>
                          <a:cs typeface="ＭＳ Ｐゴシック" pitchFamily="-110" charset="-128"/>
                        </a:rPr>
                        <a:t>absent physical / neurological disease.</a:t>
                      </a:r>
                    </a:p>
                    <a:p>
                      <a:pPr marL="0" marR="0" lvl="0" indent="0" algn="just" defTabSz="914400" rtl="0" eaLnBrk="1" fontAlgn="base" latinLnBrk="0" hangingPunct="1">
                        <a:lnSpc>
                          <a:spcPct val="100000"/>
                        </a:lnSpc>
                        <a:spcBef>
                          <a:spcPts val="200"/>
                        </a:spcBef>
                        <a:spcAft>
                          <a:spcPts val="200"/>
                        </a:spcAft>
                        <a:buClrTx/>
                        <a:buSzTx/>
                        <a:buFont typeface="Wingdings" pitchFamily="-110" charset="2"/>
                        <a:buChar char="u"/>
                        <a:tabLst/>
                      </a:pPr>
                      <a:r>
                        <a:rPr kumimoji="0" lang="en-AU" sz="1200" b="0" i="0" u="none" strike="noStrike" cap="none" normalizeH="0" baseline="0" dirty="0">
                          <a:ln>
                            <a:noFill/>
                          </a:ln>
                          <a:solidFill>
                            <a:srgbClr val="000066"/>
                          </a:solidFill>
                          <a:effectLst/>
                          <a:latin typeface="Arial" pitchFamily="-110" charset="0"/>
                          <a:ea typeface="ＭＳ Ｐゴシック" pitchFamily="-110" charset="-128"/>
                          <a:cs typeface="ＭＳ Ｐゴシック" pitchFamily="-110" charset="-128"/>
                        </a:rPr>
                        <a:t>absent substance/medication use.</a:t>
                      </a:r>
                    </a:p>
                    <a:p>
                      <a:pPr marL="0" marR="0" lvl="0" indent="0" algn="just" defTabSz="914400" rtl="0" eaLnBrk="1" fontAlgn="base" latinLnBrk="0" hangingPunct="1">
                        <a:lnSpc>
                          <a:spcPct val="100000"/>
                        </a:lnSpc>
                        <a:spcBef>
                          <a:spcPts val="200"/>
                        </a:spcBef>
                        <a:spcAft>
                          <a:spcPts val="200"/>
                        </a:spcAft>
                        <a:buClrTx/>
                        <a:buSzTx/>
                        <a:buFont typeface="Wingdings" pitchFamily="-110" charset="2"/>
                        <a:buChar char="u"/>
                        <a:tabLst/>
                      </a:pPr>
                      <a:r>
                        <a:rPr kumimoji="0" lang="en-AU" sz="1200" b="0" i="0" u="none" strike="noStrike" cap="none" normalizeH="0" baseline="0" dirty="0">
                          <a:ln>
                            <a:noFill/>
                          </a:ln>
                          <a:solidFill>
                            <a:srgbClr val="000066"/>
                          </a:solidFill>
                          <a:effectLst/>
                          <a:latin typeface="Arial" pitchFamily="-110" charset="0"/>
                          <a:ea typeface="ＭＳ Ｐゴシック" pitchFamily="-110" charset="-128"/>
                          <a:cs typeface="ＭＳ Ｐゴシック" pitchFamily="-110" charset="-128"/>
                        </a:rPr>
                        <a:t>specific voices 3</a:t>
                      </a:r>
                      <a:r>
                        <a:rPr kumimoji="0" lang="en-AU" sz="1200" b="0" i="0" u="none" strike="noStrike" cap="none" normalizeH="0" baseline="30000" dirty="0">
                          <a:ln>
                            <a:noFill/>
                          </a:ln>
                          <a:solidFill>
                            <a:srgbClr val="000066"/>
                          </a:solidFill>
                          <a:effectLst/>
                          <a:latin typeface="Arial" pitchFamily="-110" charset="0"/>
                          <a:ea typeface="ＭＳ Ｐゴシック" pitchFamily="-110" charset="-128"/>
                          <a:cs typeface="ＭＳ Ｐゴシック" pitchFamily="-110" charset="-128"/>
                        </a:rPr>
                        <a:t>rd</a:t>
                      </a:r>
                      <a:r>
                        <a:rPr kumimoji="0" lang="en-AU" sz="1200" b="0" i="0" u="none" strike="noStrike" cap="none" normalizeH="0" baseline="0" dirty="0">
                          <a:ln>
                            <a:noFill/>
                          </a:ln>
                          <a:solidFill>
                            <a:srgbClr val="000066"/>
                          </a:solidFill>
                          <a:effectLst/>
                          <a:latin typeface="Arial" pitchFamily="-110" charset="0"/>
                          <a:ea typeface="ＭＳ Ｐゴシック" pitchFamily="-110" charset="-128"/>
                          <a:cs typeface="ＭＳ Ｐゴシック" pitchFamily="-110" charset="-128"/>
                        </a:rPr>
                        <a:t> party or conversation.</a:t>
                      </a:r>
                    </a:p>
                    <a:p>
                      <a:pPr marL="0" marR="0" lvl="0" indent="0" algn="just" defTabSz="914400" rtl="0" eaLnBrk="1" fontAlgn="base" latinLnBrk="0" hangingPunct="1">
                        <a:lnSpc>
                          <a:spcPct val="100000"/>
                        </a:lnSpc>
                        <a:spcBef>
                          <a:spcPts val="200"/>
                        </a:spcBef>
                        <a:spcAft>
                          <a:spcPts val="200"/>
                        </a:spcAft>
                        <a:buClrTx/>
                        <a:buSzTx/>
                        <a:buFont typeface="Wingdings" pitchFamily="-110" charset="2"/>
                        <a:buChar char="u"/>
                        <a:tabLst/>
                      </a:pPr>
                      <a:r>
                        <a:rPr kumimoji="0" lang="en-AU" sz="1200" b="0" i="0" u="none" strike="noStrike" cap="none" normalizeH="0" baseline="0" dirty="0">
                          <a:ln>
                            <a:noFill/>
                          </a:ln>
                          <a:solidFill>
                            <a:srgbClr val="000066"/>
                          </a:solidFill>
                          <a:effectLst/>
                          <a:latin typeface="Arial" pitchFamily="-110" charset="0"/>
                          <a:ea typeface="ＭＳ Ｐゴシック" pitchFamily="-110" charset="-128"/>
                          <a:cs typeface="ＭＳ Ｐゴシック" pitchFamily="-110" charset="-128"/>
                        </a:rPr>
                        <a:t>fixed delusions, correctly defined.</a:t>
                      </a:r>
                    </a:p>
                    <a:p>
                      <a:pPr marL="0" marR="0" lvl="0" indent="0" algn="just" defTabSz="914400" rtl="0" eaLnBrk="1" fontAlgn="base" latinLnBrk="0" hangingPunct="1">
                        <a:lnSpc>
                          <a:spcPct val="100000"/>
                        </a:lnSpc>
                        <a:spcBef>
                          <a:spcPts val="200"/>
                        </a:spcBef>
                        <a:spcAft>
                          <a:spcPts val="200"/>
                        </a:spcAft>
                        <a:buClrTx/>
                        <a:buSzTx/>
                        <a:buFont typeface="Wingdings" pitchFamily="-110" charset="2"/>
                        <a:buChar char="u"/>
                        <a:tabLst/>
                      </a:pPr>
                      <a:r>
                        <a:rPr kumimoji="0" lang="en-AU" sz="1200" b="0" i="0" u="none" strike="noStrike" cap="none" normalizeH="0" baseline="0" dirty="0">
                          <a:ln>
                            <a:noFill/>
                          </a:ln>
                          <a:solidFill>
                            <a:srgbClr val="000066"/>
                          </a:solidFill>
                          <a:effectLst/>
                          <a:latin typeface="Arial" pitchFamily="-110" charset="0"/>
                          <a:ea typeface="ＭＳ Ｐゴシック" pitchFamily="-110" charset="-128"/>
                          <a:cs typeface="ＭＳ Ｐゴシック" pitchFamily="-110" charset="-128"/>
                        </a:rPr>
                        <a:t>mania or depression.</a:t>
                      </a:r>
                      <a:endParaRPr kumimoji="0" lang="en-AU" sz="1200" b="0" i="0" u="none" strike="noStrike" cap="none" normalizeH="0" baseline="0" dirty="0">
                        <a:ln>
                          <a:noFill/>
                        </a:ln>
                        <a:solidFill>
                          <a:srgbClr val="000066"/>
                        </a:solidFill>
                        <a:effectLst/>
                        <a:latin typeface="Arial" pitchFamily="-110" charset="0"/>
                        <a:ea typeface="Cambria" pitchFamily="-110" charset="0"/>
                        <a:cs typeface="Cambria" pitchFamily="-110" charset="0"/>
                      </a:endParaRPr>
                    </a:p>
                  </a:txBody>
                  <a:tcPr marL="68580" marR="68580" marT="0" marB="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3F9FA"/>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0"/>
          <p:cNvSpPr>
            <a:spLocks noChangeArrowheads="1"/>
          </p:cNvSpPr>
          <p:nvPr/>
        </p:nvSpPr>
        <p:spPr bwMode="auto">
          <a:xfrm>
            <a:off x="152400" y="1588"/>
            <a:ext cx="8839200" cy="5086350"/>
          </a:xfrm>
          <a:prstGeom prst="rect">
            <a:avLst/>
          </a:prstGeom>
          <a:noFill/>
          <a:ln w="9525">
            <a:noFill/>
            <a:miter lim="800000"/>
            <a:headEnd/>
            <a:tailEnd/>
          </a:ln>
        </p:spPr>
        <p:txBody>
          <a:bodyPr>
            <a:prstTxWarp prst="textNoShape">
              <a:avLst/>
            </a:prstTxWarp>
          </a:bodyPr>
          <a:lstStyle/>
          <a:p>
            <a:pPr>
              <a:spcBef>
                <a:spcPts val="300"/>
              </a:spcBef>
              <a:spcAft>
                <a:spcPts val="300"/>
              </a:spcAft>
              <a:defRPr/>
            </a:pPr>
            <a:r>
              <a:rPr lang="en-AU" sz="1700" b="1" dirty="0">
                <a:solidFill>
                  <a:schemeClr val="bg2">
                    <a:lumMod val="10000"/>
                  </a:schemeClr>
                </a:solidFill>
                <a:latin typeface="Arial Narrow" pitchFamily="31" charset="0"/>
              </a:rPr>
              <a:t>On the basis of the history of 16 cases, investigated with history and CYP450 testing.</a:t>
            </a:r>
            <a:endParaRPr lang="en-AU" sz="1400" b="1" dirty="0">
              <a:solidFill>
                <a:schemeClr val="bg2">
                  <a:lumMod val="10000"/>
                </a:schemeClr>
              </a:solidFill>
              <a:latin typeface="Arial Narrow" pitchFamily="31" charset="0"/>
            </a:endParaRPr>
          </a:p>
          <a:p>
            <a:pPr>
              <a:spcBef>
                <a:spcPts val="500"/>
              </a:spcBef>
              <a:spcAft>
                <a:spcPts val="500"/>
              </a:spcAft>
              <a:buFont typeface="Wingdings" pitchFamily="31" charset="2"/>
              <a:buChar char="u"/>
              <a:defRPr/>
            </a:pPr>
            <a:r>
              <a:rPr lang="en-AU" sz="1400" b="1" dirty="0">
                <a:solidFill>
                  <a:schemeClr val="bg2">
                    <a:lumMod val="10000"/>
                  </a:schemeClr>
                </a:solidFill>
                <a:latin typeface="Arial Narrow" pitchFamily="31" charset="0"/>
              </a:rPr>
              <a:t>Illicit “party” drugs do not cause schizophrenia.</a:t>
            </a:r>
          </a:p>
          <a:p>
            <a:pPr>
              <a:spcBef>
                <a:spcPts val="500"/>
              </a:spcBef>
              <a:spcAft>
                <a:spcPts val="500"/>
              </a:spcAft>
              <a:buFont typeface="Wingdings" pitchFamily="31" charset="2"/>
              <a:buChar char="u"/>
              <a:defRPr/>
            </a:pPr>
            <a:r>
              <a:rPr lang="en-AU" sz="1400" b="1" dirty="0">
                <a:solidFill>
                  <a:schemeClr val="bg2">
                    <a:lumMod val="10000"/>
                  </a:schemeClr>
                </a:solidFill>
                <a:latin typeface="Arial Narrow" pitchFamily="31" charset="0"/>
              </a:rPr>
              <a:t>Party drugs cause side effects which are toxic psychoses.  </a:t>
            </a:r>
          </a:p>
          <a:p>
            <a:pPr>
              <a:spcBef>
                <a:spcPts val="500"/>
              </a:spcBef>
              <a:spcAft>
                <a:spcPts val="500"/>
              </a:spcAft>
              <a:buFont typeface="Wingdings" pitchFamily="31" charset="2"/>
              <a:buChar char="u"/>
              <a:defRPr/>
            </a:pPr>
            <a:r>
              <a:rPr lang="en-AU" sz="1400" b="1" dirty="0">
                <a:solidFill>
                  <a:schemeClr val="bg2">
                    <a:lumMod val="10000"/>
                  </a:schemeClr>
                </a:solidFill>
                <a:latin typeface="Arial Narrow" pitchFamily="31" charset="0"/>
              </a:rPr>
              <a:t>“Treatment refractory schizophrenia” is a toxic  psychosis caused by treatment in a person who cannot metabolize psychiatric drugs.</a:t>
            </a:r>
          </a:p>
          <a:p>
            <a:pPr>
              <a:spcBef>
                <a:spcPts val="500"/>
              </a:spcBef>
              <a:spcAft>
                <a:spcPts val="500"/>
              </a:spcAft>
              <a:buFont typeface="Wingdings" pitchFamily="31" charset="2"/>
              <a:buChar char="u"/>
              <a:defRPr/>
            </a:pPr>
            <a:r>
              <a:rPr lang="en-AU" sz="1400" b="1" dirty="0">
                <a:solidFill>
                  <a:schemeClr val="bg2">
                    <a:lumMod val="10000"/>
                  </a:schemeClr>
                </a:solidFill>
                <a:latin typeface="Arial Narrow" pitchFamily="31" charset="0"/>
              </a:rPr>
              <a:t>Impaired CYP450 metabolism </a:t>
            </a:r>
            <a:r>
              <a:rPr lang="en-AU" b="1" dirty="0">
                <a:solidFill>
                  <a:schemeClr val="bg2">
                    <a:lumMod val="10000"/>
                  </a:schemeClr>
                </a:solidFill>
                <a:latin typeface="Arial Narrow" pitchFamily="31" charset="0"/>
              </a:rPr>
              <a:t>+</a:t>
            </a:r>
            <a:r>
              <a:rPr lang="en-AU" sz="1400" b="1" dirty="0">
                <a:solidFill>
                  <a:schemeClr val="bg2">
                    <a:lumMod val="10000"/>
                  </a:schemeClr>
                </a:solidFill>
                <a:latin typeface="Arial Narrow" pitchFamily="31" charset="0"/>
              </a:rPr>
              <a:t> amphetamine, MDMA, or cocaine </a:t>
            </a:r>
            <a:r>
              <a:rPr lang="en-AU" b="1" dirty="0">
                <a:solidFill>
                  <a:schemeClr val="bg2">
                    <a:lumMod val="10000"/>
                  </a:schemeClr>
                </a:solidFill>
                <a:latin typeface="Arial Narrow" pitchFamily="31" charset="0"/>
              </a:rPr>
              <a:t>+</a:t>
            </a:r>
            <a:r>
              <a:rPr lang="en-AU" sz="1400" b="1" dirty="0">
                <a:solidFill>
                  <a:schemeClr val="bg2">
                    <a:lumMod val="10000"/>
                  </a:schemeClr>
                </a:solidFill>
                <a:latin typeface="Arial Narrow" pitchFamily="31" charset="0"/>
              </a:rPr>
              <a:t> cannabis</a:t>
            </a:r>
            <a:r>
              <a:rPr lang="en-AU" sz="1400" b="1" dirty="0">
                <a:solidFill>
                  <a:schemeClr val="bg2">
                    <a:lumMod val="10000"/>
                  </a:schemeClr>
                </a:solidFill>
                <a:latin typeface="Arial Narrow" pitchFamily="31" charset="0"/>
                <a:ea typeface="Wingdings" pitchFamily="31" charset="2"/>
                <a:cs typeface="Wingdings" pitchFamily="31" charset="2"/>
              </a:rPr>
              <a:t> </a:t>
            </a:r>
            <a:r>
              <a:rPr lang="en-AU" sz="1400" b="1" dirty="0" err="1">
                <a:solidFill>
                  <a:schemeClr val="bg2">
                    <a:lumMod val="10000"/>
                  </a:schemeClr>
                </a:solidFill>
                <a:latin typeface="Wingdings" pitchFamily="31" charset="2"/>
                <a:ea typeface="Wingdings" pitchFamily="31" charset="2"/>
                <a:cs typeface="Wingdings" pitchFamily="31" charset="2"/>
              </a:rPr>
              <a:t></a:t>
            </a:r>
            <a:r>
              <a:rPr lang="en-AU" sz="1400" b="1" dirty="0">
                <a:solidFill>
                  <a:schemeClr val="bg2">
                    <a:lumMod val="10000"/>
                  </a:schemeClr>
                </a:solidFill>
                <a:latin typeface="Wingdings" pitchFamily="31" charset="2"/>
                <a:ea typeface="Wingdings" pitchFamily="31" charset="2"/>
                <a:cs typeface="Wingdings" pitchFamily="31" charset="2"/>
              </a:rPr>
              <a:t> </a:t>
            </a:r>
            <a:r>
              <a:rPr lang="en-AU" sz="1400" b="1" dirty="0">
                <a:solidFill>
                  <a:schemeClr val="bg2">
                    <a:lumMod val="10000"/>
                  </a:schemeClr>
                </a:solidFill>
                <a:latin typeface="Arial Narrow" pitchFamily="31" charset="0"/>
              </a:rPr>
              <a:t>toxicity.</a:t>
            </a:r>
          </a:p>
          <a:p>
            <a:pPr>
              <a:spcBef>
                <a:spcPts val="500"/>
              </a:spcBef>
              <a:spcAft>
                <a:spcPts val="500"/>
              </a:spcAft>
              <a:buFont typeface="Wingdings" pitchFamily="31" charset="2"/>
              <a:buChar char="u"/>
              <a:defRPr/>
            </a:pPr>
            <a:r>
              <a:rPr lang="en-AU" sz="1400" b="1" dirty="0">
                <a:solidFill>
                  <a:schemeClr val="bg2">
                    <a:lumMod val="10000"/>
                  </a:schemeClr>
                </a:solidFill>
                <a:latin typeface="Arial Narrow" pitchFamily="31" charset="0"/>
              </a:rPr>
              <a:t>Interactions are made worse by giving more drugs metabolised by CYP450. Cannabis,  risperidone and olanzapine all inhibit the “sink” enzyme CYP450 3A4 which should pick up metabolism if others are defective.</a:t>
            </a:r>
          </a:p>
          <a:p>
            <a:pPr>
              <a:spcBef>
                <a:spcPts val="500"/>
              </a:spcBef>
              <a:spcAft>
                <a:spcPts val="500"/>
              </a:spcAft>
              <a:buFont typeface="Wingdings" pitchFamily="31" charset="2"/>
              <a:buChar char="u"/>
              <a:defRPr/>
            </a:pPr>
            <a:r>
              <a:rPr lang="en-AU" sz="1400" b="1" dirty="0">
                <a:solidFill>
                  <a:schemeClr val="bg2">
                    <a:lumMod val="10000"/>
                  </a:schemeClr>
                </a:solidFill>
                <a:latin typeface="Arial Narrow" pitchFamily="31" charset="0"/>
              </a:rPr>
              <a:t>Party drugs are all metabolised by CYP450 with 2D6 being  common to all. Risperidone, olanzapine and quetiapine are metabolised by CYP450 2D6.</a:t>
            </a:r>
          </a:p>
          <a:p>
            <a:pPr>
              <a:spcBef>
                <a:spcPts val="500"/>
              </a:spcBef>
              <a:spcAft>
                <a:spcPts val="500"/>
              </a:spcAft>
              <a:buFont typeface="Wingdings" pitchFamily="31" charset="2"/>
              <a:buChar char="u"/>
              <a:defRPr/>
            </a:pPr>
            <a:r>
              <a:rPr lang="en-AU" sz="1400" b="1" dirty="0">
                <a:solidFill>
                  <a:schemeClr val="bg2">
                    <a:lumMod val="10000"/>
                  </a:schemeClr>
                </a:solidFill>
                <a:latin typeface="Arial Narrow" pitchFamily="31" charset="0"/>
              </a:rPr>
              <a:t>Risperidone, olanzapine and haloperidol all inhibit CYP450 3A4. Chlorpromazine also  inhibits 2D6 but not 3A4.</a:t>
            </a:r>
          </a:p>
          <a:p>
            <a:pPr>
              <a:spcBef>
                <a:spcPts val="500"/>
              </a:spcBef>
              <a:spcAft>
                <a:spcPts val="500"/>
              </a:spcAft>
              <a:buFont typeface="Wingdings" pitchFamily="31" charset="2"/>
              <a:buChar char="u"/>
              <a:defRPr/>
            </a:pPr>
            <a:r>
              <a:rPr lang="en-AU" sz="1400" b="1" dirty="0">
                <a:solidFill>
                  <a:schemeClr val="bg2">
                    <a:lumMod val="10000"/>
                  </a:schemeClr>
                </a:solidFill>
                <a:latin typeface="Arial Narrow" pitchFamily="31" charset="0"/>
              </a:rPr>
              <a:t>Defective CYP2C9 (*2) (2/16) was associated with cannabis toxicity (psychosis)/withdrawal psychosis</a:t>
            </a:r>
          </a:p>
          <a:p>
            <a:pPr>
              <a:spcBef>
                <a:spcPts val="500"/>
              </a:spcBef>
              <a:spcAft>
                <a:spcPts val="500"/>
              </a:spcAft>
              <a:buFont typeface="Wingdings" pitchFamily="31" charset="2"/>
              <a:buChar char="u"/>
              <a:defRPr/>
            </a:pPr>
            <a:r>
              <a:rPr lang="en-AU" sz="1400" b="1" dirty="0">
                <a:solidFill>
                  <a:schemeClr val="bg2">
                    <a:lumMod val="10000"/>
                  </a:schemeClr>
                </a:solidFill>
                <a:latin typeface="Arial Narrow" pitchFamily="31" charset="0"/>
              </a:rPr>
              <a:t>Non-recovery from party drugs was not known in the 1960s, 70s and 80s when party drug induced states were treated with masterly inactivity. </a:t>
            </a:r>
          </a:p>
          <a:p>
            <a:pPr>
              <a:spcBef>
                <a:spcPts val="500"/>
              </a:spcBef>
              <a:spcAft>
                <a:spcPts val="500"/>
              </a:spcAft>
              <a:buFont typeface="Wingdings" pitchFamily="31" charset="2"/>
              <a:buChar char="u"/>
              <a:defRPr/>
            </a:pPr>
            <a:r>
              <a:rPr lang="en-AU" sz="1400" b="1" dirty="0">
                <a:solidFill>
                  <a:schemeClr val="bg2">
                    <a:lumMod val="10000"/>
                  </a:schemeClr>
                </a:solidFill>
                <a:latin typeface="Arial Narrow" pitchFamily="31" charset="0"/>
              </a:rPr>
              <a:t>Nor was “treatment refractory schizophrenia” known.</a:t>
            </a:r>
          </a:p>
          <a:p>
            <a:pPr>
              <a:spcBef>
                <a:spcPts val="500"/>
              </a:spcBef>
              <a:spcAft>
                <a:spcPts val="500"/>
              </a:spcAft>
              <a:buFont typeface="Wingdings" pitchFamily="31" charset="2"/>
              <a:buChar char="u"/>
              <a:defRPr/>
            </a:pPr>
            <a:r>
              <a:rPr lang="en-AU" sz="1400" b="1" dirty="0">
                <a:solidFill>
                  <a:schemeClr val="bg2">
                    <a:lumMod val="10000"/>
                  </a:schemeClr>
                </a:solidFill>
                <a:latin typeface="Arial Narrow" pitchFamily="31" charset="0"/>
              </a:rPr>
              <a:t>Cannabis is stronger now. Is inhibition of 3A4  stronger too?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4"/>
          <p:cNvSpPr>
            <a:spLocks noGrp="1"/>
          </p:cNvSpPr>
          <p:nvPr>
            <p:ph type="title"/>
          </p:nvPr>
        </p:nvSpPr>
        <p:spPr>
          <a:xfrm>
            <a:off x="152400" y="134938"/>
            <a:ext cx="8763000" cy="381000"/>
          </a:xfrm>
        </p:spPr>
        <p:txBody>
          <a:bodyPr/>
          <a:lstStyle/>
          <a:p>
            <a:pPr eaLnBrk="1" hangingPunct="1">
              <a:defRPr/>
            </a:pPr>
            <a:r>
              <a:rPr lang="en-AU" sz="1400" b="1" dirty="0" smtClean="0">
                <a:solidFill>
                  <a:schemeClr val="bg2">
                    <a:lumMod val="10000"/>
                  </a:schemeClr>
                </a:solidFill>
                <a:latin typeface="Arial" pitchFamily="31" charset="0"/>
                <a:ea typeface="ＭＳ Ｐゴシック" pitchFamily="31" charset="-128"/>
                <a:cs typeface="ＭＳ Ｐゴシック" pitchFamily="31" charset="-128"/>
              </a:rPr>
              <a:t/>
            </a:r>
            <a:br>
              <a:rPr lang="en-AU" sz="1400" b="1" dirty="0" smtClean="0">
                <a:solidFill>
                  <a:schemeClr val="bg2">
                    <a:lumMod val="10000"/>
                  </a:schemeClr>
                </a:solidFill>
                <a:latin typeface="Arial" pitchFamily="31" charset="0"/>
                <a:ea typeface="ＭＳ Ｐゴシック" pitchFamily="31" charset="-128"/>
                <a:cs typeface="ＭＳ Ｐゴシック" pitchFamily="31" charset="-128"/>
              </a:rPr>
            </a:br>
            <a:r>
              <a:rPr lang="en-AU" sz="1700" b="1" dirty="0" smtClean="0">
                <a:solidFill>
                  <a:schemeClr val="bg2">
                    <a:lumMod val="10000"/>
                  </a:schemeClr>
                </a:solidFill>
                <a:latin typeface="Arial" pitchFamily="31" charset="0"/>
                <a:ea typeface="ＭＳ Ｐゴシック" pitchFamily="31" charset="-128"/>
                <a:cs typeface="ＭＳ Ｐゴシック" pitchFamily="31" charset="-128"/>
              </a:rPr>
              <a:t>The burden on mental health from these 16 alone is massive. We submit that.</a:t>
            </a:r>
            <a:r>
              <a:rPr lang="en-AU" sz="1700" b="1" dirty="0" smtClean="0">
                <a:solidFill>
                  <a:schemeClr val="tx1"/>
                </a:solidFill>
                <a:latin typeface="Arial" pitchFamily="31" charset="0"/>
                <a:ea typeface="ＭＳ Ｐゴシック" pitchFamily="31" charset="-128"/>
                <a:cs typeface="ＭＳ Ｐゴシック" pitchFamily="31" charset="-128"/>
              </a:rPr>
              <a:t>....</a:t>
            </a:r>
          </a:p>
        </p:txBody>
      </p:sp>
      <p:sp>
        <p:nvSpPr>
          <p:cNvPr id="20483" name="Text Placeholder 6"/>
          <p:cNvSpPr>
            <a:spLocks noGrp="1"/>
          </p:cNvSpPr>
          <p:nvPr>
            <p:ph type="body" idx="2"/>
          </p:nvPr>
        </p:nvSpPr>
        <p:spPr>
          <a:xfrm>
            <a:off x="152400" y="3544888"/>
            <a:ext cx="8839200" cy="1600200"/>
          </a:xfrm>
        </p:spPr>
        <p:txBody>
          <a:bodyPr/>
          <a:lstStyle/>
          <a:p>
            <a:pPr eaLnBrk="1" hangingPunct="1">
              <a:buFont typeface="Wingdings" pitchFamily="31" charset="2"/>
              <a:buChar char="u"/>
              <a:defRPr/>
            </a:pPr>
            <a:r>
              <a:rPr lang="en-AU" sz="1300" dirty="0">
                <a:solidFill>
                  <a:schemeClr val="bg2">
                    <a:lumMod val="10000"/>
                  </a:schemeClr>
                </a:solidFill>
                <a:latin typeface="Apple Casual" pitchFamily="31" charset="0"/>
                <a:ea typeface="ＭＳ Ｐゴシック" pitchFamily="31" charset="-128"/>
                <a:cs typeface="ＭＳ Ｐゴシック" pitchFamily="31" charset="-128"/>
              </a:rPr>
              <a:t>These 16 patients needed a drug detoxification service, not more toxins.</a:t>
            </a:r>
          </a:p>
          <a:p>
            <a:pPr eaLnBrk="1" hangingPunct="1">
              <a:buFont typeface="Wingdings" pitchFamily="31" charset="2"/>
              <a:buChar char="u"/>
              <a:defRPr/>
            </a:pPr>
            <a:r>
              <a:rPr lang="en-AU" sz="1300" dirty="0">
                <a:solidFill>
                  <a:schemeClr val="bg2">
                    <a:lumMod val="10000"/>
                  </a:schemeClr>
                </a:solidFill>
                <a:latin typeface="Apple Casual" pitchFamily="31" charset="0"/>
                <a:ea typeface="ＭＳ Ｐゴシック" pitchFamily="31" charset="-128"/>
                <a:cs typeface="ＭＳ Ｐゴシック" pitchFamily="31" charset="-128"/>
              </a:rPr>
              <a:t>Instead they got, unlawfully, on the Pharmaceutical Benefits </a:t>
            </a:r>
            <a:r>
              <a:rPr lang="en-AU" sz="1300" dirty="0" smtClean="0">
                <a:solidFill>
                  <a:schemeClr val="bg2">
                    <a:lumMod val="10000"/>
                  </a:schemeClr>
                </a:solidFill>
                <a:latin typeface="Apple Casual" pitchFamily="31" charset="0"/>
                <a:ea typeface="ＭＳ Ｐゴシック" pitchFamily="31" charset="-128"/>
                <a:cs typeface="ＭＳ Ｐゴシック" pitchFamily="31" charset="-128"/>
              </a:rPr>
              <a:t>Scheme, for </a:t>
            </a:r>
            <a:r>
              <a:rPr lang="en-AU" sz="1300" dirty="0">
                <a:solidFill>
                  <a:schemeClr val="bg2">
                    <a:lumMod val="10000"/>
                  </a:schemeClr>
                </a:solidFill>
                <a:latin typeface="Apple Casual" pitchFamily="31" charset="0"/>
                <a:ea typeface="ＭＳ Ｐゴシック" pitchFamily="31" charset="-128"/>
                <a:cs typeface="ＭＳ Ｐゴシック" pitchFamily="31" charset="-128"/>
              </a:rPr>
              <a:t>no payment, “not</a:t>
            </a:r>
            <a:r>
              <a:rPr lang="en-AU" sz="1300" dirty="0" smtClean="0">
                <a:solidFill>
                  <a:schemeClr val="bg2">
                    <a:lumMod val="10000"/>
                  </a:schemeClr>
                </a:solidFill>
                <a:latin typeface="Apple Casual" pitchFamily="31" charset="0"/>
                <a:ea typeface="ＭＳ Ｐゴシック" pitchFamily="31" charset="-128"/>
                <a:cs typeface="ＭＳ Ｐゴシック" pitchFamily="31" charset="-128"/>
              </a:rPr>
              <a:t> TGA </a:t>
            </a:r>
            <a:r>
              <a:rPr lang="en-AU" sz="1300" dirty="0">
                <a:solidFill>
                  <a:schemeClr val="bg2">
                    <a:lumMod val="10000"/>
                  </a:schemeClr>
                </a:solidFill>
                <a:latin typeface="Apple Casual" pitchFamily="31" charset="0"/>
                <a:ea typeface="ＭＳ Ｐゴシック" pitchFamily="31" charset="-128"/>
                <a:cs typeface="ＭＳ Ｐゴシック" pitchFamily="31" charset="-128"/>
              </a:rPr>
              <a:t>or FDA approved,”  i.e. “off </a:t>
            </a:r>
            <a:r>
              <a:rPr lang="en-AU" sz="1300" dirty="0" smtClean="0">
                <a:solidFill>
                  <a:schemeClr val="bg2">
                    <a:lumMod val="10000"/>
                  </a:schemeClr>
                </a:solidFill>
                <a:latin typeface="Apple Casual" pitchFamily="31" charset="0"/>
                <a:ea typeface="ＭＳ Ｐゴシック" pitchFamily="31" charset="-128"/>
                <a:cs typeface="ＭＳ Ｐゴシック" pitchFamily="31" charset="-128"/>
              </a:rPr>
              <a:t>label,” </a:t>
            </a:r>
            <a:r>
              <a:rPr lang="en-AU" sz="1300" dirty="0">
                <a:solidFill>
                  <a:schemeClr val="bg2">
                    <a:lumMod val="10000"/>
                  </a:schemeClr>
                </a:solidFill>
                <a:latin typeface="Apple Casual" pitchFamily="31" charset="0"/>
                <a:ea typeface="ＭＳ Ｐゴシック" pitchFamily="31" charset="-128"/>
                <a:cs typeface="ＭＳ Ｐゴシック" pitchFamily="31" charset="-128"/>
              </a:rPr>
              <a:t>hugely </a:t>
            </a:r>
            <a:r>
              <a:rPr lang="en-AU" sz="1300" dirty="0" smtClean="0">
                <a:solidFill>
                  <a:schemeClr val="bg2">
                    <a:lumMod val="10000"/>
                  </a:schemeClr>
                </a:solidFill>
                <a:latin typeface="Apple Casual" pitchFamily="31" charset="0"/>
                <a:ea typeface="ＭＳ Ｐゴシック" pitchFamily="31" charset="-128"/>
                <a:cs typeface="ＭＳ Ｐゴシック" pitchFamily="31" charset="-128"/>
              </a:rPr>
              <a:t>hyped, </a:t>
            </a:r>
            <a:r>
              <a:rPr lang="en-AU" sz="1300" dirty="0">
                <a:solidFill>
                  <a:schemeClr val="bg2">
                    <a:lumMod val="10000"/>
                  </a:schemeClr>
                </a:solidFill>
                <a:latin typeface="Apple Casual" pitchFamily="31" charset="0"/>
                <a:ea typeface="ＭＳ Ｐゴシック" pitchFamily="31" charset="-128"/>
                <a:cs typeface="ＭＳ Ｐゴシック" pitchFamily="31" charset="-128"/>
              </a:rPr>
              <a:t>atypical “antipsychotics,”  which used up residual CYP450 metabolic capacity while some inhibited CYP450 3A4</a:t>
            </a:r>
            <a:r>
              <a:rPr lang="en-AU" sz="1300" dirty="0" smtClean="0">
                <a:solidFill>
                  <a:schemeClr val="bg2">
                    <a:lumMod val="10000"/>
                  </a:schemeClr>
                </a:solidFill>
                <a:latin typeface="Apple Casual" pitchFamily="31" charset="0"/>
                <a:ea typeface="ＭＳ Ｐゴシック" pitchFamily="31" charset="-128"/>
                <a:cs typeface="ＭＳ Ｐゴシック" pitchFamily="31" charset="-128"/>
              </a:rPr>
              <a:t> even more. </a:t>
            </a:r>
            <a:endParaRPr lang="en-AU" sz="1300" dirty="0">
              <a:solidFill>
                <a:schemeClr val="bg2">
                  <a:lumMod val="10000"/>
                </a:schemeClr>
              </a:solidFill>
              <a:latin typeface="Apple Casual" pitchFamily="31" charset="0"/>
              <a:ea typeface="ＭＳ Ｐゴシック" pitchFamily="31" charset="-128"/>
              <a:cs typeface="ＭＳ Ｐゴシック" pitchFamily="31" charset="-128"/>
            </a:endParaRPr>
          </a:p>
          <a:p>
            <a:pPr eaLnBrk="1" hangingPunct="1">
              <a:buFont typeface="Wingdings" pitchFamily="31" charset="2"/>
              <a:buChar char="u"/>
              <a:defRPr/>
            </a:pPr>
            <a:r>
              <a:rPr lang="en-AU" sz="1300" dirty="0">
                <a:solidFill>
                  <a:schemeClr val="bg2">
                    <a:lumMod val="10000"/>
                  </a:schemeClr>
                </a:solidFill>
                <a:latin typeface="Apple Casual" pitchFamily="31" charset="0"/>
                <a:ea typeface="ＭＳ Ｐゴシック" pitchFamily="31" charset="-128"/>
                <a:cs typeface="ＭＳ Ｐゴシック" pitchFamily="31" charset="-128"/>
              </a:rPr>
              <a:t>Atypicals have never been approved for drug-induced </a:t>
            </a:r>
            <a:r>
              <a:rPr lang="en-AU" sz="1300" dirty="0" smtClean="0">
                <a:solidFill>
                  <a:schemeClr val="bg2">
                    <a:lumMod val="10000"/>
                  </a:schemeClr>
                </a:solidFill>
                <a:latin typeface="Apple Casual" pitchFamily="31" charset="0"/>
                <a:ea typeface="ＭＳ Ｐゴシック" pitchFamily="31" charset="-128"/>
                <a:cs typeface="ＭＳ Ｐゴシック" pitchFamily="31" charset="-128"/>
              </a:rPr>
              <a:t>psychoses. </a:t>
            </a:r>
            <a:endParaRPr lang="en-AU" sz="1300" dirty="0">
              <a:solidFill>
                <a:schemeClr val="bg2">
                  <a:lumMod val="10000"/>
                </a:schemeClr>
              </a:solidFill>
              <a:latin typeface="Apple Casual" pitchFamily="31" charset="0"/>
              <a:ea typeface="ＭＳ Ｐゴシック" pitchFamily="31" charset="-128"/>
              <a:cs typeface="ＭＳ Ｐゴシック" pitchFamily="31" charset="-128"/>
            </a:endParaRPr>
          </a:p>
          <a:p>
            <a:pPr eaLnBrk="1" hangingPunct="1">
              <a:buFont typeface="Wingdings" pitchFamily="31" charset="2"/>
              <a:buChar char="u"/>
              <a:defRPr/>
            </a:pPr>
            <a:r>
              <a:rPr lang="en-AU" sz="1300" dirty="0">
                <a:solidFill>
                  <a:schemeClr val="bg2">
                    <a:lumMod val="10000"/>
                  </a:schemeClr>
                </a:solidFill>
                <a:latin typeface="Apple Casual" pitchFamily="31" charset="0"/>
                <a:ea typeface="ＭＳ Ｐゴシック" pitchFamily="31" charset="-128"/>
                <a:cs typeface="ＭＳ Ｐゴシック" pitchFamily="31" charset="-128"/>
              </a:rPr>
              <a:t>Because they have not been tested for it, or have been found to be ineffective or harmful.</a:t>
            </a:r>
          </a:p>
        </p:txBody>
      </p:sp>
      <p:graphicFrame>
        <p:nvGraphicFramePr>
          <p:cNvPr id="11" name="Content Placeholder 7"/>
          <p:cNvGraphicFramePr>
            <a:graphicFrameLocks noGrp="1"/>
          </p:cNvGraphicFramePr>
          <p:nvPr>
            <p:ph sz="quarter" idx="1"/>
          </p:nvPr>
        </p:nvGraphicFramePr>
        <p:xfrm>
          <a:off x="5022850" y="591344"/>
          <a:ext cx="4121150" cy="2672493"/>
        </p:xfrm>
        <a:graphic>
          <a:graphicData uri="http://schemas.openxmlformats.org/drawingml/2006/chart">
            <c:chart xmlns:c="http://schemas.openxmlformats.org/drawingml/2006/chart" xmlns:r="http://schemas.openxmlformats.org/officeDocument/2006/relationships" r:id="rId3"/>
          </a:graphicData>
        </a:graphic>
      </p:graphicFrame>
      <p:sp>
        <p:nvSpPr>
          <p:cNvPr id="20485" name="Rectangle 12"/>
          <p:cNvSpPr>
            <a:spLocks noChangeArrowheads="1"/>
          </p:cNvSpPr>
          <p:nvPr/>
        </p:nvSpPr>
        <p:spPr bwMode="auto">
          <a:xfrm>
            <a:off x="228600" y="439738"/>
            <a:ext cx="4724400" cy="3046412"/>
          </a:xfrm>
          <a:prstGeom prst="rect">
            <a:avLst/>
          </a:prstGeom>
          <a:noFill/>
          <a:ln w="9525">
            <a:noFill/>
            <a:miter lim="800000"/>
            <a:headEnd/>
            <a:tailEnd/>
          </a:ln>
        </p:spPr>
        <p:txBody>
          <a:bodyPr>
            <a:prstTxWarp prst="textNoShape">
              <a:avLst/>
            </a:prstTxWarp>
            <a:spAutoFit/>
          </a:bodyPr>
          <a:lstStyle/>
          <a:p>
            <a:pPr>
              <a:buFont typeface="Wingdings" pitchFamily="31" charset="2"/>
              <a:buChar char="u"/>
              <a:defRPr/>
            </a:pPr>
            <a:r>
              <a:rPr lang="en-AU" sz="1600" dirty="0">
                <a:solidFill>
                  <a:schemeClr val="bg2">
                    <a:lumMod val="10000"/>
                  </a:schemeClr>
                </a:solidFill>
              </a:rPr>
              <a:t>Knowledge of pharmacogenetics</a:t>
            </a:r>
          </a:p>
          <a:p>
            <a:pPr>
              <a:buFont typeface="Wingdings" pitchFamily="31" charset="2"/>
              <a:buChar char="u"/>
              <a:defRPr/>
            </a:pPr>
            <a:endParaRPr lang="en-AU" sz="1600" dirty="0">
              <a:solidFill>
                <a:schemeClr val="bg2">
                  <a:lumMod val="10000"/>
                </a:schemeClr>
              </a:solidFill>
            </a:endParaRPr>
          </a:p>
          <a:p>
            <a:pPr>
              <a:buFont typeface="Wingdings" pitchFamily="31" charset="2"/>
              <a:buChar char="u"/>
              <a:defRPr/>
            </a:pPr>
            <a:r>
              <a:rPr lang="en-AU" sz="1600" dirty="0">
                <a:solidFill>
                  <a:schemeClr val="bg2">
                    <a:lumMod val="10000"/>
                  </a:schemeClr>
                </a:solidFill>
              </a:rPr>
              <a:t>Knowledge that diminished metabolism is not rare, causes toxicity and warrants special care</a:t>
            </a:r>
          </a:p>
          <a:p>
            <a:pPr>
              <a:buFont typeface="Wingdings" pitchFamily="31" charset="2"/>
              <a:buChar char="u"/>
              <a:defRPr/>
            </a:pPr>
            <a:endParaRPr lang="en-AU" sz="1600" dirty="0">
              <a:solidFill>
                <a:schemeClr val="bg2">
                  <a:lumMod val="10000"/>
                </a:schemeClr>
              </a:solidFill>
            </a:endParaRPr>
          </a:p>
          <a:p>
            <a:pPr>
              <a:buFont typeface="Wingdings" pitchFamily="31" charset="2"/>
              <a:buChar char="u"/>
              <a:defRPr/>
            </a:pPr>
            <a:r>
              <a:rPr lang="en-AU" sz="1600" dirty="0">
                <a:solidFill>
                  <a:schemeClr val="bg2">
                    <a:lumMod val="10000"/>
                  </a:schemeClr>
                </a:solidFill>
              </a:rPr>
              <a:t>Application of  exclusion criteria for drug induced toxicity before diagnosing mental illness </a:t>
            </a:r>
          </a:p>
          <a:p>
            <a:pPr>
              <a:defRPr/>
            </a:pPr>
            <a:endParaRPr lang="en-AU" sz="1600" dirty="0">
              <a:solidFill>
                <a:schemeClr val="bg2">
                  <a:lumMod val="10000"/>
                </a:schemeClr>
              </a:solidFill>
            </a:endParaRPr>
          </a:p>
          <a:p>
            <a:pPr>
              <a:buFont typeface="Wingdings" pitchFamily="31" charset="2"/>
              <a:buChar char="u"/>
              <a:defRPr/>
            </a:pPr>
            <a:r>
              <a:rPr lang="en-AU" sz="1600" dirty="0">
                <a:solidFill>
                  <a:schemeClr val="bg2">
                    <a:lumMod val="10000"/>
                  </a:schemeClr>
                </a:solidFill>
              </a:rPr>
              <a:t>... Can reverse this misdiagnosis problem and save millions in mental health care costs</a:t>
            </a:r>
          </a:p>
          <a:p>
            <a:pPr>
              <a:defRPr/>
            </a:pPr>
            <a:endParaRPr lang="en-AU" sz="1600" dirty="0">
              <a:solidFill>
                <a:schemeClr val="bg2">
                  <a:lumMod val="10000"/>
                </a:schemeClr>
              </a:solidFill>
            </a:endParaRPr>
          </a:p>
          <a:p>
            <a:pPr>
              <a:buFont typeface="Wingdings" pitchFamily="31" charset="2"/>
              <a:buChar char="u"/>
              <a:defRPr/>
            </a:pPr>
            <a:r>
              <a:rPr lang="en-AU" sz="1600" dirty="0">
                <a:solidFill>
                  <a:schemeClr val="bg2">
                    <a:lumMod val="10000"/>
                  </a:schemeClr>
                </a:solidFill>
              </a:rPr>
              <a:t>And effect cures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16">
      <a:dk1>
        <a:srgbClr val="E8E23B"/>
      </a:dk1>
      <a:lt1>
        <a:srgbClr val="FFF8FC"/>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6">
    <a:dk1>
      <a:srgbClr val="E8E23B"/>
    </a:dk1>
    <a:lt1>
      <a:srgbClr val="FFF8FC"/>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ppt/theme/themeOverride2.xml><?xml version="1.0" encoding="utf-8"?>
<a:themeOverride xmlns:a="http://schemas.openxmlformats.org/drawingml/2006/main">
  <a:clrScheme name="Custom 16">
    <a:dk1>
      <a:srgbClr val="E8E23B"/>
    </a:dk1>
    <a:lt1>
      <a:srgbClr val="FFF8FC"/>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Equity.thmx</Template>
  <TotalTime>1300</TotalTime>
  <Words>1313</Words>
  <Application>Microsoft Macintosh PowerPoint</Application>
  <PresentationFormat>Custom</PresentationFormat>
  <Paragraphs>142</Paragraphs>
  <Slides>7</Slides>
  <Notes>2</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Equity</vt:lpstr>
      <vt:lpstr>Document</vt:lpstr>
      <vt:lpstr>Slide 1</vt:lpstr>
      <vt:lpstr>Slide 2</vt:lpstr>
      <vt:lpstr>Slide 3</vt:lpstr>
      <vt:lpstr>Piatkov et al 2009, compared CYP450 variant allele incidence in a sampled population, our akathisia patients, and those in drug clinics.¶</vt:lpstr>
      <vt:lpstr>Slide 5</vt:lpstr>
      <vt:lpstr>Slide 6</vt:lpstr>
      <vt:lpstr> The burden on mental health from these 16 alone is massive. We submit that.....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MEAConference</dc:creator>
  <cp:lastModifiedBy>Yola Lucire</cp:lastModifiedBy>
  <cp:revision>97</cp:revision>
  <cp:lastPrinted>2016-02-01T03:10:51Z</cp:lastPrinted>
  <dcterms:created xsi:type="dcterms:W3CDTF">2016-08-23T00:37:06Z</dcterms:created>
  <dcterms:modified xsi:type="dcterms:W3CDTF">2016-08-23T00:38:29Z</dcterms:modified>
</cp:coreProperties>
</file>