
<file path=[Content_Types].xml><?xml version="1.0" encoding="utf-8"?>
<Types xmlns="http://schemas.openxmlformats.org/package/2006/content-types">
  <Override PartName="/ppt/slideLayouts/slideLayout10.xml" ContentType="application/vnd.openxmlformats-officedocument.presentationml.slideLayout+xml"/>
  <Default Extension="rels" ContentType="application/vnd.openxmlformats-package.relationships+xml"/>
  <Override PartName="/ppt/slides/slide69.xml" ContentType="application/vnd.openxmlformats-officedocument.presentationml.slide+xml"/>
  <Override PartName="/ppt/slides/slide14.xml" ContentType="application/vnd.openxmlformats-officedocument.presentationml.slide+xml"/>
  <Override PartName="/ppt/slides/slide62.xml" ContentType="application/vnd.openxmlformats-officedocument.presentationml.slide+xml"/>
  <Override PartName="/ppt/slides/slide78.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68.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61.xml" ContentType="application/vnd.openxmlformats-officedocument.presentationml.slide+xml"/>
  <Override PartName="/ppt/slides/slide77.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s/slide84.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67.xml" ContentType="application/vnd.openxmlformats-officedocument.presentationml.slide+xml"/>
  <Override PartName="/ppt/slides/slide12.xml" ContentType="application/vnd.openxmlformats-officedocument.presentationml.slide+xml"/>
  <Override PartName="/ppt/slides/slide60.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s/slide83.xml" ContentType="application/vnd.openxmlformats-officedocument.presentationml.slide+xml"/>
  <Override PartName="/ppt/slideLayouts/slideLayout3.xml" ContentType="application/vnd.openxmlformats-officedocument.presentationml.slideLayout+xml"/>
  <Override PartName="/ppt/slides/slide66.xml" ContentType="application/vnd.openxmlformats-officedocument.presentationml.slide+xml"/>
  <Override PartName="/ppt/slides/slide11.xml" ContentType="application/vnd.openxmlformats-officedocument.presentationml.slide+xml"/>
  <Override PartName="/ppt/slides/slide49.xml" ContentType="application/vnd.openxmlformats-officedocument.presentationml.slide+xml"/>
  <Override PartName="/ppt/slides/slide75.xml" ContentType="application/vnd.openxmlformats-officedocument.presentationml.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82.xml" ContentType="application/vnd.openxmlformats-officedocument.presentationml.slide+xml"/>
  <Override PartName="/ppt/slideLayouts/slideLayout2.xml" ContentType="application/vnd.openxmlformats-officedocument.presentationml.slideLayout+xml"/>
  <Override PartName="/ppt/slides/slide65.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slides/slide74.xml" ContentType="application/vnd.openxmlformats-officedocument.presentationml.slide+xml"/>
  <Override PartName="/ppt/slides/slide41.xml" ContentType="application/vnd.openxmlformats-officedocument.presentationml.slide+xml"/>
  <Override PartName="/ppt/slides/slide57.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81.xml" ContentType="application/vnd.openxmlformats-officedocument.presentationml.slide+xml"/>
  <Override PartName="/ppt/slideLayouts/slideLayout1.xml" ContentType="application/vnd.openxmlformats-officedocument.presentationml.slideLayout+xml"/>
  <Override PartName="/ppt/commentAuthors.xml" ContentType="application/vnd.openxmlformats-officedocument.presentationml.commentAuthors+xml"/>
  <Override PartName="/ppt/slides/slide64.xml" ContentType="application/vnd.openxmlformats-officedocument.presentationml.slide+xml"/>
  <Override PartName="/ppt/viewProps.xml" ContentType="application/vnd.openxmlformats-officedocument.presentationml.viewProps+xml"/>
  <Override PartName="/ppt/slides/slide47.xml" ContentType="application/vnd.openxmlformats-officedocument.presentationml.slide+xml"/>
  <Override PartName="/ppt/slides/slide73.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slides/slide56.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slideLayouts/slideLayout11.xml" ContentType="application/vnd.openxmlformats-officedocument.presentationml.slideLayout+xml"/>
  <Override PartName="/ppt/slides/slide7.xml" ContentType="application/vnd.openxmlformats-officedocument.presentationml.slide+xml"/>
  <Override PartName="/ppt/slides/slide71.xml" ContentType="application/vnd.openxmlformats-officedocument.presentationml.slide+xml"/>
  <Override PartName="/ppt/slides/slide32.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slides/slide80.xml" ContentType="application/vnd.openxmlformats-officedocument.presentationml.slide+xml"/>
  <Override PartName="/ppt/slides/slide63.xml" ContentType="application/vnd.openxmlformats-officedocument.presentationml.slide+xml"/>
  <Override PartName="/ppt/slides/slide79.xml" ContentType="application/vnd.openxmlformats-officedocument.presentationml.slide+xml"/>
  <Override PartName="/ppt/slides/slide46.xml" ContentType="application/vnd.openxmlformats-officedocument.presentationml.slide+xml"/>
  <Override PartName="/ppt/slides/slide72.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s/slide70.xml" ContentType="application/vnd.openxmlformats-officedocument.presentationml.slide+xml"/>
  <Override PartName="/ppt/slides/slide31.xml" ContentType="application/vnd.openxmlformats-officedocument.presentationml.slide+xml"/>
  <Override PartName="/ppt/slideLayouts/slideLayout6.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6"/>
  </p:notesMasterIdLst>
  <p:handoutMasterIdLst>
    <p:handoutMasterId r:id="rId87"/>
  </p:handoutMasterIdLst>
  <p:sldIdLst>
    <p:sldId id="347" r:id="rId2"/>
    <p:sldId id="321" r:id="rId3"/>
    <p:sldId id="477" r:id="rId4"/>
    <p:sldId id="473" r:id="rId5"/>
    <p:sldId id="320" r:id="rId6"/>
    <p:sldId id="446" r:id="rId7"/>
    <p:sldId id="476" r:id="rId8"/>
    <p:sldId id="445" r:id="rId9"/>
    <p:sldId id="475" r:id="rId10"/>
    <p:sldId id="338" r:id="rId11"/>
    <p:sldId id="478" r:id="rId12"/>
    <p:sldId id="479" r:id="rId13"/>
    <p:sldId id="471" r:id="rId14"/>
    <p:sldId id="403" r:id="rId15"/>
    <p:sldId id="459" r:id="rId16"/>
    <p:sldId id="399" r:id="rId17"/>
    <p:sldId id="395" r:id="rId18"/>
    <p:sldId id="462" r:id="rId19"/>
    <p:sldId id="441" r:id="rId20"/>
    <p:sldId id="341" r:id="rId21"/>
    <p:sldId id="456" r:id="rId22"/>
    <p:sldId id="457" r:id="rId23"/>
    <p:sldId id="458" r:id="rId24"/>
    <p:sldId id="422" r:id="rId25"/>
    <p:sldId id="469" r:id="rId26"/>
    <p:sldId id="418" r:id="rId27"/>
    <p:sldId id="423" r:id="rId28"/>
    <p:sldId id="409" r:id="rId29"/>
    <p:sldId id="455" r:id="rId30"/>
    <p:sldId id="414" r:id="rId31"/>
    <p:sldId id="415" r:id="rId32"/>
    <p:sldId id="416" r:id="rId33"/>
    <p:sldId id="419" r:id="rId34"/>
    <p:sldId id="421" r:id="rId35"/>
    <p:sldId id="408" r:id="rId36"/>
    <p:sldId id="472" r:id="rId37"/>
    <p:sldId id="336" r:id="rId38"/>
    <p:sldId id="447" r:id="rId39"/>
    <p:sldId id="413" r:id="rId40"/>
    <p:sldId id="411" r:id="rId41"/>
    <p:sldId id="431" r:id="rId42"/>
    <p:sldId id="349" r:id="rId43"/>
    <p:sldId id="350" r:id="rId44"/>
    <p:sldId id="353" r:id="rId45"/>
    <p:sldId id="397" r:id="rId46"/>
    <p:sldId id="354" r:id="rId47"/>
    <p:sldId id="400" r:id="rId48"/>
    <p:sldId id="352" r:id="rId49"/>
    <p:sldId id="356" r:id="rId50"/>
    <p:sldId id="355" r:id="rId51"/>
    <p:sldId id="451" r:id="rId52"/>
    <p:sldId id="442" r:id="rId53"/>
    <p:sldId id="430" r:id="rId54"/>
    <p:sldId id="398" r:id="rId55"/>
    <p:sldId id="429" r:id="rId56"/>
    <p:sldId id="433" r:id="rId57"/>
    <p:sldId id="372" r:id="rId58"/>
    <p:sldId id="434" r:id="rId59"/>
    <p:sldId id="373" r:id="rId60"/>
    <p:sldId id="454" r:id="rId61"/>
    <p:sldId id="374" r:id="rId62"/>
    <p:sldId id="375" r:id="rId63"/>
    <p:sldId id="435" r:id="rId64"/>
    <p:sldId id="376" r:id="rId65"/>
    <p:sldId id="377" r:id="rId66"/>
    <p:sldId id="461" r:id="rId67"/>
    <p:sldId id="378" r:id="rId68"/>
    <p:sldId id="389" r:id="rId69"/>
    <p:sldId id="443" r:id="rId70"/>
    <p:sldId id="474" r:id="rId71"/>
    <p:sldId id="470" r:id="rId72"/>
    <p:sldId id="463" r:id="rId73"/>
    <p:sldId id="273" r:id="rId74"/>
    <p:sldId id="284" r:id="rId75"/>
    <p:sldId id="274" r:id="rId76"/>
    <p:sldId id="464" r:id="rId77"/>
    <p:sldId id="465" r:id="rId78"/>
    <p:sldId id="466" r:id="rId79"/>
    <p:sldId id="276" r:id="rId80"/>
    <p:sldId id="301" r:id="rId81"/>
    <p:sldId id="277" r:id="rId82"/>
    <p:sldId id="296" r:id="rId83"/>
    <p:sldId id="298" r:id="rId84"/>
    <p:sldId id="299" r:id="rId85"/>
  </p:sldIdLst>
  <p:sldSz cx="9144000" cy="6858000" type="screen4x3"/>
  <p:notesSz cx="6858000" cy="9144000"/>
  <p:defaultTextStyle>
    <a:defPPr>
      <a:defRPr lang="en-A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Yolande Lucire" initials="DI"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27658A"/>
    <a:srgbClr val="15364F"/>
    <a:srgbClr val="215168"/>
    <a:srgbClr val="152A54"/>
    <a:srgbClr val="C1462D"/>
    <a:srgbClr val="81222A"/>
    <a:srgbClr val="CE461F"/>
    <a:srgbClr val="234D8A"/>
    <a:srgbClr val="5C5C5C"/>
    <a:srgbClr val="73292A"/>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4507" autoAdjust="0"/>
    <p:restoredTop sz="99238" autoAdjust="0"/>
  </p:normalViewPr>
  <p:slideViewPr>
    <p:cSldViewPr snapToGrid="0" showGuides="1">
      <p:cViewPr>
        <p:scale>
          <a:sx n="125" d="100"/>
          <a:sy n="125" d="100"/>
        </p:scale>
        <p:origin x="-464" y="-512"/>
      </p:cViewPr>
      <p:guideLst>
        <p:guide orient="horz" pos="612"/>
        <p:guide pos="2596"/>
      </p:guideLst>
    </p:cSldViewPr>
  </p:slideViewPr>
  <p:outlineViewPr>
    <p:cViewPr>
      <p:scale>
        <a:sx n="33" d="100"/>
        <a:sy n="33" d="100"/>
      </p:scale>
      <p:origin x="0" y="38136"/>
    </p:cViewPr>
  </p:outlineViewPr>
  <p:notesTextViewPr>
    <p:cViewPr>
      <p:scale>
        <a:sx n="100" d="100"/>
        <a:sy n="100" d="100"/>
      </p:scale>
      <p:origin x="0" y="0"/>
    </p:cViewPr>
  </p:notesTextViewPr>
  <p:sorterViewPr>
    <p:cViewPr>
      <p:scale>
        <a:sx n="188" d="100"/>
        <a:sy n="188" d="100"/>
      </p:scale>
      <p:origin x="0" y="0"/>
    </p:cViewPr>
  </p:sorterViewPr>
  <p:notesViewPr>
    <p:cSldViewPr snapToGrid="0" snapToObjects="1" showGuides="1">
      <p:cViewPr varScale="1">
        <p:scale>
          <a:sx n="113" d="100"/>
          <a:sy n="113" d="100"/>
        </p:scale>
        <p:origin x="-3840"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presProps" Target="presProps.xml"/><Relationship Id="rId91" Type="http://schemas.openxmlformats.org/officeDocument/2006/relationships/viewProps" Target="viewProps.xml"/><Relationship Id="rId92" Type="http://schemas.openxmlformats.org/officeDocument/2006/relationships/theme" Target="theme/theme1.xml"/><Relationship Id="rId93"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notesMaster" Target="notesMasters/notesMaster1.xml"/><Relationship Id="rId87" Type="http://schemas.openxmlformats.org/officeDocument/2006/relationships/handoutMaster" Target="handoutMasters/handoutMaster1.xml"/><Relationship Id="rId88" Type="http://schemas.openxmlformats.org/officeDocument/2006/relationships/printerSettings" Target="printerSettings/printerSettings1.bin"/><Relationship Id="rId8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venir Book"/>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D16F3F-17E7-2540-99F9-A8942991C1F2}" type="datetimeFigureOut">
              <a:rPr lang="en-US" smtClean="0">
                <a:latin typeface="Avenir Book"/>
              </a:rPr>
              <a:pPr/>
              <a:t>7/5/18</a:t>
            </a:fld>
            <a:endParaRPr lang="en-US" dirty="0">
              <a:latin typeface="Avenir Book"/>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venir Book"/>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4EC432-35FF-DD46-91C9-16FE09AA9A87}" type="slidenum">
              <a:rPr lang="en-US" smtClean="0">
                <a:latin typeface="Avenir Book"/>
              </a:rPr>
              <a:pPr/>
              <a:t>‹#›</a:t>
            </a:fld>
            <a:endParaRPr lang="en-US" dirty="0">
              <a:latin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58372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venir Book"/>
              </a:defRPr>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venir Book"/>
              </a:defRPr>
            </a:lvl1pPr>
          </a:lstStyle>
          <a:p>
            <a:fld id="{E80ED348-F018-8341-93D2-8EF65B0B7235}" type="datetimeFigureOut">
              <a:rPr lang="en-AU" smtClean="0"/>
              <a:pPr/>
              <a:t>7/5/18</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AU"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venir Book"/>
              </a:defRPr>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venir Book"/>
              </a:defRPr>
            </a:lvl1pPr>
          </a:lstStyle>
          <a:p>
            <a:fld id="{B90D716D-E3ED-DD48-8CC7-7053B7E9194F}" type="slidenum">
              <a:rPr lang="en-AU" smtClean="0"/>
              <a:pPr/>
              <a:t>‹#›</a:t>
            </a:fld>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263590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Avenir Book"/>
        <a:ea typeface="+mn-ea"/>
        <a:cs typeface="+mn-cs"/>
      </a:defRPr>
    </a:lvl1pPr>
    <a:lvl2pPr marL="457200" algn="l" defTabSz="457200" rtl="0" eaLnBrk="1" latinLnBrk="0" hangingPunct="1">
      <a:defRPr sz="1200" kern="1200">
        <a:solidFill>
          <a:schemeClr val="tx1"/>
        </a:solidFill>
        <a:latin typeface="Avenir Book"/>
        <a:ea typeface="+mn-ea"/>
        <a:cs typeface="+mn-cs"/>
      </a:defRPr>
    </a:lvl2pPr>
    <a:lvl3pPr marL="914400" algn="l" defTabSz="457200" rtl="0" eaLnBrk="1" latinLnBrk="0" hangingPunct="1">
      <a:defRPr sz="1200" kern="1200">
        <a:solidFill>
          <a:schemeClr val="tx1"/>
        </a:solidFill>
        <a:latin typeface="Avenir Book"/>
        <a:ea typeface="+mn-ea"/>
        <a:cs typeface="+mn-cs"/>
      </a:defRPr>
    </a:lvl3pPr>
    <a:lvl4pPr marL="1371600" algn="l" defTabSz="457200" rtl="0" eaLnBrk="1" latinLnBrk="0" hangingPunct="1">
      <a:defRPr sz="1200" kern="1200">
        <a:solidFill>
          <a:schemeClr val="tx1"/>
        </a:solidFill>
        <a:latin typeface="Avenir Book"/>
        <a:ea typeface="+mn-ea"/>
        <a:cs typeface="+mn-cs"/>
      </a:defRPr>
    </a:lvl4pPr>
    <a:lvl5pPr marL="1828800" algn="l" defTabSz="457200" rtl="0" eaLnBrk="1" latinLnBrk="0" hangingPunct="1">
      <a:defRPr sz="1200" kern="1200">
        <a:solidFill>
          <a:schemeClr val="tx1"/>
        </a:solidFill>
        <a:latin typeface="Avenir Book"/>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D716D-E3ED-DD48-8CC7-7053B7E9194F}" type="slidenum">
              <a:rPr lang="en-AU" smtClean="0"/>
              <a:pPr/>
              <a:t>13</a:t>
            </a:fld>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03038609"/>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B90D716D-E3ED-DD48-8CC7-7053B7E9194F}" type="slidenum">
              <a:rPr lang="en-AU" smtClean="0"/>
              <a:pPr/>
              <a:t>46</a:t>
            </a:fld>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D716D-E3ED-DD48-8CC7-7053B7E9194F}" type="slidenum">
              <a:rPr lang="en-AU" smtClean="0"/>
              <a:pPr/>
              <a:t>83</a:t>
            </a:fld>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27191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edit Master subtitle style</a:t>
            </a:r>
            <a:endParaRPr lang="en-AU"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92341D-7FAF-3848-9EB8-E5E79CAC007A}" type="datetimeFigureOut">
              <a:rPr lang="en-AU" smtClean="0"/>
              <a:pPr/>
              <a:t>7/5/18</a:t>
            </a:fld>
            <a:endParaRPr lang="en-AU"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B709ACB-B525-DA4D-A8CE-476B17967CA1}"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92341D-7FAF-3848-9EB8-E5E79CAC007A}" type="datetimeFigureOut">
              <a:rPr lang="en-AU" smtClean="0"/>
              <a:pPr/>
              <a:t>7/5/18</a:t>
            </a:fld>
            <a:endParaRPr lang="en-AU"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B709ACB-B525-DA4D-A8CE-476B17967CA1}"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92341D-7FAF-3848-9EB8-E5E79CAC007A}" type="datetimeFigureOut">
              <a:rPr lang="en-AU" smtClean="0"/>
              <a:pPr/>
              <a:t>7/5/18</a:t>
            </a:fld>
            <a:endParaRPr lang="en-AU"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B709ACB-B525-DA4D-A8CE-476B17967CA1}"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92341D-7FAF-3848-9EB8-E5E79CAC007A}" type="datetimeFigureOut">
              <a:rPr lang="en-AU" smtClean="0"/>
              <a:pPr/>
              <a:t>7/5/18</a:t>
            </a:fld>
            <a:endParaRPr lang="en-AU"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B709ACB-B525-DA4D-A8CE-476B17967CA1}"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92341D-7FAF-3848-9EB8-E5E79CAC007A}" type="datetimeFigureOut">
              <a:rPr lang="en-AU" smtClean="0"/>
              <a:pPr/>
              <a:t>7/5/18</a:t>
            </a:fld>
            <a:endParaRPr lang="en-AU"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B709ACB-B525-DA4D-A8CE-476B17967CA1}"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F92341D-7FAF-3848-9EB8-E5E79CAC007A}" type="datetimeFigureOut">
              <a:rPr lang="en-AU" smtClean="0"/>
              <a:pPr/>
              <a:t>7/5/18</a:t>
            </a:fld>
            <a:endParaRPr lang="en-AU"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AU"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B709ACB-B525-DA4D-A8CE-476B17967CA1}"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F92341D-7FAF-3848-9EB8-E5E79CAC007A}" type="datetimeFigureOut">
              <a:rPr lang="en-AU" smtClean="0"/>
              <a:pPr/>
              <a:t>7/5/18</a:t>
            </a:fld>
            <a:endParaRPr lang="en-AU"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AU"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B709ACB-B525-DA4D-A8CE-476B17967CA1}"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F92341D-7FAF-3848-9EB8-E5E79CAC007A}" type="datetimeFigureOut">
              <a:rPr lang="en-AU" smtClean="0"/>
              <a:pPr/>
              <a:t>7/5/18</a:t>
            </a:fld>
            <a:endParaRPr lang="en-AU"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AU"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B709ACB-B525-DA4D-A8CE-476B17967CA1}"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F92341D-7FAF-3848-9EB8-E5E79CAC007A}" type="datetimeFigureOut">
              <a:rPr lang="en-AU" smtClean="0"/>
              <a:pPr/>
              <a:t>7/5/18</a:t>
            </a:fld>
            <a:endParaRPr lang="en-AU"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AU"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B709ACB-B525-DA4D-A8CE-476B17967CA1}"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F92341D-7FAF-3848-9EB8-E5E79CAC007A}" type="datetimeFigureOut">
              <a:rPr lang="en-AU" smtClean="0"/>
              <a:pPr/>
              <a:t>7/5/18</a:t>
            </a:fld>
            <a:endParaRPr lang="en-AU"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AU"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B709ACB-B525-DA4D-A8CE-476B17967CA1}" type="slidenum">
              <a:rPr lang="en-AU" smtClean="0"/>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F92341D-7FAF-3848-9EB8-E5E79CAC007A}" type="datetimeFigureOut">
              <a:rPr lang="en-AU" smtClean="0"/>
              <a:pPr/>
              <a:t>7/5/18</a:t>
            </a:fld>
            <a:endParaRPr lang="en-AU"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AU"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B709ACB-B525-DA4D-A8CE-476B17967CA1}"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0">
          <a:gsLst>
            <a:gs pos="9000">
              <a:srgbClr val="3C6C7A"/>
            </a:gs>
            <a:gs pos="65000">
              <a:srgbClr val="FFFFFF"/>
            </a:gs>
          </a:gsLst>
          <a:lin ang="48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518"/>
            <a:ext cx="8229600" cy="1143000"/>
          </a:xfrm>
          <a:prstGeom prst="rect">
            <a:avLst/>
          </a:prstGeom>
        </p:spPr>
        <p:txBody>
          <a:bodyPr vert="horz" lIns="91440" tIns="45720" rIns="91440" bIns="45720" rtlCol="0" anchor="ctr">
            <a:normAutofit/>
          </a:bodyPr>
          <a:lstStyle/>
          <a:p>
            <a:r>
              <a:rPr lang="en-AU" dirty="0" smtClean="0"/>
              <a:t>Click to edit Master title style</a:t>
            </a:r>
            <a:endParaRPr lang="en-AU" dirty="0"/>
          </a:p>
        </p:txBody>
      </p:sp>
      <p:sp>
        <p:nvSpPr>
          <p:cNvPr id="3" name="Text Placeholder 2"/>
          <p:cNvSpPr>
            <a:spLocks noGrp="1"/>
          </p:cNvSpPr>
          <p:nvPr>
            <p:ph type="body" idx="1"/>
          </p:nvPr>
        </p:nvSpPr>
        <p:spPr>
          <a:xfrm>
            <a:off x="457200" y="1783080"/>
            <a:ext cx="8229600" cy="4525963"/>
          </a:xfrm>
          <a:prstGeom prst="rect">
            <a:avLst/>
          </a:prstGeom>
        </p:spPr>
        <p:txBody>
          <a:bodyPr vert="horz" lIns="91440" tIns="45720" rIns="91440" bIns="45720" rtlCol="0">
            <a:normAutofit/>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Gill Sans MT"/>
          <a:ea typeface="+mj-ea"/>
          <a:cs typeface="Gill Sans MT"/>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venir Book"/>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venir Book"/>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venir Book"/>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venir Book"/>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venir Book"/>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A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andora.nla.gov.au/pan/40156/20100301-1613/www.health.nsw.gov.au/pubs/2009/pdf/2nd_report.pdf"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andora.nla.gov.au/pan/40156/20100301-1613/www.health.nsw.gov.au/pubs/2009/pdf/2nd_report.pdf"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Ancient_Greek"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harmVar.org"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60" y="477520"/>
            <a:ext cx="9133840" cy="1470025"/>
          </a:xfrm>
        </p:spPr>
        <p:txBody>
          <a:bodyPr>
            <a:normAutofit/>
          </a:bodyPr>
          <a:lstStyle/>
          <a:p>
            <a:r>
              <a:rPr lang="en-US" sz="4200" dirty="0" smtClean="0"/>
              <a:t>The Australian </a:t>
            </a:r>
            <a:r>
              <a:rPr lang="en-US" sz="4200" dirty="0"/>
              <a:t>Academy of</a:t>
            </a:r>
            <a:r>
              <a:rPr lang="en-US" sz="4200" dirty="0" smtClean="0"/>
              <a:t> </a:t>
            </a:r>
            <a:br>
              <a:rPr lang="en-US" sz="4200" dirty="0" smtClean="0"/>
            </a:br>
            <a:r>
              <a:rPr lang="en-US" sz="4200" dirty="0" smtClean="0"/>
              <a:t>Forensic Sciences</a:t>
            </a:r>
            <a:endParaRPr lang="en-US" sz="4200" dirty="0"/>
          </a:p>
        </p:txBody>
      </p:sp>
      <p:sp>
        <p:nvSpPr>
          <p:cNvPr id="5" name="TextBox 4"/>
          <p:cNvSpPr txBox="1"/>
          <p:nvPr/>
        </p:nvSpPr>
        <p:spPr>
          <a:xfrm>
            <a:off x="741680" y="2123440"/>
            <a:ext cx="7498080" cy="3893374"/>
          </a:xfrm>
          <a:prstGeom prst="rect">
            <a:avLst/>
          </a:prstGeom>
          <a:noFill/>
        </p:spPr>
        <p:txBody>
          <a:bodyPr wrap="square" rtlCol="0">
            <a:spAutoFit/>
          </a:bodyPr>
          <a:lstStyle/>
          <a:p>
            <a:pPr algn="ctr"/>
            <a:endParaRPr lang="en-US" sz="1600" dirty="0" smtClean="0">
              <a:solidFill>
                <a:schemeClr val="bg2">
                  <a:lumMod val="50000"/>
                </a:schemeClr>
              </a:solidFill>
              <a:latin typeface="Avenir Book"/>
            </a:endParaRPr>
          </a:p>
          <a:p>
            <a:pPr algn="ctr"/>
            <a:r>
              <a:rPr lang="en-US" sz="2600" dirty="0" smtClean="0">
                <a:solidFill>
                  <a:schemeClr val="accent5">
                    <a:lumMod val="50000"/>
                  </a:schemeClr>
                </a:solidFill>
                <a:latin typeface="Bangla Sangam MN"/>
                <a:cs typeface="Bangla Sangam MN"/>
              </a:rPr>
              <a:t>Plenary Session May 16, 2018</a:t>
            </a:r>
          </a:p>
          <a:p>
            <a:pPr algn="ctr"/>
            <a:endParaRPr lang="en-US" sz="1500" dirty="0" smtClean="0">
              <a:solidFill>
                <a:srgbClr val="050D59"/>
              </a:solidFill>
              <a:latin typeface="Bangla Sangam MN"/>
              <a:cs typeface="Bangla Sangam MN"/>
            </a:endParaRPr>
          </a:p>
          <a:p>
            <a:endParaRPr lang="en-US" sz="2000" dirty="0">
              <a:solidFill>
                <a:srgbClr val="050D59"/>
              </a:solidFill>
              <a:latin typeface="Bangla Sangam MN"/>
              <a:cs typeface="Bangla Sangam MN"/>
            </a:endParaRPr>
          </a:p>
          <a:p>
            <a:pPr algn="ctr"/>
            <a:r>
              <a:rPr lang="en-US" sz="2700" dirty="0" smtClean="0">
                <a:solidFill>
                  <a:srgbClr val="BC4E27"/>
                </a:solidFill>
                <a:latin typeface="Lucida Grande CE"/>
                <a:cs typeface="Lucida Grande CE"/>
              </a:rPr>
              <a:t>From </a:t>
            </a:r>
            <a:r>
              <a:rPr lang="en-US" sz="2700" dirty="0">
                <a:solidFill>
                  <a:srgbClr val="BC4E27"/>
                </a:solidFill>
                <a:latin typeface="Lucida Grande CE"/>
                <a:cs typeface="Lucida Grande CE"/>
              </a:rPr>
              <a:t>Personalized Medicine to Personalized </a:t>
            </a:r>
            <a:r>
              <a:rPr lang="en-US" sz="2700" dirty="0" smtClean="0">
                <a:solidFill>
                  <a:srgbClr val="BC4E27"/>
                </a:solidFill>
                <a:latin typeface="Lucida Grande CE"/>
                <a:cs typeface="Lucida Grande CE"/>
              </a:rPr>
              <a:t>Justice: the promises of translational pharmacogenomics in the justice system  </a:t>
            </a:r>
          </a:p>
          <a:p>
            <a:pPr algn="ctr"/>
            <a:endParaRPr lang="en-US" sz="2800" dirty="0" smtClean="0">
              <a:solidFill>
                <a:srgbClr val="050D59"/>
              </a:solidFill>
              <a:latin typeface="Helvetica"/>
              <a:cs typeface="Helvetica"/>
            </a:endParaRPr>
          </a:p>
          <a:p>
            <a:pPr algn="ctr"/>
            <a:r>
              <a:rPr lang="en-US" sz="2600" dirty="0" smtClean="0">
                <a:solidFill>
                  <a:srgbClr val="000000"/>
                </a:solidFill>
                <a:latin typeface="Helvetica"/>
                <a:cs typeface="Helvetica"/>
              </a:rPr>
              <a:t>Dr Yolande Lucire </a:t>
            </a:r>
          </a:p>
          <a:p>
            <a:pPr algn="ctr"/>
            <a:r>
              <a:rPr lang="en-US" sz="2600" dirty="0" smtClean="0">
                <a:solidFill>
                  <a:srgbClr val="000000"/>
                </a:solidFill>
                <a:latin typeface="Helvetica"/>
                <a:cs typeface="Helvetica"/>
              </a:rPr>
              <a:t>PhD </a:t>
            </a:r>
            <a:r>
              <a:rPr lang="en-US" sz="2500" dirty="0" smtClean="0">
                <a:solidFill>
                  <a:srgbClr val="000000"/>
                </a:solidFill>
                <a:latin typeface="Helvetica"/>
                <a:cs typeface="Helvetica"/>
              </a:rPr>
              <a:t>MBBS DPM FRANZCP (1970-2011) </a:t>
            </a:r>
            <a:endParaRPr lang="en-US" sz="2500" dirty="0">
              <a:solidFill>
                <a:srgbClr val="000000"/>
              </a:solidFill>
              <a:latin typeface="Helvetica"/>
              <a:cs typeface="Helvetica"/>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91380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0" y="3403600"/>
            <a:ext cx="9144000" cy="34544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3" name="Content Placeholder 2"/>
          <p:cNvSpPr>
            <a:spLocks noGrp="1"/>
          </p:cNvSpPr>
          <p:nvPr>
            <p:ph idx="1"/>
          </p:nvPr>
        </p:nvSpPr>
        <p:spPr>
          <a:xfrm>
            <a:off x="518160" y="254000"/>
            <a:ext cx="8351520" cy="3180080"/>
          </a:xfrm>
        </p:spPr>
        <p:txBody>
          <a:bodyPr>
            <a:noAutofit/>
          </a:bodyPr>
          <a:lstStyle/>
          <a:p>
            <a:pPr marL="0" indent="0">
              <a:spcBef>
                <a:spcPts val="600"/>
              </a:spcBef>
              <a:spcAft>
                <a:spcPts val="600"/>
              </a:spcAft>
              <a:buNone/>
            </a:pPr>
            <a:r>
              <a:rPr lang="en-US" sz="2000" b="1" dirty="0">
                <a:solidFill>
                  <a:srgbClr val="551F22"/>
                </a:solidFill>
                <a:cs typeface="Avenir Book"/>
              </a:rPr>
              <a:t>The patient’s genotype is the formerly invisible </a:t>
            </a:r>
            <a:r>
              <a:rPr lang="en-US" sz="2000" b="1" dirty="0" smtClean="0">
                <a:solidFill>
                  <a:srgbClr val="551F22"/>
                </a:solidFill>
                <a:cs typeface="Avenir Book"/>
              </a:rPr>
              <a:t>fact</a:t>
            </a:r>
            <a:r>
              <a:rPr lang="en-US" sz="2000" b="1" dirty="0">
                <a:solidFill>
                  <a:srgbClr val="551F22"/>
                </a:solidFill>
                <a:cs typeface="Avenir Book"/>
              </a:rPr>
              <a:t>o</a:t>
            </a:r>
            <a:r>
              <a:rPr lang="en-US" sz="2000" b="1" dirty="0" smtClean="0">
                <a:solidFill>
                  <a:srgbClr val="551F22"/>
                </a:solidFill>
                <a:cs typeface="Avenir Book"/>
              </a:rPr>
              <a:t>r </a:t>
            </a:r>
            <a:r>
              <a:rPr lang="en-US" sz="2000" b="1" dirty="0">
                <a:solidFill>
                  <a:srgbClr val="551F22"/>
                </a:solidFill>
                <a:cs typeface="Avenir Book"/>
              </a:rPr>
              <a:t>that explains why s</a:t>
            </a:r>
            <a:r>
              <a:rPr lang="en-US" sz="2000" b="1" dirty="0" smtClean="0">
                <a:solidFill>
                  <a:srgbClr val="551F22"/>
                </a:solidFill>
                <a:cs typeface="Avenir Book"/>
              </a:rPr>
              <a:t>ome </a:t>
            </a:r>
            <a:r>
              <a:rPr lang="en-US" sz="2000" b="1" dirty="0">
                <a:solidFill>
                  <a:srgbClr val="551F22"/>
                </a:solidFill>
                <a:cs typeface="Avenir Book"/>
              </a:rPr>
              <a:t>people react badly to </a:t>
            </a:r>
            <a:r>
              <a:rPr lang="en-US" sz="2000" b="1" dirty="0" smtClean="0">
                <a:solidFill>
                  <a:srgbClr val="551F22"/>
                </a:solidFill>
                <a:cs typeface="Avenir Book"/>
              </a:rPr>
              <a:t>doses </a:t>
            </a:r>
            <a:r>
              <a:rPr lang="en-US" sz="2000" b="1" dirty="0">
                <a:solidFill>
                  <a:srgbClr val="551F22"/>
                </a:solidFill>
                <a:cs typeface="Avenir Book"/>
              </a:rPr>
              <a:t>and </a:t>
            </a:r>
            <a:r>
              <a:rPr lang="en-US" sz="2000" b="1" dirty="0" smtClean="0">
                <a:solidFill>
                  <a:srgbClr val="551F22"/>
                </a:solidFill>
                <a:cs typeface="Avenir Book"/>
              </a:rPr>
              <a:t>combinations </a:t>
            </a:r>
            <a:r>
              <a:rPr lang="en-US" sz="2000" b="1" dirty="0">
                <a:solidFill>
                  <a:srgbClr val="551F22"/>
                </a:solidFill>
                <a:cs typeface="Avenir Book"/>
              </a:rPr>
              <a:t>and others do </a:t>
            </a:r>
            <a:r>
              <a:rPr lang="en-US" sz="2000" b="1" dirty="0" smtClean="0">
                <a:solidFill>
                  <a:srgbClr val="551F22"/>
                </a:solidFill>
                <a:cs typeface="Avenir Book"/>
              </a:rPr>
              <a:t>not.</a:t>
            </a:r>
          </a:p>
          <a:p>
            <a:pPr marL="0" indent="0">
              <a:spcBef>
                <a:spcPts val="600"/>
              </a:spcBef>
              <a:spcAft>
                <a:spcPts val="600"/>
              </a:spcAft>
              <a:buNone/>
            </a:pPr>
            <a:r>
              <a:rPr lang="en-US" sz="1900" dirty="0" smtClean="0">
                <a:solidFill>
                  <a:srgbClr val="15364F"/>
                </a:solidFill>
                <a:cs typeface="Avenir Book"/>
              </a:rPr>
              <a:t>Living and dead patients with medication-induced problems appear in every civil and criminal jurisdiction. </a:t>
            </a:r>
          </a:p>
          <a:p>
            <a:pPr marL="0" indent="0">
              <a:spcBef>
                <a:spcPts val="600"/>
              </a:spcBef>
              <a:spcAft>
                <a:spcPts val="600"/>
              </a:spcAft>
              <a:buNone/>
            </a:pPr>
            <a:r>
              <a:rPr lang="en-US" sz="1900" dirty="0" smtClean="0">
                <a:solidFill>
                  <a:srgbClr val="1F5169"/>
                </a:solidFill>
                <a:cs typeface="Avenir Book"/>
              </a:rPr>
              <a:t>Major Use of this evidence: Deflecting </a:t>
            </a:r>
            <a:r>
              <a:rPr lang="en-US" sz="1900" dirty="0">
                <a:solidFill>
                  <a:srgbClr val="1F5169"/>
                </a:solidFill>
                <a:cs typeface="Avenir Book"/>
              </a:rPr>
              <a:t>medical negligence cases onto the pharmaceutical industry which </a:t>
            </a:r>
            <a:r>
              <a:rPr lang="en-US" sz="1900" dirty="0" smtClean="0">
                <a:solidFill>
                  <a:srgbClr val="1F5169"/>
                </a:solidFill>
                <a:cs typeface="Avenir Book"/>
              </a:rPr>
              <a:t>has failed to warn and educated negligently. </a:t>
            </a:r>
          </a:p>
          <a:p>
            <a:pPr marL="0" indent="0">
              <a:spcBef>
                <a:spcPts val="600"/>
              </a:spcBef>
              <a:spcAft>
                <a:spcPts val="600"/>
              </a:spcAft>
              <a:buNone/>
            </a:pPr>
            <a:r>
              <a:rPr lang="en-US" sz="1900" dirty="0" smtClean="0">
                <a:solidFill>
                  <a:srgbClr val="27658A"/>
                </a:solidFill>
                <a:cs typeface="Avenir Book"/>
              </a:rPr>
              <a:t>In USA, both doctor and Drug Company are sued. Doctor side steps, takes the “learned intermediary defense:” “I was not told, I have been lied to.” </a:t>
            </a:r>
            <a:r>
              <a:rPr lang="en-US" sz="1900" dirty="0" smtClean="0">
                <a:solidFill>
                  <a:srgbClr val="2C6A83"/>
                </a:solidFill>
                <a:cs typeface="Avenir Book"/>
              </a:rPr>
              <a:t>	</a:t>
            </a:r>
            <a:endParaRPr lang="en-US" sz="1900" dirty="0">
              <a:solidFill>
                <a:srgbClr val="2C6A83"/>
              </a:solidFill>
              <a:cs typeface="Avenir Book"/>
            </a:endParaRPr>
          </a:p>
          <a:p>
            <a:pPr marL="0" indent="0">
              <a:spcBef>
                <a:spcPts val="500"/>
              </a:spcBef>
              <a:spcAft>
                <a:spcPts val="500"/>
              </a:spcAft>
              <a:buNone/>
            </a:pPr>
            <a:endParaRPr lang="en-US" sz="1900" dirty="0">
              <a:solidFill>
                <a:srgbClr val="2C6A83"/>
              </a:solidFill>
              <a:cs typeface="Avenir Book"/>
            </a:endParaRPr>
          </a:p>
        </p:txBody>
      </p:sp>
      <p:sp>
        <p:nvSpPr>
          <p:cNvPr id="4" name="TextBox 3"/>
          <p:cNvSpPr txBox="1"/>
          <p:nvPr/>
        </p:nvSpPr>
        <p:spPr>
          <a:xfrm>
            <a:off x="447040" y="3693363"/>
            <a:ext cx="4196080" cy="2862323"/>
          </a:xfrm>
          <a:prstGeom prst="rect">
            <a:avLst/>
          </a:prstGeom>
          <a:noFill/>
        </p:spPr>
        <p:txBody>
          <a:bodyPr wrap="square" rtlCol="0">
            <a:noAutofit/>
          </a:bodyPr>
          <a:lstStyle/>
          <a:p>
            <a:pPr marL="349200" indent="-349200">
              <a:spcBef>
                <a:spcPts val="400"/>
              </a:spcBef>
              <a:spcAft>
                <a:spcPts val="400"/>
              </a:spcAft>
              <a:buFont typeface="Arial"/>
              <a:buChar char="•"/>
            </a:pPr>
            <a:r>
              <a:rPr lang="en-US" dirty="0">
                <a:solidFill>
                  <a:srgbClr val="5C5C5C"/>
                </a:solidFill>
                <a:latin typeface="Avenir Book"/>
              </a:rPr>
              <a:t>Defense of medical negligence</a:t>
            </a:r>
            <a:endParaRPr lang="en-AU" dirty="0">
              <a:solidFill>
                <a:srgbClr val="5C5C5C"/>
              </a:solidFill>
              <a:latin typeface="Avenir Book"/>
            </a:endParaRPr>
          </a:p>
          <a:p>
            <a:pPr marL="349200" indent="-349200">
              <a:spcBef>
                <a:spcPts val="400"/>
              </a:spcBef>
              <a:spcAft>
                <a:spcPts val="400"/>
              </a:spcAft>
              <a:buFont typeface="Arial"/>
              <a:buChar char="•"/>
            </a:pPr>
            <a:r>
              <a:rPr lang="en-US" dirty="0" smtClean="0">
                <a:solidFill>
                  <a:srgbClr val="5C5C5C"/>
                </a:solidFill>
                <a:latin typeface="Avenir Book"/>
              </a:rPr>
              <a:t>Suicide</a:t>
            </a:r>
          </a:p>
          <a:p>
            <a:pPr marL="349200" indent="-349200">
              <a:spcBef>
                <a:spcPts val="400"/>
              </a:spcBef>
              <a:spcAft>
                <a:spcPts val="400"/>
              </a:spcAft>
              <a:buFont typeface="Arial"/>
              <a:buChar char="•"/>
            </a:pPr>
            <a:r>
              <a:rPr lang="en-US" dirty="0" smtClean="0">
                <a:solidFill>
                  <a:srgbClr val="5C5C5C"/>
                </a:solidFill>
                <a:latin typeface="Avenir Book"/>
              </a:rPr>
              <a:t>Homicide</a:t>
            </a:r>
            <a:endParaRPr lang="en-AU" dirty="0">
              <a:solidFill>
                <a:srgbClr val="5C5C5C"/>
              </a:solidFill>
              <a:latin typeface="Avenir Book"/>
            </a:endParaRPr>
          </a:p>
          <a:p>
            <a:pPr marL="349200" indent="-349200">
              <a:spcBef>
                <a:spcPts val="400"/>
              </a:spcBef>
              <a:spcAft>
                <a:spcPts val="400"/>
              </a:spcAft>
              <a:buFont typeface="Arial"/>
              <a:buChar char="•"/>
            </a:pPr>
            <a:r>
              <a:rPr lang="en-US" dirty="0">
                <a:solidFill>
                  <a:srgbClr val="5C5C5C"/>
                </a:solidFill>
                <a:latin typeface="Avenir Book"/>
              </a:rPr>
              <a:t>Differentiating mental illnesses</a:t>
            </a:r>
            <a:r>
              <a:rPr lang="en-US" dirty="0" smtClean="0">
                <a:solidFill>
                  <a:srgbClr val="5C5C5C"/>
                </a:solidFill>
                <a:latin typeface="Avenir Book"/>
              </a:rPr>
              <a:t> 	    from </a:t>
            </a:r>
            <a:r>
              <a:rPr lang="en-US" dirty="0">
                <a:solidFill>
                  <a:srgbClr val="5C5C5C"/>
                </a:solidFill>
                <a:latin typeface="Avenir Book"/>
              </a:rPr>
              <a:t>toxidromes for treatment</a:t>
            </a:r>
            <a:endParaRPr lang="en-AU" dirty="0">
              <a:solidFill>
                <a:srgbClr val="5C5C5C"/>
              </a:solidFill>
              <a:latin typeface="Avenir Book"/>
            </a:endParaRPr>
          </a:p>
          <a:p>
            <a:pPr marL="349200" indent="-349200">
              <a:spcBef>
                <a:spcPts val="400"/>
              </a:spcBef>
              <a:spcAft>
                <a:spcPts val="400"/>
              </a:spcAft>
              <a:buFont typeface="Arial"/>
              <a:buChar char="•"/>
            </a:pPr>
            <a:r>
              <a:rPr lang="en-US" dirty="0" smtClean="0">
                <a:solidFill>
                  <a:srgbClr val="5C5C5C"/>
                </a:solidFill>
                <a:latin typeface="Avenir Book"/>
              </a:rPr>
              <a:t>Damages </a:t>
            </a:r>
            <a:r>
              <a:rPr lang="en-US" dirty="0">
                <a:solidFill>
                  <a:srgbClr val="5C5C5C"/>
                </a:solidFill>
                <a:latin typeface="Avenir Book"/>
              </a:rPr>
              <a:t>to survivors of </a:t>
            </a:r>
            <a:r>
              <a:rPr lang="en-US" dirty="0" smtClean="0">
                <a:solidFill>
                  <a:srgbClr val="5C5C5C"/>
                </a:solidFill>
                <a:latin typeface="Avenir Book"/>
              </a:rPr>
              <a:t>attacks</a:t>
            </a:r>
          </a:p>
          <a:p>
            <a:pPr marL="349200" indent="-349200">
              <a:spcBef>
                <a:spcPts val="400"/>
              </a:spcBef>
              <a:spcAft>
                <a:spcPts val="400"/>
              </a:spcAft>
              <a:buFont typeface="Arial"/>
              <a:buChar char="•"/>
            </a:pPr>
            <a:r>
              <a:rPr lang="en-US" dirty="0" smtClean="0">
                <a:solidFill>
                  <a:srgbClr val="5C5C5C"/>
                </a:solidFill>
                <a:latin typeface="Avenir Book"/>
              </a:rPr>
              <a:t>I</a:t>
            </a:r>
            <a:r>
              <a:rPr lang="en-AU" dirty="0" err="1" smtClean="0">
                <a:solidFill>
                  <a:srgbClr val="5C5C5C"/>
                </a:solidFill>
                <a:latin typeface="Avenir Book"/>
              </a:rPr>
              <a:t>nability</a:t>
            </a:r>
            <a:r>
              <a:rPr lang="en-AU" dirty="0" smtClean="0">
                <a:solidFill>
                  <a:srgbClr val="5C5C5C"/>
                </a:solidFill>
                <a:latin typeface="Avenir Book"/>
              </a:rPr>
              <a:t> to work</a:t>
            </a:r>
          </a:p>
          <a:p>
            <a:pPr marL="349200" indent="-349200">
              <a:spcBef>
                <a:spcPts val="400"/>
              </a:spcBef>
              <a:spcAft>
                <a:spcPts val="400"/>
              </a:spcAft>
              <a:buFont typeface="Arial"/>
              <a:buChar char="•"/>
            </a:pPr>
            <a:r>
              <a:rPr lang="en-US" dirty="0" smtClean="0">
                <a:solidFill>
                  <a:srgbClr val="5C5C5C"/>
                </a:solidFill>
                <a:latin typeface="Avenir Book"/>
              </a:rPr>
              <a:t>Professional Tribunals</a:t>
            </a:r>
          </a:p>
          <a:p>
            <a:pPr marL="349200" indent="-349200">
              <a:spcBef>
                <a:spcPts val="400"/>
              </a:spcBef>
              <a:spcAft>
                <a:spcPts val="400"/>
              </a:spcAft>
            </a:pPr>
            <a:endParaRPr lang="en-AU" dirty="0">
              <a:solidFill>
                <a:srgbClr val="5C5C5C"/>
              </a:solidFill>
              <a:latin typeface="Avenir Book"/>
            </a:endParaRPr>
          </a:p>
        </p:txBody>
      </p:sp>
      <p:sp>
        <p:nvSpPr>
          <p:cNvPr id="5" name="TextBox 4"/>
          <p:cNvSpPr txBox="1"/>
          <p:nvPr/>
        </p:nvSpPr>
        <p:spPr>
          <a:xfrm>
            <a:off x="4846320" y="3652723"/>
            <a:ext cx="4043680" cy="3139321"/>
          </a:xfrm>
          <a:prstGeom prst="rect">
            <a:avLst/>
          </a:prstGeom>
          <a:noFill/>
        </p:spPr>
        <p:txBody>
          <a:bodyPr wrap="square" rtlCol="0" anchor="t">
            <a:noAutofit/>
          </a:bodyPr>
          <a:lstStyle/>
          <a:p>
            <a:pPr marL="180000" indent="-180000">
              <a:spcBef>
                <a:spcPts val="600"/>
              </a:spcBef>
              <a:spcAft>
                <a:spcPts val="600"/>
              </a:spcAft>
              <a:buFont typeface="Arial"/>
              <a:buChar char="•"/>
            </a:pPr>
            <a:r>
              <a:rPr lang="en-US" dirty="0">
                <a:solidFill>
                  <a:srgbClr val="5C5C5C"/>
                </a:solidFill>
                <a:latin typeface="Avenir Book"/>
              </a:rPr>
              <a:t>Mental Health Review Tribunals</a:t>
            </a:r>
            <a:r>
              <a:rPr lang="en-US" dirty="0" smtClean="0">
                <a:solidFill>
                  <a:srgbClr val="5C5C5C"/>
                </a:solidFill>
                <a:latin typeface="Avenir Book"/>
              </a:rPr>
              <a:t>;</a:t>
            </a:r>
          </a:p>
          <a:p>
            <a:pPr marL="180000" indent="-180000">
              <a:spcBef>
                <a:spcPts val="600"/>
              </a:spcBef>
              <a:spcAft>
                <a:spcPts val="600"/>
              </a:spcAft>
              <a:buFont typeface="Arial"/>
              <a:buChar char="•"/>
            </a:pPr>
            <a:r>
              <a:rPr lang="en-US" dirty="0" smtClean="0">
                <a:solidFill>
                  <a:srgbClr val="5C5C5C"/>
                </a:solidFill>
                <a:latin typeface="Avenir Book"/>
              </a:rPr>
              <a:t>Common &amp; family law</a:t>
            </a:r>
          </a:p>
          <a:p>
            <a:pPr marL="180000" indent="-180000">
              <a:spcBef>
                <a:spcPts val="600"/>
              </a:spcBef>
              <a:spcAft>
                <a:spcPts val="600"/>
              </a:spcAft>
              <a:buFont typeface="Arial"/>
              <a:buChar char="•"/>
            </a:pPr>
            <a:r>
              <a:rPr lang="en-US" dirty="0" smtClean="0">
                <a:solidFill>
                  <a:srgbClr val="5C5C5C"/>
                </a:solidFill>
                <a:latin typeface="Avenir Book"/>
              </a:rPr>
              <a:t>Workers compensation</a:t>
            </a:r>
            <a:endParaRPr lang="en-AU" dirty="0" smtClean="0">
              <a:solidFill>
                <a:srgbClr val="5C5C5C"/>
              </a:solidFill>
              <a:latin typeface="Avenir Book"/>
            </a:endParaRPr>
          </a:p>
          <a:p>
            <a:pPr marL="180000" indent="-180000">
              <a:spcBef>
                <a:spcPts val="600"/>
              </a:spcBef>
              <a:spcAft>
                <a:spcPts val="600"/>
              </a:spcAft>
              <a:buFont typeface="Arial"/>
              <a:buChar char="•"/>
            </a:pPr>
            <a:r>
              <a:rPr lang="en-US" dirty="0">
                <a:solidFill>
                  <a:srgbClr val="5C5C5C"/>
                </a:solidFill>
                <a:latin typeface="Avenir Book"/>
              </a:rPr>
              <a:t>Death of wage earner</a:t>
            </a:r>
            <a:endParaRPr lang="en-AU" dirty="0">
              <a:solidFill>
                <a:srgbClr val="5C5C5C"/>
              </a:solidFill>
              <a:latin typeface="Avenir Book"/>
            </a:endParaRPr>
          </a:p>
          <a:p>
            <a:pPr marL="180000" indent="-180000">
              <a:spcBef>
                <a:spcPts val="600"/>
              </a:spcBef>
              <a:spcAft>
                <a:spcPts val="600"/>
              </a:spcAft>
              <a:buFont typeface="Arial"/>
              <a:buChar char="•"/>
            </a:pPr>
            <a:r>
              <a:rPr lang="en-US" dirty="0">
                <a:solidFill>
                  <a:srgbClr val="5C5C5C"/>
                </a:solidFill>
                <a:latin typeface="Avenir Book"/>
              </a:rPr>
              <a:t>Lower</a:t>
            </a:r>
            <a:r>
              <a:rPr lang="en-US" dirty="0" smtClean="0">
                <a:solidFill>
                  <a:srgbClr val="5C5C5C"/>
                </a:solidFill>
                <a:latin typeface="Avenir Book"/>
              </a:rPr>
              <a:t> &amp; </a:t>
            </a:r>
            <a:r>
              <a:rPr lang="en-US" dirty="0">
                <a:solidFill>
                  <a:srgbClr val="5C5C5C"/>
                </a:solidFill>
                <a:latin typeface="Avenir Book"/>
              </a:rPr>
              <a:t>higher criminal court</a:t>
            </a:r>
            <a:r>
              <a:rPr lang="en-US" dirty="0" smtClean="0">
                <a:solidFill>
                  <a:srgbClr val="5C5C5C"/>
                </a:solidFill>
                <a:latin typeface="Avenir Book"/>
              </a:rPr>
              <a:t> </a:t>
            </a:r>
            <a:br>
              <a:rPr lang="en-US" dirty="0" smtClean="0">
                <a:solidFill>
                  <a:srgbClr val="5C5C5C"/>
                </a:solidFill>
                <a:latin typeface="Avenir Book"/>
              </a:rPr>
            </a:br>
            <a:r>
              <a:rPr lang="en-US" dirty="0" smtClean="0">
                <a:solidFill>
                  <a:srgbClr val="5C5C5C"/>
                </a:solidFill>
                <a:latin typeface="Avenir Book"/>
              </a:rPr>
              <a:t>  for weird behaviours</a:t>
            </a:r>
            <a:endParaRPr lang="en-AU" dirty="0" smtClean="0">
              <a:solidFill>
                <a:srgbClr val="5C5C5C"/>
              </a:solidFill>
              <a:latin typeface="Avenir Book"/>
            </a:endParaRPr>
          </a:p>
          <a:p>
            <a:pPr marL="180000" indent="-180000">
              <a:spcBef>
                <a:spcPts val="600"/>
              </a:spcBef>
              <a:spcAft>
                <a:spcPts val="600"/>
              </a:spcAft>
              <a:buFont typeface="Arial"/>
              <a:buChar char="•"/>
            </a:pPr>
            <a:r>
              <a:rPr lang="en-AU" dirty="0" smtClean="0">
                <a:solidFill>
                  <a:srgbClr val="5C5C5C"/>
                </a:solidFill>
                <a:latin typeface="Avenir Book"/>
              </a:rPr>
              <a:t>B</a:t>
            </a:r>
            <a:r>
              <a:rPr lang="en-US" dirty="0" err="1" smtClean="0">
                <a:solidFill>
                  <a:srgbClr val="5C5C5C"/>
                </a:solidFill>
                <a:latin typeface="Avenir Book"/>
              </a:rPr>
              <a:t>ehavioural</a:t>
            </a:r>
            <a:r>
              <a:rPr lang="en-US" dirty="0" smtClean="0">
                <a:solidFill>
                  <a:srgbClr val="5C5C5C"/>
                </a:solidFill>
                <a:latin typeface="Avenir Book"/>
              </a:rPr>
              <a:t> changes due to                         confusion</a:t>
            </a:r>
          </a:p>
          <a:p>
            <a:pPr marL="180000" indent="-180000">
              <a:spcBef>
                <a:spcPts val="600"/>
              </a:spcBef>
              <a:spcAft>
                <a:spcPts val="600"/>
              </a:spcAft>
            </a:pPr>
            <a:endParaRPr lang="en-AU" dirty="0" smtClean="0">
              <a:latin typeface="Avenir Book"/>
            </a:endParaRPr>
          </a:p>
          <a:p>
            <a:pPr marL="180000" indent="-180000">
              <a:spcBef>
                <a:spcPts val="600"/>
              </a:spcBef>
              <a:spcAft>
                <a:spcPts val="600"/>
              </a:spcAft>
            </a:pPr>
            <a:endParaRPr lang="en-US" dirty="0">
              <a:latin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05097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8480" y="223520"/>
            <a:ext cx="8300720" cy="1036320"/>
          </a:xfrm>
        </p:spPr>
        <p:txBody>
          <a:bodyPr>
            <a:normAutofit/>
          </a:bodyPr>
          <a:lstStyle/>
          <a:p>
            <a:r>
              <a:rPr lang="en-AU" sz="3000" dirty="0" smtClean="0">
                <a:solidFill>
                  <a:srgbClr val="15364F"/>
                </a:solidFill>
              </a:rPr>
              <a:t>APPRENTICE, 21, Back Injury: Oxycodone, NSAIDS for back injury &amp; Zoloft (sertraline) </a:t>
            </a:r>
            <a:r>
              <a:rPr lang="en-AU" sz="3000" dirty="0">
                <a:solidFill>
                  <a:srgbClr val="15364F"/>
                </a:solidFill>
              </a:rPr>
              <a:t>400 </a:t>
            </a:r>
            <a:r>
              <a:rPr lang="en-AU" sz="3000" dirty="0" smtClean="0">
                <a:solidFill>
                  <a:srgbClr val="15364F"/>
                </a:solidFill>
              </a:rPr>
              <a:t>Mg/day </a:t>
            </a:r>
          </a:p>
        </p:txBody>
      </p:sp>
      <p:sp>
        <p:nvSpPr>
          <p:cNvPr id="3" name="Content Placeholder 2"/>
          <p:cNvSpPr>
            <a:spLocks noGrp="1"/>
          </p:cNvSpPr>
          <p:nvPr>
            <p:ph idx="1"/>
          </p:nvPr>
        </p:nvSpPr>
        <p:spPr>
          <a:xfrm>
            <a:off x="457200" y="1463040"/>
            <a:ext cx="8442960" cy="4937443"/>
          </a:xfrm>
        </p:spPr>
        <p:txBody>
          <a:bodyPr>
            <a:noAutofit/>
          </a:bodyPr>
          <a:lstStyle/>
          <a:p>
            <a:pPr marL="270000" lvl="0" indent="-270000">
              <a:spcBef>
                <a:spcPts val="500"/>
              </a:spcBef>
              <a:spcAft>
                <a:spcPts val="500"/>
              </a:spcAft>
            </a:pPr>
            <a:r>
              <a:rPr lang="en-AU" sz="2000" dirty="0"/>
              <a:t>Hospitalised after violence against his parents, consistent with medication-induced </a:t>
            </a:r>
            <a:r>
              <a:rPr lang="en-AU" sz="2000" dirty="0" smtClean="0"/>
              <a:t>akathisia from high dose Zoloft, </a:t>
            </a:r>
            <a:r>
              <a:rPr lang="en-AU" sz="2000" dirty="0"/>
              <a:t>smoking tons.  </a:t>
            </a:r>
          </a:p>
          <a:p>
            <a:pPr marL="270000" lvl="0" indent="-270000">
              <a:spcBef>
                <a:spcPts val="500"/>
              </a:spcBef>
              <a:spcAft>
                <a:spcPts val="500"/>
              </a:spcAft>
            </a:pPr>
            <a:r>
              <a:rPr lang="en-AU" sz="2000" dirty="0"/>
              <a:t>Day 1 Zoloft  600 mg, (accidentally) and 5 mg of</a:t>
            </a:r>
            <a:r>
              <a:rPr lang="en-AU" sz="2000" dirty="0" smtClean="0"/>
              <a:t> oxycodone. </a:t>
            </a:r>
            <a:endParaRPr lang="en-AU" sz="2000" dirty="0"/>
          </a:p>
          <a:p>
            <a:pPr marL="270000" lvl="0" indent="-270000">
              <a:spcBef>
                <a:spcPts val="500"/>
              </a:spcBef>
              <a:spcAft>
                <a:spcPts val="500"/>
              </a:spcAft>
            </a:pPr>
            <a:r>
              <a:rPr lang="en-AU" sz="2000" dirty="0"/>
              <a:t>Day 2, Zoloft 400 mg, oxycodone increased to 10 </a:t>
            </a:r>
            <a:r>
              <a:rPr lang="en-AU" sz="2000" dirty="0" smtClean="0"/>
              <a:t>mg (8 X standard   dose).</a:t>
            </a:r>
          </a:p>
          <a:p>
            <a:pPr marL="270000" lvl="0" indent="-270000">
              <a:spcBef>
                <a:spcPts val="500"/>
              </a:spcBef>
              <a:spcAft>
                <a:spcPts val="500"/>
              </a:spcAft>
            </a:pPr>
            <a:r>
              <a:rPr lang="en-AU" sz="2000" dirty="0"/>
              <a:t>Day 3 Zoloft 400 mg, morphine 15 </a:t>
            </a:r>
            <a:r>
              <a:rPr lang="en-AU" sz="2000" dirty="0" smtClean="0"/>
              <a:t>mg, </a:t>
            </a:r>
            <a:r>
              <a:rPr lang="en-AU" sz="2000" dirty="0"/>
              <a:t>added oxycodone increased to 25 </a:t>
            </a:r>
            <a:r>
              <a:rPr lang="en-AU" sz="2000" dirty="0" smtClean="0"/>
              <a:t>mg </a:t>
            </a:r>
            <a:r>
              <a:rPr lang="en-AU" sz="2000" dirty="0"/>
              <a:t>+ 20 mg </a:t>
            </a:r>
            <a:r>
              <a:rPr lang="en-AU" sz="2000" dirty="0" smtClean="0"/>
              <a:t>metoclopramide (Maxolon).</a:t>
            </a:r>
          </a:p>
          <a:p>
            <a:pPr marL="270000" lvl="0" indent="-270000">
              <a:spcBef>
                <a:spcPts val="500"/>
              </a:spcBef>
              <a:spcAft>
                <a:spcPts val="500"/>
              </a:spcAft>
            </a:pPr>
            <a:r>
              <a:rPr lang="en-AU" sz="2000" dirty="0"/>
              <a:t>Day 4 Zoloft 400 mg, morphine 20 </a:t>
            </a:r>
            <a:r>
              <a:rPr lang="en-AU" sz="2000" dirty="0" smtClean="0"/>
              <a:t>mg, </a:t>
            </a:r>
            <a:r>
              <a:rPr lang="en-AU" sz="2000" dirty="0"/>
              <a:t>oxycodone 20 mg.</a:t>
            </a:r>
          </a:p>
          <a:p>
            <a:pPr marL="270000" lvl="0" indent="-270000">
              <a:spcBef>
                <a:spcPts val="500"/>
              </a:spcBef>
              <a:spcAft>
                <a:spcPts val="500"/>
              </a:spcAft>
            </a:pPr>
            <a:r>
              <a:rPr lang="en-AU" sz="2000" dirty="0"/>
              <a:t>Day 5 Zoloft 200 mg, morphine dose </a:t>
            </a:r>
            <a:r>
              <a:rPr lang="en-AU" sz="2000" dirty="0" smtClean="0"/>
              <a:t>illegible, </a:t>
            </a:r>
            <a:r>
              <a:rPr lang="en-AU" sz="2000" dirty="0"/>
              <a:t>Oxycodone </a:t>
            </a:r>
            <a:r>
              <a:rPr lang="en-AU" sz="2000" dirty="0" smtClean="0"/>
              <a:t>20 mg.</a:t>
            </a:r>
          </a:p>
          <a:p>
            <a:pPr marL="270000" lvl="0" indent="-270000">
              <a:spcBef>
                <a:spcPts val="500"/>
              </a:spcBef>
              <a:spcAft>
                <a:spcPts val="500"/>
              </a:spcAft>
            </a:pPr>
            <a:r>
              <a:rPr lang="en-AU" sz="2000" dirty="0"/>
              <a:t>Day 6 collapsed with </a:t>
            </a:r>
            <a:r>
              <a:rPr lang="en-AU" sz="2000" dirty="0" smtClean="0"/>
              <a:t>normal heart </a:t>
            </a:r>
            <a:r>
              <a:rPr lang="en-AU" sz="2000" dirty="0"/>
              <a:t>rate and blood </a:t>
            </a:r>
            <a:r>
              <a:rPr lang="en-AU" sz="2000" dirty="0" smtClean="0"/>
              <a:t>pressure. </a:t>
            </a:r>
          </a:p>
          <a:p>
            <a:pPr marL="270000" lvl="0" indent="-270000">
              <a:spcBef>
                <a:spcPts val="500"/>
              </a:spcBef>
              <a:spcAft>
                <a:spcPts val="500"/>
              </a:spcAft>
            </a:pPr>
            <a:r>
              <a:rPr lang="en-AU" sz="2000" dirty="0"/>
              <a:t>D</a:t>
            </a:r>
            <a:r>
              <a:rPr lang="en-AU" sz="2000" dirty="0" smtClean="0"/>
              <a:t>id </a:t>
            </a:r>
            <a:r>
              <a:rPr lang="en-AU" sz="2000" dirty="0"/>
              <a:t>not breathe for 8 </a:t>
            </a:r>
            <a:r>
              <a:rPr lang="en-AU" sz="2000" dirty="0" smtClean="0"/>
              <a:t>minutes. Emerged with brain injury.</a:t>
            </a:r>
          </a:p>
          <a:p>
            <a:pPr marL="270000" lvl="0" indent="-270000">
              <a:spcBef>
                <a:spcPts val="500"/>
              </a:spcBef>
              <a:spcAft>
                <a:spcPts val="500"/>
              </a:spcAft>
            </a:pPr>
            <a:r>
              <a:rPr lang="en-AU" sz="2000" dirty="0">
                <a:solidFill>
                  <a:srgbClr val="234D8A"/>
                </a:solidFill>
              </a:rPr>
              <a:t>Complaint went to a Tribunal. Three experts a side and everyone was exonerated. But was the public protected?</a:t>
            </a:r>
          </a:p>
          <a:p>
            <a:pPr marL="180000" indent="-270000">
              <a:spcBef>
                <a:spcPts val="500"/>
              </a:spcBef>
              <a:spcAft>
                <a:spcPts val="500"/>
              </a:spcAft>
            </a:pPr>
            <a:endParaRPr lang="en-US" sz="2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36196390"/>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50240"/>
          </a:xfrm>
        </p:spPr>
        <p:txBody>
          <a:bodyPr anchor="t">
            <a:normAutofit/>
          </a:bodyPr>
          <a:lstStyle/>
          <a:p>
            <a:r>
              <a:rPr lang="en-AU" sz="3100" dirty="0" smtClean="0">
                <a:solidFill>
                  <a:srgbClr val="551F22"/>
                </a:solidFill>
              </a:rPr>
              <a:t>GENOTYPES 2D6*1*2, 2C9*1*1, 2C19*1*17 </a:t>
            </a:r>
            <a:endParaRPr lang="en-US" sz="3100" dirty="0">
              <a:solidFill>
                <a:srgbClr val="551F22"/>
              </a:solidFill>
            </a:endParaRPr>
          </a:p>
        </p:txBody>
      </p:sp>
      <p:sp>
        <p:nvSpPr>
          <p:cNvPr id="3" name="Content Placeholder 2"/>
          <p:cNvSpPr>
            <a:spLocks noGrp="1"/>
          </p:cNvSpPr>
          <p:nvPr>
            <p:ph idx="1"/>
          </p:nvPr>
        </p:nvSpPr>
        <p:spPr>
          <a:xfrm>
            <a:off x="314960" y="1005840"/>
            <a:ext cx="8575040" cy="5648959"/>
          </a:xfrm>
        </p:spPr>
        <p:txBody>
          <a:bodyPr anchor="t">
            <a:noAutofit/>
          </a:bodyPr>
          <a:lstStyle/>
          <a:p>
            <a:pPr lvl="0">
              <a:spcBef>
                <a:spcPts val="600"/>
              </a:spcBef>
              <a:spcAft>
                <a:spcPts val="600"/>
              </a:spcAft>
            </a:pPr>
            <a:r>
              <a:rPr lang="en-US" sz="2000" dirty="0" smtClean="0">
                <a:solidFill>
                  <a:srgbClr val="152A54"/>
                </a:solidFill>
              </a:rPr>
              <a:t>Hydrocarbons in cigarettes induce </a:t>
            </a:r>
            <a:r>
              <a:rPr lang="en-US" sz="2000" dirty="0">
                <a:solidFill>
                  <a:srgbClr val="152A54"/>
                </a:solidFill>
              </a:rPr>
              <a:t>all CYP450 enzymes. </a:t>
            </a:r>
            <a:r>
              <a:rPr lang="en-US" sz="2000" dirty="0" smtClean="0">
                <a:solidFill>
                  <a:srgbClr val="152A54"/>
                </a:solidFill>
              </a:rPr>
              <a:t>Inducer </a:t>
            </a:r>
            <a:r>
              <a:rPr lang="en-US" sz="2000" dirty="0">
                <a:solidFill>
                  <a:srgbClr val="152A54"/>
                </a:solidFill>
              </a:rPr>
              <a:t>removed on admission.</a:t>
            </a:r>
            <a:r>
              <a:rPr lang="en-US" sz="2000" dirty="0" smtClean="0">
                <a:solidFill>
                  <a:srgbClr val="152A54"/>
                </a:solidFill>
              </a:rPr>
              <a:t> Medications levels tend towards rise</a:t>
            </a:r>
            <a:r>
              <a:rPr lang="en-US" sz="2000" dirty="0">
                <a:solidFill>
                  <a:srgbClr val="152A54"/>
                </a:solidFill>
              </a:rPr>
              <a:t>.</a:t>
            </a:r>
            <a:endParaRPr lang="en-AU" sz="2000" dirty="0">
              <a:solidFill>
                <a:srgbClr val="152A54"/>
              </a:solidFill>
            </a:endParaRPr>
          </a:p>
          <a:p>
            <a:pPr lvl="0">
              <a:spcBef>
                <a:spcPts val="600"/>
              </a:spcBef>
              <a:spcAft>
                <a:spcPts val="600"/>
              </a:spcAft>
            </a:pPr>
            <a:r>
              <a:rPr lang="en-US" sz="2000" dirty="0">
                <a:solidFill>
                  <a:srgbClr val="152A54"/>
                </a:solidFill>
              </a:rPr>
              <a:t>Oxycodone is a </a:t>
            </a:r>
            <a:r>
              <a:rPr lang="en-US" sz="2000" dirty="0" smtClean="0">
                <a:solidFill>
                  <a:srgbClr val="152A54"/>
                </a:solidFill>
              </a:rPr>
              <a:t>pro-drug </a:t>
            </a:r>
            <a:r>
              <a:rPr lang="en-US" sz="2000" dirty="0">
                <a:solidFill>
                  <a:srgbClr val="152A54"/>
                </a:solidFill>
              </a:rPr>
              <a:t>and requires enzyme CYP450 2D6 to convert it to morphine.</a:t>
            </a:r>
            <a:endParaRPr lang="en-AU" sz="2000" dirty="0" smtClean="0">
              <a:solidFill>
                <a:srgbClr val="152A54"/>
              </a:solidFill>
            </a:endParaRPr>
          </a:p>
          <a:p>
            <a:pPr lvl="0">
              <a:spcBef>
                <a:spcPts val="600"/>
              </a:spcBef>
              <a:spcAft>
                <a:spcPts val="600"/>
              </a:spcAft>
            </a:pPr>
            <a:r>
              <a:rPr lang="en-US" sz="2000" dirty="0" smtClean="0">
                <a:solidFill>
                  <a:srgbClr val="152A54"/>
                </a:solidFill>
              </a:rPr>
              <a:t>Not him, but 10</a:t>
            </a:r>
            <a:r>
              <a:rPr lang="en-US" sz="2000" dirty="0">
                <a:solidFill>
                  <a:srgbClr val="152A54"/>
                </a:solidFill>
              </a:rPr>
              <a:t>% of Caucasians lack </a:t>
            </a:r>
            <a:r>
              <a:rPr lang="en-US" sz="2000" dirty="0" smtClean="0">
                <a:solidFill>
                  <a:srgbClr val="152A54"/>
                </a:solidFill>
              </a:rPr>
              <a:t>2D6 and </a:t>
            </a:r>
            <a:r>
              <a:rPr lang="en-US" sz="2000" dirty="0">
                <a:solidFill>
                  <a:srgbClr val="152A54"/>
                </a:solidFill>
              </a:rPr>
              <a:t>get no benefit from </a:t>
            </a:r>
            <a:r>
              <a:rPr lang="en-US" sz="2000" dirty="0" smtClean="0">
                <a:solidFill>
                  <a:srgbClr val="152A54"/>
                </a:solidFill>
              </a:rPr>
              <a:t>pro-drugs</a:t>
            </a:r>
            <a:r>
              <a:rPr lang="en-US" sz="2000" dirty="0">
                <a:solidFill>
                  <a:srgbClr val="152A54"/>
                </a:solidFill>
              </a:rPr>
              <a:t>. </a:t>
            </a:r>
            <a:r>
              <a:rPr lang="en-US" sz="2000" dirty="0" smtClean="0">
                <a:solidFill>
                  <a:srgbClr val="152A54"/>
                </a:solidFill>
              </a:rPr>
              <a:t>Zoloft: </a:t>
            </a:r>
            <a:r>
              <a:rPr lang="en-AU" sz="2000" dirty="0" smtClean="0">
                <a:solidFill>
                  <a:srgbClr val="152A54"/>
                </a:solidFill>
              </a:rPr>
              <a:t>mild </a:t>
            </a:r>
            <a:r>
              <a:rPr lang="en-AU" sz="2000" dirty="0">
                <a:solidFill>
                  <a:srgbClr val="152A54"/>
                </a:solidFill>
              </a:rPr>
              <a:t>inhibitor of 2D6 but inhibition is dose dependent.</a:t>
            </a:r>
          </a:p>
          <a:p>
            <a:pPr lvl="0">
              <a:spcBef>
                <a:spcPts val="600"/>
              </a:spcBef>
              <a:spcAft>
                <a:spcPts val="600"/>
              </a:spcAft>
            </a:pPr>
            <a:r>
              <a:rPr lang="en-AU" sz="2000" dirty="0">
                <a:solidFill>
                  <a:srgbClr val="152A54"/>
                </a:solidFill>
              </a:rPr>
              <a:t>400 mg/day </a:t>
            </a:r>
            <a:r>
              <a:rPr lang="en-AU" sz="2000" dirty="0" smtClean="0">
                <a:solidFill>
                  <a:srgbClr val="152A54"/>
                </a:solidFill>
              </a:rPr>
              <a:t>is </a:t>
            </a:r>
            <a:r>
              <a:rPr lang="en-AU" sz="2000" dirty="0">
                <a:solidFill>
                  <a:srgbClr val="152A54"/>
                </a:solidFill>
              </a:rPr>
              <a:t>8 times standard dose </a:t>
            </a:r>
            <a:r>
              <a:rPr lang="en-AU" sz="2000" dirty="0" smtClean="0">
                <a:solidFill>
                  <a:srgbClr val="152A54"/>
                </a:solidFill>
              </a:rPr>
              <a:t>(50 mg). </a:t>
            </a:r>
          </a:p>
          <a:p>
            <a:pPr lvl="0">
              <a:spcBef>
                <a:spcPts val="600"/>
              </a:spcBef>
              <a:spcAft>
                <a:spcPts val="600"/>
              </a:spcAft>
            </a:pPr>
            <a:r>
              <a:rPr lang="en-AU" sz="2000" dirty="0" smtClean="0">
                <a:solidFill>
                  <a:srgbClr val="152A54"/>
                </a:solidFill>
              </a:rPr>
              <a:t>Zoloft (sertraline) inhibits 2D6</a:t>
            </a:r>
            <a:r>
              <a:rPr lang="en-AU" sz="2000" dirty="0">
                <a:solidFill>
                  <a:srgbClr val="152A54"/>
                </a:solidFill>
              </a:rPr>
              <a:t>, </a:t>
            </a:r>
            <a:r>
              <a:rPr lang="en-AU" sz="2000" dirty="0" smtClean="0">
                <a:solidFill>
                  <a:srgbClr val="152A54"/>
                </a:solidFill>
              </a:rPr>
              <a:t>so </a:t>
            </a:r>
            <a:r>
              <a:rPr lang="en-AU" sz="2000" dirty="0">
                <a:solidFill>
                  <a:srgbClr val="152A54"/>
                </a:solidFill>
              </a:rPr>
              <a:t>oxycodone does not </a:t>
            </a:r>
            <a:r>
              <a:rPr lang="en-AU" sz="2000" dirty="0" smtClean="0">
                <a:solidFill>
                  <a:srgbClr val="152A54"/>
                </a:solidFill>
              </a:rPr>
              <a:t>convert.</a:t>
            </a:r>
          </a:p>
          <a:p>
            <a:pPr lvl="0">
              <a:spcBef>
                <a:spcPts val="600"/>
              </a:spcBef>
              <a:spcAft>
                <a:spcPts val="600"/>
              </a:spcAft>
            </a:pPr>
            <a:r>
              <a:rPr lang="en-AU" sz="2000" dirty="0" smtClean="0">
                <a:solidFill>
                  <a:srgbClr val="152A54"/>
                </a:solidFill>
              </a:rPr>
              <a:t>Zoloft </a:t>
            </a:r>
            <a:r>
              <a:rPr lang="en-AU" sz="2000" dirty="0">
                <a:solidFill>
                  <a:srgbClr val="152A54"/>
                </a:solidFill>
              </a:rPr>
              <a:t>(sertraline) </a:t>
            </a:r>
            <a:r>
              <a:rPr lang="en-AU" sz="2000" dirty="0" smtClean="0">
                <a:solidFill>
                  <a:srgbClr val="152A54"/>
                </a:solidFill>
              </a:rPr>
              <a:t>dose was reduced fast and </a:t>
            </a:r>
            <a:r>
              <a:rPr lang="en-AU" sz="2000" dirty="0">
                <a:solidFill>
                  <a:srgbClr val="152A54"/>
                </a:solidFill>
              </a:rPr>
              <a:t>stopped over 5 days.</a:t>
            </a:r>
          </a:p>
          <a:p>
            <a:pPr lvl="0">
              <a:spcBef>
                <a:spcPts val="600"/>
              </a:spcBef>
              <a:spcAft>
                <a:spcPts val="600"/>
              </a:spcAft>
            </a:pPr>
            <a:r>
              <a:rPr lang="en-AU" sz="2000" dirty="0">
                <a:solidFill>
                  <a:srgbClr val="152A54"/>
                </a:solidFill>
              </a:rPr>
              <a:t>2D6 </a:t>
            </a:r>
            <a:r>
              <a:rPr lang="en-AU" sz="2000" dirty="0" smtClean="0">
                <a:solidFill>
                  <a:srgbClr val="152A54"/>
                </a:solidFill>
              </a:rPr>
              <a:t>disinhibited: accumulated pro drug </a:t>
            </a:r>
            <a:r>
              <a:rPr lang="en-AU" sz="2000" dirty="0">
                <a:solidFill>
                  <a:srgbClr val="152A54"/>
                </a:solidFill>
              </a:rPr>
              <a:t>converts to morphine causing respiratory arrest</a:t>
            </a:r>
            <a:r>
              <a:rPr lang="en-AU" sz="2000" dirty="0" smtClean="0">
                <a:solidFill>
                  <a:srgbClr val="152A54"/>
                </a:solidFill>
              </a:rPr>
              <a:t>.</a:t>
            </a:r>
          </a:p>
          <a:p>
            <a:pPr lvl="0">
              <a:spcBef>
                <a:spcPts val="600"/>
              </a:spcBef>
              <a:spcAft>
                <a:spcPts val="600"/>
              </a:spcAft>
            </a:pPr>
            <a:r>
              <a:rPr lang="en-AU" sz="2000" dirty="0" smtClean="0">
                <a:solidFill>
                  <a:srgbClr val="152A54"/>
                </a:solidFill>
              </a:rPr>
              <a:t>Parents </a:t>
            </a:r>
            <a:r>
              <a:rPr lang="en-AU" sz="2000" dirty="0">
                <a:solidFill>
                  <a:srgbClr val="152A54"/>
                </a:solidFill>
              </a:rPr>
              <a:t>saw similarity with Health </a:t>
            </a:r>
            <a:r>
              <a:rPr lang="en-AU" sz="2000" dirty="0" smtClean="0">
                <a:solidFill>
                  <a:srgbClr val="152A54"/>
                </a:solidFill>
              </a:rPr>
              <a:t>Ledger’s </a:t>
            </a:r>
            <a:r>
              <a:rPr lang="en-AU" sz="2000" dirty="0">
                <a:solidFill>
                  <a:srgbClr val="152A54"/>
                </a:solidFill>
              </a:rPr>
              <a:t>death: </a:t>
            </a:r>
            <a:r>
              <a:rPr lang="en-AU" sz="2000" dirty="0" smtClean="0">
                <a:solidFill>
                  <a:srgbClr val="152A54"/>
                </a:solidFill>
              </a:rPr>
              <a:t>prodrug metabolites in his </a:t>
            </a:r>
            <a:r>
              <a:rPr lang="en-AU" sz="2000" dirty="0">
                <a:solidFill>
                  <a:srgbClr val="152A54"/>
                </a:solidFill>
              </a:rPr>
              <a:t>blood caused coroner to </a:t>
            </a:r>
            <a:r>
              <a:rPr lang="en-AU" sz="2000" dirty="0" smtClean="0">
                <a:solidFill>
                  <a:srgbClr val="152A54"/>
                </a:solidFill>
              </a:rPr>
              <a:t>rule an accidental overdose</a:t>
            </a:r>
            <a:r>
              <a:rPr lang="en-US" sz="2000" dirty="0" smtClean="0">
                <a:solidFill>
                  <a:srgbClr val="152A54"/>
                </a:solidFill>
              </a:rPr>
              <a:t>. Empty </a:t>
            </a:r>
            <a:r>
              <a:rPr lang="en-US" sz="2000" dirty="0">
                <a:solidFill>
                  <a:srgbClr val="152A54"/>
                </a:solidFill>
              </a:rPr>
              <a:t>Zoloft packet in the </a:t>
            </a:r>
            <a:r>
              <a:rPr lang="en-US" sz="2000" dirty="0" smtClean="0">
                <a:solidFill>
                  <a:srgbClr val="152A54"/>
                </a:solidFill>
              </a:rPr>
              <a:t>house. </a:t>
            </a:r>
            <a:endParaRPr lang="en-AU" sz="2000" dirty="0">
              <a:solidFill>
                <a:srgbClr val="152A54"/>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79822213"/>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320"/>
            <a:ext cx="9144000" cy="822960"/>
          </a:xfrm>
        </p:spPr>
        <p:txBody>
          <a:bodyPr>
            <a:normAutofit/>
          </a:bodyPr>
          <a:lstStyle/>
          <a:p>
            <a:r>
              <a:rPr lang="en-US" sz="4000" dirty="0" smtClean="0">
                <a:solidFill>
                  <a:srgbClr val="215168"/>
                </a:solidFill>
              </a:rPr>
              <a:t>THIS EXAMINATION DEMANDS</a:t>
            </a:r>
            <a:endParaRPr lang="en-AU" sz="4000" dirty="0">
              <a:solidFill>
                <a:srgbClr val="215168"/>
              </a:solidFill>
            </a:endParaRPr>
          </a:p>
        </p:txBody>
      </p:sp>
      <p:sp>
        <p:nvSpPr>
          <p:cNvPr id="3" name="Content Placeholder 2"/>
          <p:cNvSpPr>
            <a:spLocks noGrp="1"/>
          </p:cNvSpPr>
          <p:nvPr>
            <p:ph idx="1"/>
          </p:nvPr>
        </p:nvSpPr>
        <p:spPr>
          <a:xfrm>
            <a:off x="802640" y="1270000"/>
            <a:ext cx="7508240" cy="5232400"/>
          </a:xfrm>
        </p:spPr>
        <p:txBody>
          <a:bodyPr anchor="t">
            <a:normAutofit fontScale="55000" lnSpcReduction="20000"/>
          </a:bodyPr>
          <a:lstStyle/>
          <a:p>
            <a:pPr marL="857250" indent="-857250">
              <a:lnSpc>
                <a:spcPct val="120000"/>
              </a:lnSpc>
              <a:spcBef>
                <a:spcPts val="600"/>
              </a:spcBef>
              <a:spcAft>
                <a:spcPts val="600"/>
              </a:spcAft>
              <a:buFont typeface="Wingdings" charset="2"/>
              <a:buChar char="ü"/>
            </a:pPr>
            <a:r>
              <a:rPr lang="en-AU" dirty="0" smtClean="0"/>
              <a:t>No Autopsy</a:t>
            </a:r>
          </a:p>
          <a:p>
            <a:pPr marL="857250" indent="-857250">
              <a:lnSpc>
                <a:spcPct val="120000"/>
              </a:lnSpc>
              <a:spcBef>
                <a:spcPts val="600"/>
              </a:spcBef>
              <a:spcAft>
                <a:spcPts val="600"/>
              </a:spcAft>
              <a:buFont typeface="Wingdings" charset="2"/>
              <a:buChar char="ü"/>
            </a:pPr>
            <a:r>
              <a:rPr lang="en-AU" dirty="0"/>
              <a:t>Manner of</a:t>
            </a:r>
            <a:r>
              <a:rPr lang="en-AU" dirty="0" smtClean="0"/>
              <a:t> event, death, hanging</a:t>
            </a:r>
            <a:r>
              <a:rPr lang="en-AU" dirty="0"/>
              <a:t>, single car, </a:t>
            </a:r>
            <a:r>
              <a:rPr lang="en-AU" dirty="0" smtClean="0"/>
              <a:t>usually violent</a:t>
            </a:r>
          </a:p>
          <a:p>
            <a:pPr marL="857250" indent="-857250">
              <a:lnSpc>
                <a:spcPct val="120000"/>
              </a:lnSpc>
              <a:spcBef>
                <a:spcPts val="600"/>
              </a:spcBef>
              <a:spcAft>
                <a:spcPts val="600"/>
              </a:spcAft>
              <a:buFont typeface="Wingdings" charset="2"/>
              <a:buChar char="ü"/>
            </a:pPr>
            <a:r>
              <a:rPr lang="en-AU" dirty="0" smtClean="0"/>
              <a:t>Blood levels toxicology, metabolites ASAP </a:t>
            </a:r>
          </a:p>
          <a:p>
            <a:pPr marL="857250" indent="-857250">
              <a:lnSpc>
                <a:spcPct val="120000"/>
              </a:lnSpc>
              <a:spcBef>
                <a:spcPts val="600"/>
              </a:spcBef>
              <a:spcAft>
                <a:spcPts val="600"/>
              </a:spcAft>
              <a:buFont typeface="Wingdings" charset="2"/>
              <a:buChar char="ü"/>
            </a:pPr>
            <a:r>
              <a:rPr lang="en-AU" dirty="0" smtClean="0"/>
              <a:t>Pharmacogenetic testing for CYP450  by swab</a:t>
            </a:r>
          </a:p>
          <a:p>
            <a:pPr marL="857250" indent="-857250">
              <a:lnSpc>
                <a:spcPct val="120000"/>
              </a:lnSpc>
              <a:spcBef>
                <a:spcPts val="600"/>
              </a:spcBef>
              <a:spcAft>
                <a:spcPts val="600"/>
              </a:spcAft>
              <a:buFont typeface="Wingdings" charset="2"/>
              <a:buChar char="ü"/>
            </a:pPr>
            <a:r>
              <a:rPr lang="en-AU" dirty="0" smtClean="0"/>
              <a:t>Mental health and medication records</a:t>
            </a:r>
          </a:p>
          <a:p>
            <a:pPr marL="857250" indent="-857250">
              <a:lnSpc>
                <a:spcPct val="120000"/>
              </a:lnSpc>
              <a:spcBef>
                <a:spcPts val="600"/>
              </a:spcBef>
              <a:spcAft>
                <a:spcPts val="600"/>
              </a:spcAft>
              <a:buFont typeface="Wingdings" charset="2"/>
              <a:buChar char="ü"/>
            </a:pPr>
            <a:r>
              <a:rPr lang="en-AU" dirty="0" smtClean="0"/>
              <a:t>Psychological autopsy</a:t>
            </a:r>
          </a:p>
          <a:p>
            <a:pPr marL="857250" indent="-857250">
              <a:lnSpc>
                <a:spcPct val="120000"/>
              </a:lnSpc>
              <a:spcBef>
                <a:spcPts val="600"/>
              </a:spcBef>
              <a:spcAft>
                <a:spcPts val="600"/>
              </a:spcAft>
              <a:buFont typeface="Wingdings" charset="2"/>
              <a:buChar char="ü"/>
            </a:pPr>
            <a:r>
              <a:rPr lang="en-AU" dirty="0" smtClean="0"/>
              <a:t>Interviews with relatives seeking akathisia, serotonin toxicity  and effects on other organs.</a:t>
            </a:r>
          </a:p>
          <a:p>
            <a:pPr marL="857250" indent="-857250">
              <a:lnSpc>
                <a:spcPct val="120000"/>
              </a:lnSpc>
              <a:spcBef>
                <a:spcPts val="600"/>
              </a:spcBef>
              <a:spcAft>
                <a:spcPts val="600"/>
              </a:spcAft>
              <a:buFont typeface="Wingdings" charset="2"/>
              <a:buChar char="ü"/>
            </a:pPr>
            <a:r>
              <a:rPr lang="en-AU" dirty="0" smtClean="0"/>
              <a:t>Premedication diagnosis </a:t>
            </a:r>
          </a:p>
          <a:p>
            <a:pPr marL="857250" indent="-857250">
              <a:lnSpc>
                <a:spcPct val="120000"/>
              </a:lnSpc>
              <a:spcBef>
                <a:spcPts val="600"/>
              </a:spcBef>
              <a:spcAft>
                <a:spcPts val="600"/>
              </a:spcAft>
              <a:buFont typeface="Wingdings" charset="2"/>
              <a:buChar char="ü"/>
            </a:pPr>
            <a:r>
              <a:rPr lang="en-AU" dirty="0" smtClean="0"/>
              <a:t>Reasons </a:t>
            </a:r>
            <a:r>
              <a:rPr lang="en-AU" dirty="0"/>
              <a:t>for first </a:t>
            </a:r>
            <a:r>
              <a:rPr lang="en-AU" dirty="0" smtClean="0"/>
              <a:t>medication</a:t>
            </a:r>
          </a:p>
          <a:p>
            <a:pPr marL="857250" indent="-857250">
              <a:lnSpc>
                <a:spcPct val="120000"/>
              </a:lnSpc>
              <a:spcBef>
                <a:spcPts val="600"/>
              </a:spcBef>
              <a:spcAft>
                <a:spcPts val="600"/>
              </a:spcAft>
              <a:buFont typeface="Wingdings" charset="2"/>
              <a:buChar char="ü"/>
            </a:pPr>
            <a:r>
              <a:rPr lang="en-AU" dirty="0" smtClean="0"/>
              <a:t>Medication changes, additions and reasons</a:t>
            </a:r>
          </a:p>
          <a:p>
            <a:pPr marL="857250" indent="-857250">
              <a:lnSpc>
                <a:spcPct val="120000"/>
              </a:lnSpc>
              <a:spcBef>
                <a:spcPts val="600"/>
              </a:spcBef>
              <a:spcAft>
                <a:spcPts val="600"/>
              </a:spcAft>
              <a:buFont typeface="Wingdings" charset="2"/>
              <a:buChar char="ü"/>
            </a:pPr>
            <a:r>
              <a:rPr lang="en-AU" dirty="0" smtClean="0"/>
              <a:t>Familiarity with CYP450-based adverse drug reactions and interactions</a:t>
            </a:r>
            <a:endParaRPr lang="en-AU" sz="1800"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38816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660400" y="1412240"/>
            <a:ext cx="7934960" cy="5186035"/>
          </a:xfrm>
          <a:prstGeom prst="rect">
            <a:avLst/>
          </a:prstGeom>
          <a:noFill/>
        </p:spPr>
        <p:txBody>
          <a:bodyPr wrap="square" rtlCol="0">
            <a:spAutoFit/>
          </a:bodyPr>
          <a:lstStyle/>
          <a:p>
            <a:pPr>
              <a:spcBef>
                <a:spcPts val="800"/>
              </a:spcBef>
              <a:spcAft>
                <a:spcPts val="800"/>
              </a:spcAft>
            </a:pPr>
            <a:r>
              <a:rPr lang="en-US" sz="2400" dirty="0" smtClean="0">
                <a:solidFill>
                  <a:schemeClr val="bg2">
                    <a:lumMod val="10000"/>
                  </a:schemeClr>
                </a:solidFill>
                <a:latin typeface="Avenir Book"/>
              </a:rPr>
              <a:t>Television pathologists Harrow, Nikki and Harry would conduct all these i</a:t>
            </a:r>
            <a:r>
              <a:rPr lang="en-US" sz="2400" dirty="0" smtClean="0">
                <a:solidFill>
                  <a:schemeClr val="tx2">
                    <a:lumMod val="50000"/>
                  </a:schemeClr>
                </a:solidFill>
                <a:latin typeface="Avenir Book"/>
              </a:rPr>
              <a:t>nterviews with families</a:t>
            </a:r>
            <a:r>
              <a:rPr lang="en-US" sz="2400" dirty="0">
                <a:solidFill>
                  <a:schemeClr val="tx2">
                    <a:lumMod val="50000"/>
                  </a:schemeClr>
                </a:solidFill>
                <a:latin typeface="Avenir Book"/>
              </a:rPr>
              <a:t>,</a:t>
            </a:r>
            <a:r>
              <a:rPr lang="en-US" sz="2400" dirty="0" smtClean="0">
                <a:solidFill>
                  <a:schemeClr val="tx2">
                    <a:lumMod val="50000"/>
                  </a:schemeClr>
                </a:solidFill>
                <a:latin typeface="Avenir Book"/>
              </a:rPr>
              <a:t> and others.</a:t>
            </a:r>
            <a:r>
              <a:rPr lang="en-US" sz="2400" dirty="0" smtClean="0">
                <a:latin typeface="Avenir Book"/>
              </a:rPr>
              <a:t> </a:t>
            </a:r>
          </a:p>
          <a:p>
            <a:pPr>
              <a:spcBef>
                <a:spcPts val="800"/>
              </a:spcBef>
              <a:spcAft>
                <a:spcPts val="800"/>
              </a:spcAft>
            </a:pPr>
            <a:r>
              <a:rPr lang="en-US" sz="2400" dirty="0" smtClean="0">
                <a:latin typeface="Avenir Book"/>
              </a:rPr>
              <a:t>Psychological autopsy reconstructs what </a:t>
            </a:r>
            <a:r>
              <a:rPr lang="en-US" sz="2400" dirty="0">
                <a:latin typeface="Avenir Book"/>
              </a:rPr>
              <a:t>the person thought, felt, and did before </a:t>
            </a:r>
            <a:r>
              <a:rPr lang="en-US" sz="2400" dirty="0" smtClean="0">
                <a:latin typeface="Avenir Book"/>
              </a:rPr>
              <a:t>the event, death or suicide </a:t>
            </a:r>
            <a:r>
              <a:rPr lang="en-US" sz="2400" dirty="0" smtClean="0">
                <a:solidFill>
                  <a:schemeClr val="tx2">
                    <a:lumMod val="50000"/>
                  </a:schemeClr>
                </a:solidFill>
                <a:latin typeface="Avenir Book"/>
              </a:rPr>
              <a:t>attempt.</a:t>
            </a:r>
            <a:endParaRPr lang="en-US" sz="2400" dirty="0">
              <a:solidFill>
                <a:schemeClr val="tx2">
                  <a:lumMod val="50000"/>
                </a:schemeClr>
              </a:solidFill>
              <a:latin typeface="Avenir Book"/>
            </a:endParaRPr>
          </a:p>
          <a:p>
            <a:pPr>
              <a:spcBef>
                <a:spcPts val="800"/>
              </a:spcBef>
              <a:spcAft>
                <a:spcPts val="1200"/>
              </a:spcAft>
            </a:pPr>
            <a:r>
              <a:rPr lang="en-US" sz="2400" dirty="0" smtClean="0">
                <a:latin typeface="Avenir Book"/>
              </a:rPr>
              <a:t>Investigation by a person trained </a:t>
            </a:r>
            <a:r>
              <a:rPr lang="en-US" sz="2400" dirty="0">
                <a:latin typeface="Avenir Book"/>
              </a:rPr>
              <a:t>to </a:t>
            </a:r>
            <a:r>
              <a:rPr lang="en-US" sz="2400" dirty="0" smtClean="0">
                <a:latin typeface="Avenir Book"/>
              </a:rPr>
              <a:t>identify the criteria of mental illnesses, familiar with prescriber information,  and </a:t>
            </a:r>
            <a:r>
              <a:rPr lang="en-US" sz="2400" dirty="0">
                <a:latin typeface="Avenir Book"/>
              </a:rPr>
              <a:t>the correlates of drug toxicity </a:t>
            </a:r>
            <a:r>
              <a:rPr lang="en-US" sz="2400" dirty="0" smtClean="0">
                <a:latin typeface="Avenir Book"/>
              </a:rPr>
              <a:t>on brain and all organ systems.</a:t>
            </a:r>
            <a:endParaRPr lang="en-US" sz="1600" dirty="0" smtClean="0">
              <a:latin typeface="Avenir Book"/>
            </a:endParaRPr>
          </a:p>
          <a:p>
            <a:pPr>
              <a:spcBef>
                <a:spcPts val="800"/>
              </a:spcBef>
              <a:spcAft>
                <a:spcPts val="400"/>
              </a:spcAft>
            </a:pPr>
            <a:r>
              <a:rPr lang="en-US" dirty="0" smtClean="0">
                <a:solidFill>
                  <a:srgbClr val="5C5C5C"/>
                </a:solidFill>
                <a:latin typeface="Avenir Book"/>
              </a:rPr>
              <a:t>See expert evidence </a:t>
            </a:r>
            <a:r>
              <a:rPr lang="en-US" dirty="0">
                <a:solidFill>
                  <a:srgbClr val="5C5C5C"/>
                </a:solidFill>
                <a:latin typeface="Avenir Book"/>
              </a:rPr>
              <a:t>in 4 trials  'Let them Eat </a:t>
            </a:r>
            <a:r>
              <a:rPr lang="en-US" b="1" dirty="0">
                <a:solidFill>
                  <a:srgbClr val="5C5C5C"/>
                </a:solidFill>
                <a:latin typeface="Avenir Book"/>
              </a:rPr>
              <a:t>Prozac</a:t>
            </a:r>
            <a:r>
              <a:rPr lang="en-US" dirty="0">
                <a:solidFill>
                  <a:srgbClr val="5C5C5C"/>
                </a:solidFill>
                <a:latin typeface="Avenir Book"/>
              </a:rPr>
              <a:t>' Website</a:t>
            </a:r>
            <a:r>
              <a:rPr lang="en-US" dirty="0" smtClean="0">
                <a:solidFill>
                  <a:srgbClr val="5C5C5C"/>
                </a:solidFill>
                <a:latin typeface="Avenir Book"/>
              </a:rPr>
              <a:t> </a:t>
            </a:r>
          </a:p>
          <a:p>
            <a:pPr>
              <a:spcBef>
                <a:spcPts val="200"/>
              </a:spcBef>
              <a:spcAft>
                <a:spcPts val="800"/>
              </a:spcAft>
            </a:pPr>
            <a:r>
              <a:rPr lang="en-US" dirty="0" smtClean="0">
                <a:solidFill>
                  <a:srgbClr val="5C5C5C"/>
                </a:solidFill>
                <a:latin typeface="Avenir Book"/>
              </a:rPr>
              <a:t>http://www.healyprozac.com </a:t>
            </a:r>
          </a:p>
          <a:p>
            <a:r>
              <a:rPr lang="en-US" sz="2400" dirty="0" smtClean="0">
                <a:latin typeface="Avenir Book"/>
              </a:rPr>
              <a:t>  </a:t>
            </a:r>
          </a:p>
        </p:txBody>
      </p:sp>
      <p:sp>
        <p:nvSpPr>
          <p:cNvPr id="3" name="TextBox 2"/>
          <p:cNvSpPr txBox="1"/>
          <p:nvPr/>
        </p:nvSpPr>
        <p:spPr>
          <a:xfrm>
            <a:off x="0" y="467360"/>
            <a:ext cx="9144000" cy="772160"/>
          </a:xfrm>
          <a:prstGeom prst="rect">
            <a:avLst/>
          </a:prstGeom>
          <a:noFill/>
        </p:spPr>
        <p:txBody>
          <a:bodyPr wrap="square" rtlCol="0" anchor="t">
            <a:noAutofit/>
          </a:bodyPr>
          <a:lstStyle/>
          <a:p>
            <a:pPr algn="ctr"/>
            <a:r>
              <a:rPr lang="en-US" sz="3200" dirty="0" smtClean="0">
                <a:solidFill>
                  <a:srgbClr val="15364F"/>
                </a:solidFill>
                <a:latin typeface="Gill Sans"/>
                <a:cs typeface="Gill Sans"/>
              </a:rPr>
              <a:t>MULTIPLE EXPERTS ARE USUALLY REQUIRED</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67536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568960" y="1371600"/>
            <a:ext cx="7752080" cy="5161280"/>
          </a:xfrm>
          <a:prstGeom prst="rect">
            <a:avLst/>
          </a:prstGeom>
          <a:noFill/>
        </p:spPr>
        <p:txBody>
          <a:bodyPr wrap="square" rtlCol="0">
            <a:noAutofit/>
          </a:bodyPr>
          <a:lstStyle/>
          <a:p>
            <a:r>
              <a:rPr lang="en-US" sz="2000" dirty="0" smtClean="0">
                <a:solidFill>
                  <a:srgbClr val="152A54"/>
                </a:solidFill>
                <a:latin typeface="Avenir Book"/>
                <a:cs typeface="Avenir Book"/>
              </a:rPr>
              <a:t>Differentiating toxic psychoses, caused by substances or medications</a:t>
            </a:r>
          </a:p>
          <a:p>
            <a:r>
              <a:rPr lang="en-US" sz="2000" dirty="0" smtClean="0">
                <a:solidFill>
                  <a:srgbClr val="152A54"/>
                </a:solidFill>
                <a:latin typeface="Avenir Book"/>
                <a:cs typeface="Avenir Book"/>
              </a:rPr>
              <a:t> </a:t>
            </a:r>
          </a:p>
          <a:p>
            <a:r>
              <a:rPr lang="en-US" sz="2000" dirty="0" smtClean="0">
                <a:solidFill>
                  <a:srgbClr val="152A54"/>
                </a:solidFill>
                <a:latin typeface="Avenir Book"/>
                <a:cs typeface="Avenir Book"/>
              </a:rPr>
              <a:t>from the mental illnesses they suggest or mimic, </a:t>
            </a:r>
          </a:p>
          <a:p>
            <a:r>
              <a:rPr lang="en-US" sz="2000" dirty="0" smtClean="0">
                <a:solidFill>
                  <a:srgbClr val="152A54"/>
                </a:solidFill>
                <a:latin typeface="Avenir Book"/>
                <a:cs typeface="Avenir Book"/>
              </a:rPr>
              <a:t> </a:t>
            </a:r>
          </a:p>
          <a:p>
            <a:r>
              <a:rPr lang="en-US" sz="2000" dirty="0" smtClean="0">
                <a:solidFill>
                  <a:srgbClr val="152A54"/>
                </a:solidFill>
                <a:latin typeface="Avenir Book"/>
                <a:cs typeface="Avenir Book"/>
              </a:rPr>
              <a:t>Is the most important diagnosis one makes in psychiatry.</a:t>
            </a:r>
          </a:p>
          <a:p>
            <a:endParaRPr lang="en-US" sz="2000" dirty="0" smtClean="0">
              <a:solidFill>
                <a:srgbClr val="152A54"/>
              </a:solidFill>
              <a:latin typeface="Avenir Book"/>
              <a:cs typeface="Avenir Book"/>
            </a:endParaRPr>
          </a:p>
          <a:p>
            <a:r>
              <a:rPr lang="en-US" sz="2000" dirty="0">
                <a:solidFill>
                  <a:srgbClr val="152A54"/>
                </a:solidFill>
                <a:latin typeface="Avenir Book"/>
                <a:cs typeface="Avenir Book"/>
              </a:rPr>
              <a:t>The correct treatment for one </a:t>
            </a:r>
            <a:r>
              <a:rPr lang="en-US" sz="2000" dirty="0" smtClean="0">
                <a:solidFill>
                  <a:srgbClr val="152A54"/>
                </a:solidFill>
                <a:latin typeface="Avenir Book"/>
                <a:cs typeface="Avenir Book"/>
              </a:rPr>
              <a:t>is </a:t>
            </a:r>
            <a:r>
              <a:rPr lang="en-US" sz="2000" dirty="0">
                <a:solidFill>
                  <a:srgbClr val="152A54"/>
                </a:solidFill>
                <a:latin typeface="Avenir Book"/>
                <a:cs typeface="Avenir Book"/>
              </a:rPr>
              <a:t>catastrophic for the </a:t>
            </a:r>
            <a:r>
              <a:rPr lang="en-US" sz="2000" dirty="0" smtClean="0">
                <a:solidFill>
                  <a:srgbClr val="152A54"/>
                </a:solidFill>
                <a:latin typeface="Avenir Book"/>
                <a:cs typeface="Avenir Book"/>
              </a:rPr>
              <a:t>other…</a:t>
            </a:r>
          </a:p>
          <a:p>
            <a:endParaRPr lang="en-US" sz="2000" dirty="0" smtClean="0">
              <a:latin typeface="Avenir Book"/>
              <a:cs typeface="Avenir Book"/>
            </a:endParaRPr>
          </a:p>
          <a:p>
            <a:r>
              <a:rPr lang="en-US" sz="2000" dirty="0" smtClean="0">
                <a:solidFill>
                  <a:srgbClr val="204C74"/>
                </a:solidFill>
                <a:latin typeface="Avenir Book"/>
                <a:cs typeface="Avenir Book"/>
              </a:rPr>
              <a:t>All mental illnesses listed in the DSM and ICD carry a diagnostic exclusion clause:</a:t>
            </a:r>
          </a:p>
          <a:p>
            <a:endParaRPr lang="en-US" sz="2000" dirty="0" smtClean="0">
              <a:latin typeface="Avenir Book"/>
              <a:cs typeface="Avenir Book"/>
            </a:endParaRPr>
          </a:p>
          <a:p>
            <a:pPr lvl="1"/>
            <a:r>
              <a:rPr lang="en-US" sz="2000" b="1" dirty="0" smtClean="0">
                <a:solidFill>
                  <a:srgbClr val="BC4E27"/>
                </a:solidFill>
                <a:latin typeface="Avenir Book"/>
                <a:cs typeface="Avenir Book"/>
              </a:rPr>
              <a:t>The disturbance is not due to the direct physiological effects of a substance (e.g., a drug of abuse, a medication) or a general medical condition.</a:t>
            </a:r>
            <a:r>
              <a:rPr lang="en-AU" sz="2000" b="1" dirty="0" smtClean="0">
                <a:solidFill>
                  <a:srgbClr val="BC4E27"/>
                </a:solidFill>
                <a:latin typeface="Avenir Book"/>
                <a:cs typeface="Avenir Book"/>
              </a:rPr>
              <a:t> </a:t>
            </a:r>
            <a:endParaRPr lang="en-AU" sz="2000" dirty="0" smtClean="0">
              <a:solidFill>
                <a:srgbClr val="BC4E27"/>
              </a:solidFill>
              <a:latin typeface="Avenir Book"/>
              <a:cs typeface="Avenir Book"/>
            </a:endParaRPr>
          </a:p>
          <a:p>
            <a:endParaRPr lang="en-US" sz="1500" dirty="0" smtClean="0">
              <a:latin typeface="Helvetica"/>
              <a:cs typeface="Helvetica"/>
            </a:endParaRPr>
          </a:p>
          <a:p>
            <a:endParaRPr lang="en-US" dirty="0">
              <a:latin typeface="Avenir Book"/>
            </a:endParaRPr>
          </a:p>
        </p:txBody>
      </p:sp>
      <p:sp>
        <p:nvSpPr>
          <p:cNvPr id="2" name="TextBox 1"/>
          <p:cNvSpPr txBox="1"/>
          <p:nvPr/>
        </p:nvSpPr>
        <p:spPr>
          <a:xfrm>
            <a:off x="243840" y="528320"/>
            <a:ext cx="8696960" cy="690880"/>
          </a:xfrm>
          <a:prstGeom prst="rect">
            <a:avLst/>
          </a:prstGeom>
          <a:noFill/>
        </p:spPr>
        <p:txBody>
          <a:bodyPr wrap="square" rtlCol="0" anchor="t">
            <a:noAutofit/>
          </a:bodyPr>
          <a:lstStyle/>
          <a:p>
            <a:pPr algn="ctr"/>
            <a:r>
              <a:rPr lang="en-US" sz="3100" dirty="0" smtClean="0">
                <a:solidFill>
                  <a:srgbClr val="551F22"/>
                </a:solidFill>
                <a:latin typeface="Gill Sans"/>
                <a:cs typeface="Gill Sans"/>
              </a:rPr>
              <a:t>GETTING PREMEDICATION DIAGNOSIS RIGHT</a:t>
            </a:r>
            <a:endParaRPr lang="en-US" sz="3100" dirty="0">
              <a:solidFill>
                <a:srgbClr val="551F22"/>
              </a:solidFill>
              <a:latin typeface="Gill Sans"/>
              <a:cs typeface="Gill Sans"/>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85056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080" y="1076960"/>
            <a:ext cx="8757920" cy="5506720"/>
          </a:xfrm>
        </p:spPr>
        <p:txBody>
          <a:bodyPr>
            <a:normAutofit fontScale="70000" lnSpcReduction="20000"/>
          </a:bodyPr>
          <a:lstStyle/>
          <a:p>
            <a:pPr marL="468000" indent="-468000" fontAlgn="base">
              <a:lnSpc>
                <a:spcPct val="120000"/>
              </a:lnSpc>
              <a:spcBef>
                <a:spcPts val="600"/>
              </a:spcBef>
              <a:spcAft>
                <a:spcPts val="600"/>
              </a:spcAft>
            </a:pPr>
            <a:r>
              <a:rPr lang="en-AU" dirty="0" smtClean="0">
                <a:solidFill>
                  <a:srgbClr val="152A54"/>
                </a:solidFill>
              </a:rPr>
              <a:t>295      	Schizophrenia</a:t>
            </a:r>
            <a:endParaRPr lang="en-AU" dirty="0">
              <a:solidFill>
                <a:srgbClr val="152A54"/>
              </a:solidFill>
            </a:endParaRPr>
          </a:p>
          <a:p>
            <a:pPr marL="468000" indent="-468000" fontAlgn="base">
              <a:lnSpc>
                <a:spcPct val="120000"/>
              </a:lnSpc>
              <a:spcBef>
                <a:spcPts val="600"/>
              </a:spcBef>
              <a:spcAft>
                <a:spcPts val="600"/>
              </a:spcAft>
            </a:pPr>
            <a:r>
              <a:rPr lang="en-AU" dirty="0">
                <a:solidFill>
                  <a:srgbClr val="152A54"/>
                </a:solidFill>
              </a:rPr>
              <a:t>295.40</a:t>
            </a:r>
            <a:r>
              <a:rPr lang="en-AU" dirty="0" smtClean="0">
                <a:solidFill>
                  <a:srgbClr val="152A54"/>
                </a:solidFill>
              </a:rPr>
              <a:t> 	Schizophreniform </a:t>
            </a:r>
            <a:r>
              <a:rPr lang="en-AU" dirty="0">
                <a:solidFill>
                  <a:srgbClr val="152A54"/>
                </a:solidFill>
              </a:rPr>
              <a:t>Disorder</a:t>
            </a:r>
          </a:p>
          <a:p>
            <a:pPr marL="468000" indent="-468000" fontAlgn="base">
              <a:lnSpc>
                <a:spcPct val="120000"/>
              </a:lnSpc>
              <a:spcBef>
                <a:spcPts val="600"/>
              </a:spcBef>
              <a:spcAft>
                <a:spcPts val="600"/>
              </a:spcAft>
            </a:pPr>
            <a:r>
              <a:rPr lang="en-AU" dirty="0">
                <a:solidFill>
                  <a:srgbClr val="152A54"/>
                </a:solidFill>
              </a:rPr>
              <a:t>297.1  </a:t>
            </a:r>
            <a:r>
              <a:rPr lang="en-AU" dirty="0" smtClean="0">
                <a:solidFill>
                  <a:srgbClr val="152A54"/>
                </a:solidFill>
              </a:rPr>
              <a:t> 	Delusional </a:t>
            </a:r>
            <a:r>
              <a:rPr lang="en-AU" dirty="0">
                <a:solidFill>
                  <a:srgbClr val="152A54"/>
                </a:solidFill>
              </a:rPr>
              <a:t>Disorder</a:t>
            </a:r>
          </a:p>
          <a:p>
            <a:pPr marL="468000" indent="-468000" fontAlgn="base">
              <a:lnSpc>
                <a:spcPct val="120000"/>
              </a:lnSpc>
              <a:spcBef>
                <a:spcPts val="600"/>
              </a:spcBef>
              <a:spcAft>
                <a:spcPts val="600"/>
              </a:spcAft>
            </a:pPr>
            <a:r>
              <a:rPr lang="en-AU" dirty="0">
                <a:solidFill>
                  <a:srgbClr val="152A54"/>
                </a:solidFill>
              </a:rPr>
              <a:t>298.8  </a:t>
            </a:r>
            <a:r>
              <a:rPr lang="en-AU" dirty="0" smtClean="0">
                <a:solidFill>
                  <a:srgbClr val="152A54"/>
                </a:solidFill>
              </a:rPr>
              <a:t> 	Brief </a:t>
            </a:r>
            <a:r>
              <a:rPr lang="en-AU" dirty="0">
                <a:solidFill>
                  <a:srgbClr val="152A54"/>
                </a:solidFill>
              </a:rPr>
              <a:t>Psychotic Disorder</a:t>
            </a:r>
          </a:p>
          <a:p>
            <a:pPr marL="468000" indent="-468000" fontAlgn="base">
              <a:lnSpc>
                <a:spcPct val="120000"/>
              </a:lnSpc>
              <a:spcBef>
                <a:spcPts val="600"/>
              </a:spcBef>
              <a:spcAft>
                <a:spcPts val="600"/>
              </a:spcAft>
            </a:pPr>
            <a:r>
              <a:rPr lang="en-AU" dirty="0">
                <a:solidFill>
                  <a:srgbClr val="152A54"/>
                </a:solidFill>
              </a:rPr>
              <a:t>296     </a:t>
            </a:r>
            <a:r>
              <a:rPr lang="en-AU" dirty="0" smtClean="0">
                <a:solidFill>
                  <a:srgbClr val="152A54"/>
                </a:solidFill>
              </a:rPr>
              <a:t> 	Manic </a:t>
            </a:r>
            <a:r>
              <a:rPr lang="en-AU" dirty="0">
                <a:solidFill>
                  <a:srgbClr val="152A54"/>
                </a:solidFill>
              </a:rPr>
              <a:t>Episode</a:t>
            </a:r>
          </a:p>
          <a:p>
            <a:pPr marL="468000" indent="-468000" fontAlgn="base">
              <a:lnSpc>
                <a:spcPct val="120000"/>
              </a:lnSpc>
              <a:spcBef>
                <a:spcPts val="600"/>
              </a:spcBef>
              <a:spcAft>
                <a:spcPts val="600"/>
              </a:spcAft>
            </a:pPr>
            <a:r>
              <a:rPr lang="en-AU" dirty="0">
                <a:solidFill>
                  <a:srgbClr val="152A54"/>
                </a:solidFill>
              </a:rPr>
              <a:t>296     </a:t>
            </a:r>
            <a:r>
              <a:rPr lang="en-AU" dirty="0" smtClean="0">
                <a:solidFill>
                  <a:srgbClr val="152A54"/>
                </a:solidFill>
              </a:rPr>
              <a:t> 	Major </a:t>
            </a:r>
            <a:r>
              <a:rPr lang="en-AU" dirty="0">
                <a:solidFill>
                  <a:srgbClr val="152A54"/>
                </a:solidFill>
              </a:rPr>
              <a:t>Depressive </a:t>
            </a:r>
            <a:r>
              <a:rPr lang="en-AU" dirty="0" smtClean="0">
                <a:solidFill>
                  <a:srgbClr val="152A54"/>
                </a:solidFill>
              </a:rPr>
              <a:t>Episode</a:t>
            </a:r>
          </a:p>
          <a:p>
            <a:pPr marL="468000" indent="-468000" fontAlgn="base">
              <a:lnSpc>
                <a:spcPct val="120000"/>
              </a:lnSpc>
              <a:spcBef>
                <a:spcPts val="600"/>
              </a:spcBef>
              <a:spcAft>
                <a:spcPts val="600"/>
              </a:spcAft>
            </a:pPr>
            <a:r>
              <a:rPr lang="en-AU" dirty="0" smtClean="0">
                <a:solidFill>
                  <a:srgbClr val="152A54"/>
                </a:solidFill>
              </a:rPr>
              <a:t>Obsessive compulsive disorder</a:t>
            </a:r>
          </a:p>
          <a:p>
            <a:pPr marL="468000" indent="-468000" fontAlgn="base">
              <a:lnSpc>
                <a:spcPct val="120000"/>
              </a:lnSpc>
              <a:spcBef>
                <a:spcPts val="600"/>
              </a:spcBef>
              <a:spcAft>
                <a:spcPts val="600"/>
              </a:spcAft>
            </a:pPr>
            <a:r>
              <a:rPr lang="en-AU" dirty="0" smtClean="0">
                <a:solidFill>
                  <a:srgbClr val="152A54"/>
                </a:solidFill>
              </a:rPr>
              <a:t>Generalised and specific anxiety disorders</a:t>
            </a:r>
          </a:p>
          <a:p>
            <a:pPr fontAlgn="base">
              <a:buNone/>
            </a:pPr>
            <a:endParaRPr lang="en-AU" sz="1714" dirty="0"/>
          </a:p>
          <a:p>
            <a:pPr marL="0" indent="0">
              <a:buNone/>
            </a:pPr>
            <a:r>
              <a:rPr lang="en-US" sz="2857" dirty="0" smtClean="0">
                <a:solidFill>
                  <a:srgbClr val="204C74"/>
                </a:solidFill>
                <a:cs typeface="Avenir Book"/>
              </a:rPr>
              <a:t>All </a:t>
            </a:r>
            <a:r>
              <a:rPr lang="en-US" sz="2857" dirty="0">
                <a:solidFill>
                  <a:srgbClr val="204C74"/>
                </a:solidFill>
                <a:cs typeface="Avenir Book"/>
              </a:rPr>
              <a:t>mental illnesses listed in the DSM carry a diagnostic exclusion clause:</a:t>
            </a:r>
            <a:endParaRPr lang="en-US" sz="2857" dirty="0" smtClean="0">
              <a:solidFill>
                <a:srgbClr val="204C74"/>
              </a:solidFill>
              <a:cs typeface="Avenir Book"/>
            </a:endParaRPr>
          </a:p>
          <a:p>
            <a:pPr lvl="1">
              <a:buNone/>
            </a:pPr>
            <a:endParaRPr lang="en-US" sz="1500" dirty="0">
              <a:latin typeface="Helvetica"/>
              <a:cs typeface="Helvetica"/>
            </a:endParaRPr>
          </a:p>
          <a:p>
            <a:pPr marL="0" lvl="1" indent="9525">
              <a:buNone/>
            </a:pPr>
            <a:r>
              <a:rPr lang="en-US" sz="2714" b="1" dirty="0" smtClean="0">
                <a:solidFill>
                  <a:srgbClr val="BC4E27"/>
                </a:solidFill>
                <a:cs typeface="Avenir Book"/>
              </a:rPr>
              <a:t>The </a:t>
            </a:r>
            <a:r>
              <a:rPr lang="en-US" sz="2714" b="1" dirty="0">
                <a:solidFill>
                  <a:srgbClr val="BC4E27"/>
                </a:solidFill>
                <a:cs typeface="Avenir Book"/>
              </a:rPr>
              <a:t>disturbance is not due to the direct physiological effects of a substance</a:t>
            </a:r>
            <a:r>
              <a:rPr lang="en-US" sz="2714" b="1" dirty="0" smtClean="0">
                <a:solidFill>
                  <a:srgbClr val="BC4E27"/>
                </a:solidFill>
                <a:cs typeface="Avenir Book"/>
              </a:rPr>
              <a:t> </a:t>
            </a:r>
            <a:br>
              <a:rPr lang="en-US" sz="2714" b="1" dirty="0" smtClean="0">
                <a:solidFill>
                  <a:srgbClr val="BC4E27"/>
                </a:solidFill>
                <a:cs typeface="Avenir Book"/>
              </a:rPr>
            </a:br>
            <a:r>
              <a:rPr lang="en-US" sz="2714" b="1" dirty="0" smtClean="0">
                <a:solidFill>
                  <a:srgbClr val="BC4E27"/>
                </a:solidFill>
                <a:cs typeface="Avenir Book"/>
              </a:rPr>
              <a:t>(</a:t>
            </a:r>
            <a:r>
              <a:rPr lang="en-US" sz="2714" b="1" dirty="0">
                <a:solidFill>
                  <a:srgbClr val="BC4E27"/>
                </a:solidFill>
                <a:cs typeface="Avenir Book"/>
              </a:rPr>
              <a:t>e.g., a drug of abuse, a medication) or a general medical condition.</a:t>
            </a:r>
            <a:r>
              <a:rPr lang="en-AU" sz="2714" b="1" dirty="0">
                <a:solidFill>
                  <a:srgbClr val="BC4E27"/>
                </a:solidFill>
                <a:cs typeface="Avenir Book"/>
              </a:rPr>
              <a:t> </a:t>
            </a:r>
            <a:endParaRPr lang="en-AU" sz="2714" dirty="0">
              <a:solidFill>
                <a:srgbClr val="BC4E27"/>
              </a:solidFill>
              <a:cs typeface="Avenir Book"/>
            </a:endParaRPr>
          </a:p>
        </p:txBody>
      </p:sp>
      <p:sp>
        <p:nvSpPr>
          <p:cNvPr id="5" name="TextBox 4"/>
          <p:cNvSpPr txBox="1"/>
          <p:nvPr/>
        </p:nvSpPr>
        <p:spPr>
          <a:xfrm>
            <a:off x="0" y="203200"/>
            <a:ext cx="9144000" cy="711200"/>
          </a:xfrm>
          <a:prstGeom prst="rect">
            <a:avLst/>
          </a:prstGeom>
          <a:noFill/>
        </p:spPr>
        <p:txBody>
          <a:bodyPr wrap="square" rtlCol="0" anchor="t">
            <a:noAutofit/>
          </a:bodyPr>
          <a:lstStyle/>
          <a:p>
            <a:pPr algn="ctr" fontAlgn="base"/>
            <a:r>
              <a:rPr lang="en-AU" sz="4000" dirty="0">
                <a:solidFill>
                  <a:srgbClr val="551F22"/>
                </a:solidFill>
                <a:latin typeface="Gill Sans"/>
                <a:cs typeface="Gill Sans"/>
              </a:rPr>
              <a:t>MENTAL </a:t>
            </a:r>
            <a:r>
              <a:rPr lang="en-AU" sz="4000" dirty="0" smtClean="0">
                <a:solidFill>
                  <a:srgbClr val="551F22"/>
                </a:solidFill>
                <a:latin typeface="Gill Sans"/>
                <a:cs typeface="Gill Sans"/>
              </a:rPr>
              <a:t>ILLNESSES</a:t>
            </a:r>
            <a:endParaRPr lang="en-AU" sz="4000" dirty="0">
              <a:solidFill>
                <a:srgbClr val="551F22"/>
              </a:solidFill>
              <a:latin typeface="Gill Sans"/>
              <a:cs typeface="Gill Sans"/>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01436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4592320" y="944880"/>
            <a:ext cx="4551680" cy="5923280"/>
          </a:xfrm>
          <a:prstGeom prst="rect">
            <a:avLst/>
          </a:prstGeom>
          <a:solidFill>
            <a:srgbClr val="21516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6" name="Rectangle 5"/>
          <p:cNvSpPr/>
          <p:nvPr/>
        </p:nvSpPr>
        <p:spPr>
          <a:xfrm>
            <a:off x="0" y="934720"/>
            <a:ext cx="4582160" cy="593344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4826000" y="1016000"/>
            <a:ext cx="4318000" cy="5831840"/>
          </a:xfrm>
        </p:spPr>
        <p:txBody>
          <a:bodyPr wrap="square" anchor="t">
            <a:noAutofit/>
          </a:bodyPr>
          <a:lstStyle/>
          <a:p>
            <a:pPr marL="0" indent="0">
              <a:spcBef>
                <a:spcPts val="600"/>
              </a:spcBef>
              <a:spcAft>
                <a:spcPts val="600"/>
              </a:spcAft>
              <a:buNone/>
            </a:pPr>
            <a:r>
              <a:rPr lang="en-US" sz="1500" dirty="0">
                <a:solidFill>
                  <a:srgbClr val="FFFFFF"/>
                </a:solidFill>
              </a:rPr>
              <a:t>Serotonin Syndrome</a:t>
            </a:r>
            <a:endParaRPr lang="en-AU" sz="1500" dirty="0">
              <a:solidFill>
                <a:srgbClr val="FFFFFF"/>
              </a:solidFill>
            </a:endParaRPr>
          </a:p>
          <a:p>
            <a:pPr marL="0" indent="0">
              <a:spcBef>
                <a:spcPts val="600"/>
              </a:spcBef>
              <a:spcAft>
                <a:spcPts val="600"/>
              </a:spcAft>
              <a:buNone/>
            </a:pPr>
            <a:r>
              <a:rPr lang="en-US" sz="1500" dirty="0">
                <a:solidFill>
                  <a:srgbClr val="FFFFFF"/>
                </a:solidFill>
              </a:rPr>
              <a:t>Substance-induced addictive </a:t>
            </a:r>
            <a:r>
              <a:rPr lang="en-US" sz="1500" dirty="0" smtClean="0">
                <a:solidFill>
                  <a:srgbClr val="FFFFFF"/>
                </a:solidFill>
              </a:rPr>
              <a:t>disorders</a:t>
            </a:r>
            <a:endParaRPr lang="en-AU" sz="1500" dirty="0" smtClean="0">
              <a:solidFill>
                <a:srgbClr val="FFFFFF"/>
              </a:solidFill>
            </a:endParaRPr>
          </a:p>
          <a:p>
            <a:pPr marL="0" indent="0">
              <a:spcBef>
                <a:spcPts val="600"/>
              </a:spcBef>
              <a:spcAft>
                <a:spcPts val="600"/>
              </a:spcAft>
              <a:buNone/>
            </a:pPr>
            <a:r>
              <a:rPr lang="en-US" sz="1500" dirty="0">
                <a:solidFill>
                  <a:srgbClr val="FFFFFF"/>
                </a:solidFill>
              </a:rPr>
              <a:t>Substance/Medication-induced anxiety disorder</a:t>
            </a:r>
            <a:endParaRPr lang="en-AU" sz="1500" dirty="0">
              <a:solidFill>
                <a:srgbClr val="FFFFFF"/>
              </a:solidFill>
            </a:endParaRPr>
          </a:p>
          <a:p>
            <a:pPr marL="0" indent="0">
              <a:spcBef>
                <a:spcPts val="600"/>
              </a:spcBef>
              <a:spcAft>
                <a:spcPts val="600"/>
              </a:spcAft>
              <a:buNone/>
            </a:pPr>
            <a:r>
              <a:rPr lang="en-US" sz="1500" dirty="0">
                <a:solidFill>
                  <a:srgbClr val="FFFFFF"/>
                </a:solidFill>
              </a:rPr>
              <a:t>Substance/Medication-induced bipolar </a:t>
            </a:r>
            <a:r>
              <a:rPr lang="en-US" sz="1500" dirty="0" smtClean="0">
                <a:solidFill>
                  <a:srgbClr val="FFFFFF"/>
                </a:solidFill>
              </a:rPr>
              <a:t>&amp; related </a:t>
            </a:r>
            <a:r>
              <a:rPr lang="en-US" sz="1500" dirty="0">
                <a:solidFill>
                  <a:srgbClr val="FFFFFF"/>
                </a:solidFill>
              </a:rPr>
              <a:t>disorder</a:t>
            </a:r>
            <a:endParaRPr lang="en-AU" sz="1500" dirty="0">
              <a:solidFill>
                <a:srgbClr val="FFFFFF"/>
              </a:solidFill>
            </a:endParaRPr>
          </a:p>
          <a:p>
            <a:pPr marL="0" indent="0">
              <a:spcBef>
                <a:spcPts val="600"/>
              </a:spcBef>
              <a:spcAft>
                <a:spcPts val="600"/>
              </a:spcAft>
              <a:buNone/>
            </a:pPr>
            <a:r>
              <a:rPr lang="en-US" sz="1500" dirty="0">
                <a:solidFill>
                  <a:srgbClr val="FFFFFF"/>
                </a:solidFill>
              </a:rPr>
              <a:t>Substance/Medication-induced delirium</a:t>
            </a:r>
            <a:endParaRPr lang="en-AU" sz="1500" dirty="0">
              <a:solidFill>
                <a:srgbClr val="FFFFFF"/>
              </a:solidFill>
            </a:endParaRPr>
          </a:p>
          <a:p>
            <a:pPr marL="0" indent="0">
              <a:spcBef>
                <a:spcPts val="600"/>
              </a:spcBef>
              <a:spcAft>
                <a:spcPts val="600"/>
              </a:spcAft>
              <a:buNone/>
            </a:pPr>
            <a:r>
              <a:rPr lang="en-US" sz="1500" dirty="0">
                <a:solidFill>
                  <a:srgbClr val="FFFFFF"/>
                </a:solidFill>
              </a:rPr>
              <a:t>Substance/Medication-induced depressive disorder</a:t>
            </a:r>
            <a:endParaRPr lang="en-AU" sz="1500" dirty="0">
              <a:solidFill>
                <a:srgbClr val="FFFFFF"/>
              </a:solidFill>
            </a:endParaRPr>
          </a:p>
          <a:p>
            <a:pPr marL="0" indent="0">
              <a:spcBef>
                <a:spcPts val="600"/>
              </a:spcBef>
              <a:spcAft>
                <a:spcPts val="600"/>
              </a:spcAft>
              <a:buNone/>
            </a:pPr>
            <a:r>
              <a:rPr lang="en-US" sz="1500" dirty="0">
                <a:solidFill>
                  <a:srgbClr val="FFFFFF"/>
                </a:solidFill>
              </a:rPr>
              <a:t>Substance/Medication-induced neurocognitive disorder</a:t>
            </a:r>
            <a:endParaRPr lang="en-AU" sz="1500" dirty="0">
              <a:solidFill>
                <a:srgbClr val="FFFFFF"/>
              </a:solidFill>
            </a:endParaRPr>
          </a:p>
          <a:p>
            <a:pPr marL="0" indent="0">
              <a:spcBef>
                <a:spcPts val="600"/>
              </a:spcBef>
              <a:spcAft>
                <a:spcPts val="600"/>
              </a:spcAft>
              <a:buNone/>
            </a:pPr>
            <a:r>
              <a:rPr lang="en-US" sz="1500" dirty="0">
                <a:solidFill>
                  <a:srgbClr val="FFFFFF"/>
                </a:solidFill>
              </a:rPr>
              <a:t>Substance/Medication-induced obsessive-</a:t>
            </a:r>
            <a:r>
              <a:rPr lang="en-US" sz="1500" dirty="0" smtClean="0">
                <a:solidFill>
                  <a:srgbClr val="FFFFFF"/>
                </a:solidFill>
              </a:rPr>
              <a:t>compulsive &amp; </a:t>
            </a:r>
            <a:r>
              <a:rPr lang="en-US" sz="1500" dirty="0">
                <a:solidFill>
                  <a:srgbClr val="FFFFFF"/>
                </a:solidFill>
              </a:rPr>
              <a:t>related disorders</a:t>
            </a:r>
            <a:endParaRPr lang="en-AU" sz="1500" dirty="0">
              <a:solidFill>
                <a:srgbClr val="FFFFFF"/>
              </a:solidFill>
            </a:endParaRPr>
          </a:p>
          <a:p>
            <a:pPr marL="0" indent="0">
              <a:spcBef>
                <a:spcPts val="600"/>
              </a:spcBef>
              <a:spcAft>
                <a:spcPts val="600"/>
              </a:spcAft>
              <a:buNone/>
            </a:pPr>
            <a:r>
              <a:rPr lang="en-US" sz="1500" dirty="0">
                <a:solidFill>
                  <a:srgbClr val="FFFFFF"/>
                </a:solidFill>
              </a:rPr>
              <a:t>Substance/Medication-induced psychotic disorder</a:t>
            </a:r>
            <a:endParaRPr lang="en-AU" sz="1500" dirty="0">
              <a:solidFill>
                <a:srgbClr val="FFFFFF"/>
              </a:solidFill>
            </a:endParaRPr>
          </a:p>
          <a:p>
            <a:pPr marL="0" indent="0">
              <a:spcBef>
                <a:spcPts val="600"/>
              </a:spcBef>
              <a:spcAft>
                <a:spcPts val="600"/>
              </a:spcAft>
              <a:buNone/>
            </a:pPr>
            <a:r>
              <a:rPr lang="en-US" sz="1500" dirty="0">
                <a:solidFill>
                  <a:srgbClr val="FFFFFF"/>
                </a:solidFill>
              </a:rPr>
              <a:t>Substance/Medication-induced sexual dysfunction disorder </a:t>
            </a:r>
            <a:endParaRPr lang="en-AU" sz="1500" dirty="0">
              <a:solidFill>
                <a:srgbClr val="FFFFFF"/>
              </a:solidFill>
            </a:endParaRPr>
          </a:p>
          <a:p>
            <a:pPr marL="0" indent="0">
              <a:spcBef>
                <a:spcPts val="600"/>
              </a:spcBef>
              <a:spcAft>
                <a:spcPts val="600"/>
              </a:spcAft>
              <a:buNone/>
            </a:pPr>
            <a:r>
              <a:rPr lang="en-US" sz="1500" dirty="0">
                <a:solidFill>
                  <a:srgbClr val="FFFFFF"/>
                </a:solidFill>
              </a:rPr>
              <a:t>Substance/Medication-induced sleep disorder </a:t>
            </a:r>
            <a:endParaRPr lang="en-AU" sz="1500" dirty="0">
              <a:solidFill>
                <a:srgbClr val="FFFFFF"/>
              </a:solidFill>
            </a:endParaRPr>
          </a:p>
        </p:txBody>
      </p:sp>
      <p:sp>
        <p:nvSpPr>
          <p:cNvPr id="4" name="Text Placeholder 3"/>
          <p:cNvSpPr>
            <a:spLocks noGrp="1"/>
          </p:cNvSpPr>
          <p:nvPr>
            <p:ph type="body" sz="half" idx="2"/>
          </p:nvPr>
        </p:nvSpPr>
        <p:spPr>
          <a:xfrm>
            <a:off x="198678" y="1036320"/>
            <a:ext cx="4210762" cy="5608320"/>
          </a:xfrm>
        </p:spPr>
        <p:txBody>
          <a:bodyPr anchor="t">
            <a:normAutofit/>
          </a:bodyPr>
          <a:lstStyle/>
          <a:p>
            <a:pPr>
              <a:spcBef>
                <a:spcPts val="600"/>
              </a:spcBef>
              <a:spcAft>
                <a:spcPts val="600"/>
              </a:spcAft>
            </a:pPr>
            <a:r>
              <a:rPr lang="en-AU" sz="1500" dirty="0" smtClean="0">
                <a:solidFill>
                  <a:srgbClr val="3366FF"/>
                </a:solidFill>
              </a:rPr>
              <a:t> </a:t>
            </a:r>
            <a:r>
              <a:rPr lang="en-US" sz="1500" dirty="0" smtClean="0">
                <a:solidFill>
                  <a:srgbClr val="922B2A"/>
                </a:solidFill>
              </a:rPr>
              <a:t>Antidepressant discontinuation syndrome </a:t>
            </a:r>
            <a:endParaRPr lang="en-AU" sz="1500" dirty="0" smtClean="0">
              <a:solidFill>
                <a:srgbClr val="922B2A"/>
              </a:solidFill>
            </a:endParaRPr>
          </a:p>
          <a:p>
            <a:pPr>
              <a:spcBef>
                <a:spcPts val="600"/>
              </a:spcBef>
              <a:spcAft>
                <a:spcPts val="600"/>
              </a:spcAft>
            </a:pPr>
            <a:r>
              <a:rPr lang="en-US" sz="1500" b="1" dirty="0" smtClean="0">
                <a:solidFill>
                  <a:srgbClr val="922B2A"/>
                </a:solidFill>
              </a:rPr>
              <a:t>Medication-induced Acute akathisia</a:t>
            </a:r>
            <a:endParaRPr lang="en-AU" sz="1500" b="1" dirty="0" smtClean="0">
              <a:solidFill>
                <a:srgbClr val="922B2A"/>
              </a:solidFill>
            </a:endParaRPr>
          </a:p>
          <a:p>
            <a:pPr>
              <a:spcBef>
                <a:spcPts val="600"/>
              </a:spcBef>
              <a:spcAft>
                <a:spcPts val="600"/>
              </a:spcAft>
            </a:pPr>
            <a:r>
              <a:rPr lang="en-US" sz="1500" dirty="0" smtClean="0">
                <a:solidFill>
                  <a:srgbClr val="922B2A"/>
                </a:solidFill>
              </a:rPr>
              <a:t>Medication-induced Acute dystonia</a:t>
            </a:r>
          </a:p>
          <a:p>
            <a:pPr>
              <a:spcBef>
                <a:spcPts val="600"/>
              </a:spcBef>
              <a:spcAft>
                <a:spcPts val="600"/>
              </a:spcAft>
            </a:pPr>
            <a:r>
              <a:rPr lang="en-US" sz="1500" dirty="0" smtClean="0">
                <a:solidFill>
                  <a:srgbClr val="922B2A"/>
                </a:solidFill>
              </a:rPr>
              <a:t>Medication-induced delirium</a:t>
            </a:r>
            <a:endParaRPr lang="en-AU" sz="1500" dirty="0" smtClean="0">
              <a:solidFill>
                <a:srgbClr val="922B2A"/>
              </a:solidFill>
            </a:endParaRPr>
          </a:p>
          <a:p>
            <a:pPr>
              <a:spcBef>
                <a:spcPts val="600"/>
              </a:spcBef>
              <a:spcAft>
                <a:spcPts val="600"/>
              </a:spcAft>
            </a:pPr>
            <a:r>
              <a:rPr lang="en-US" sz="1500" dirty="0" smtClean="0">
                <a:solidFill>
                  <a:srgbClr val="922B2A"/>
                </a:solidFill>
              </a:rPr>
              <a:t>Medication-induced Parkinsonism</a:t>
            </a:r>
            <a:endParaRPr lang="en-AU" sz="1500" dirty="0" smtClean="0">
              <a:solidFill>
                <a:srgbClr val="922B2A"/>
              </a:solidFill>
            </a:endParaRPr>
          </a:p>
          <a:p>
            <a:pPr>
              <a:spcBef>
                <a:spcPts val="600"/>
              </a:spcBef>
              <a:spcAft>
                <a:spcPts val="600"/>
              </a:spcAft>
            </a:pPr>
            <a:r>
              <a:rPr lang="en-US" sz="1500" dirty="0" smtClean="0">
                <a:solidFill>
                  <a:srgbClr val="922B2A"/>
                </a:solidFill>
              </a:rPr>
              <a:t>Medication-induced Postural tremor </a:t>
            </a:r>
            <a:endParaRPr lang="en-AU" sz="1500" dirty="0" smtClean="0">
              <a:solidFill>
                <a:srgbClr val="922B2A"/>
              </a:solidFill>
            </a:endParaRPr>
          </a:p>
          <a:p>
            <a:pPr>
              <a:spcBef>
                <a:spcPts val="600"/>
              </a:spcBef>
              <a:spcAft>
                <a:spcPts val="600"/>
              </a:spcAft>
            </a:pPr>
            <a:r>
              <a:rPr lang="en-US" sz="1500" b="1" dirty="0" smtClean="0">
                <a:solidFill>
                  <a:srgbClr val="922B2A"/>
                </a:solidFill>
              </a:rPr>
              <a:t>Medication-induced Tardive akathisia </a:t>
            </a:r>
            <a:endParaRPr lang="en-AU" sz="1500" b="1" dirty="0" smtClean="0">
              <a:solidFill>
                <a:srgbClr val="922B2A"/>
              </a:solidFill>
            </a:endParaRPr>
          </a:p>
          <a:p>
            <a:pPr>
              <a:spcBef>
                <a:spcPts val="600"/>
              </a:spcBef>
              <a:spcAft>
                <a:spcPts val="600"/>
              </a:spcAft>
            </a:pPr>
            <a:r>
              <a:rPr lang="en-US" sz="1500" dirty="0" smtClean="0">
                <a:solidFill>
                  <a:srgbClr val="922B2A"/>
                </a:solidFill>
              </a:rPr>
              <a:t>Medication-induced Tardive dystonia </a:t>
            </a:r>
            <a:endParaRPr lang="en-AU" sz="1500" dirty="0" smtClean="0">
              <a:solidFill>
                <a:srgbClr val="922B2A"/>
              </a:solidFill>
            </a:endParaRPr>
          </a:p>
          <a:p>
            <a:pPr>
              <a:spcBef>
                <a:spcPts val="600"/>
              </a:spcBef>
              <a:spcAft>
                <a:spcPts val="600"/>
              </a:spcAft>
            </a:pPr>
            <a:r>
              <a:rPr lang="en-US" sz="1500" b="1" dirty="0" smtClean="0">
                <a:solidFill>
                  <a:srgbClr val="922B2A"/>
                </a:solidFill>
              </a:rPr>
              <a:t>Neuroleptic malignant syndrome</a:t>
            </a:r>
            <a:endParaRPr lang="en-AU" sz="1500" b="1" dirty="0" smtClean="0">
              <a:solidFill>
                <a:srgbClr val="922B2A"/>
              </a:solidFill>
            </a:endParaRPr>
          </a:p>
          <a:p>
            <a:pPr>
              <a:spcBef>
                <a:spcPts val="600"/>
              </a:spcBef>
              <a:spcAft>
                <a:spcPts val="600"/>
              </a:spcAft>
            </a:pPr>
            <a:r>
              <a:rPr lang="en-US" sz="1500" dirty="0" smtClean="0">
                <a:solidFill>
                  <a:srgbClr val="922B2A"/>
                </a:solidFill>
              </a:rPr>
              <a:t>Other medication-induced movement disorder</a:t>
            </a:r>
          </a:p>
          <a:p>
            <a:pPr>
              <a:spcBef>
                <a:spcPts val="600"/>
              </a:spcBef>
              <a:spcAft>
                <a:spcPts val="600"/>
              </a:spcAft>
            </a:pPr>
            <a:r>
              <a:rPr lang="en-US" sz="1500" b="1" i="1" dirty="0" smtClean="0">
                <a:solidFill>
                  <a:srgbClr val="922B2A"/>
                </a:solidFill>
              </a:rPr>
              <a:t>Not in DSM but should be:</a:t>
            </a:r>
          </a:p>
          <a:p>
            <a:pPr>
              <a:spcBef>
                <a:spcPts val="600"/>
              </a:spcBef>
              <a:spcAft>
                <a:spcPts val="600"/>
              </a:spcAft>
            </a:pPr>
            <a:r>
              <a:rPr lang="en-US" sz="1500" b="1" dirty="0">
                <a:solidFill>
                  <a:srgbClr val="922B2A"/>
                </a:solidFill>
              </a:rPr>
              <a:t>Medication-induced withdrawal akathisia </a:t>
            </a:r>
            <a:endParaRPr lang="en-AU" sz="1500" b="1" dirty="0">
              <a:solidFill>
                <a:srgbClr val="922B2A"/>
              </a:solidFill>
            </a:endParaRPr>
          </a:p>
          <a:p>
            <a:pPr>
              <a:spcBef>
                <a:spcPts val="600"/>
              </a:spcBef>
              <a:spcAft>
                <a:spcPts val="600"/>
              </a:spcAft>
            </a:pPr>
            <a:r>
              <a:rPr lang="en-US" sz="1500" b="1" dirty="0">
                <a:solidFill>
                  <a:srgbClr val="922B2A"/>
                </a:solidFill>
              </a:rPr>
              <a:t>Medication-induced delayed post withdrawal akathisia</a:t>
            </a:r>
            <a:r>
              <a:rPr lang="en-US" sz="1500" b="1" dirty="0" smtClean="0">
                <a:solidFill>
                  <a:srgbClr val="922B2A"/>
                </a:solidFill>
              </a:rPr>
              <a:t> </a:t>
            </a:r>
          </a:p>
          <a:p>
            <a:pPr>
              <a:spcBef>
                <a:spcPts val="600"/>
              </a:spcBef>
              <a:spcAft>
                <a:spcPts val="600"/>
              </a:spcAft>
            </a:pPr>
            <a:r>
              <a:rPr lang="en-US" sz="1500" i="1" dirty="0" smtClean="0">
                <a:solidFill>
                  <a:srgbClr val="922B2A"/>
                </a:solidFill>
              </a:rPr>
              <a:t>*Potentially </a:t>
            </a:r>
            <a:r>
              <a:rPr lang="en-US" sz="1500" i="1" dirty="0">
                <a:solidFill>
                  <a:srgbClr val="922B2A"/>
                </a:solidFill>
              </a:rPr>
              <a:t>fatal</a:t>
            </a:r>
            <a:r>
              <a:rPr lang="en-US" sz="1500" i="1" dirty="0" smtClean="0">
                <a:solidFill>
                  <a:srgbClr val="922B2A"/>
                </a:solidFill>
              </a:rPr>
              <a:t> conditions in bold</a:t>
            </a:r>
            <a:endParaRPr lang="en-AU" sz="1500" i="1" dirty="0">
              <a:solidFill>
                <a:srgbClr val="922B2A"/>
              </a:solidFill>
            </a:endParaRPr>
          </a:p>
        </p:txBody>
      </p:sp>
      <p:sp>
        <p:nvSpPr>
          <p:cNvPr id="5" name="TextBox 4"/>
          <p:cNvSpPr txBox="1"/>
          <p:nvPr/>
        </p:nvSpPr>
        <p:spPr>
          <a:xfrm>
            <a:off x="121920" y="203200"/>
            <a:ext cx="9022080" cy="548640"/>
          </a:xfrm>
          <a:prstGeom prst="rect">
            <a:avLst/>
          </a:prstGeom>
          <a:noFill/>
        </p:spPr>
        <p:txBody>
          <a:bodyPr wrap="square" rtlCol="0">
            <a:noAutofit/>
          </a:bodyPr>
          <a:lstStyle/>
          <a:p>
            <a:r>
              <a:rPr lang="en-US" sz="2600" dirty="0" smtClean="0">
                <a:solidFill>
                  <a:srgbClr val="152A54"/>
                </a:solidFill>
                <a:latin typeface="Gill Sans"/>
                <a:cs typeface="Gill Sans"/>
              </a:rPr>
              <a:t>SUBSTANCE/MEDICATION-INDUCED DISORDERS IN DSM-5</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3799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0" y="5151120"/>
            <a:ext cx="9144000" cy="1706880"/>
          </a:xfrm>
          <a:prstGeom prst="rect">
            <a:avLst/>
          </a:prstGeom>
          <a:solidFill>
            <a:srgbClr val="BDBDB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6" name="Rectangle 5"/>
          <p:cNvSpPr/>
          <p:nvPr/>
        </p:nvSpPr>
        <p:spPr>
          <a:xfrm>
            <a:off x="3667760" y="0"/>
            <a:ext cx="5476240" cy="515112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 name="Rectangle 4"/>
          <p:cNvSpPr/>
          <p:nvPr/>
        </p:nvSpPr>
        <p:spPr>
          <a:xfrm>
            <a:off x="0" y="0"/>
            <a:ext cx="3657600" cy="5151120"/>
          </a:xfrm>
          <a:prstGeom prst="rect">
            <a:avLst/>
          </a:prstGeom>
          <a:solidFill>
            <a:srgbClr val="FFFF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243840" y="690880"/>
            <a:ext cx="3220720" cy="924560"/>
          </a:xfrm>
        </p:spPr>
        <p:txBody>
          <a:bodyPr anchor="t">
            <a:noAutofit/>
          </a:bodyPr>
          <a:lstStyle/>
          <a:p>
            <a:r>
              <a:rPr lang="en-US" sz="2600" b="0" dirty="0" smtClean="0">
                <a:solidFill>
                  <a:srgbClr val="CE461F"/>
                </a:solidFill>
              </a:rPr>
              <a:t>Substance</a:t>
            </a:r>
            <a:r>
              <a:rPr lang="en-US" sz="2600" b="0" dirty="0">
                <a:solidFill>
                  <a:srgbClr val="CE461F"/>
                </a:solidFill>
              </a:rPr>
              <a:t>/</a:t>
            </a:r>
            <a:r>
              <a:rPr lang="en-US" sz="2600" b="0" dirty="0" smtClean="0">
                <a:solidFill>
                  <a:srgbClr val="CE461F"/>
                </a:solidFill>
              </a:rPr>
              <a:t>medication- </a:t>
            </a:r>
            <a:r>
              <a:rPr lang="en-US" sz="2600" b="0" dirty="0">
                <a:solidFill>
                  <a:srgbClr val="CE461F"/>
                </a:solidFill>
              </a:rPr>
              <a:t>induced</a:t>
            </a:r>
            <a:r>
              <a:rPr lang="en-US" sz="2600" b="0" dirty="0" smtClean="0">
                <a:solidFill>
                  <a:srgbClr val="CE461F"/>
                </a:solidFill>
              </a:rPr>
              <a:t>: mimics</a:t>
            </a:r>
            <a:r>
              <a:rPr lang="en-US" sz="2600" b="0" dirty="0" smtClean="0"/>
              <a:t/>
            </a:r>
            <a:br>
              <a:rPr lang="en-US" sz="2600" b="0" dirty="0" smtClean="0"/>
            </a:br>
            <a:endParaRPr lang="en-US" sz="2600" b="0" dirty="0"/>
          </a:p>
        </p:txBody>
      </p:sp>
      <p:sp>
        <p:nvSpPr>
          <p:cNvPr id="3" name="Content Placeholder 2"/>
          <p:cNvSpPr>
            <a:spLocks noGrp="1"/>
          </p:cNvSpPr>
          <p:nvPr>
            <p:ph idx="1"/>
          </p:nvPr>
        </p:nvSpPr>
        <p:spPr>
          <a:xfrm>
            <a:off x="4104640" y="680721"/>
            <a:ext cx="4734560" cy="4348479"/>
          </a:xfrm>
        </p:spPr>
        <p:txBody>
          <a:bodyPr>
            <a:normAutofit lnSpcReduction="10000"/>
          </a:bodyPr>
          <a:lstStyle/>
          <a:p>
            <a:pPr marL="342000" indent="-342000">
              <a:spcBef>
                <a:spcPts val="600"/>
              </a:spcBef>
              <a:spcAft>
                <a:spcPts val="600"/>
              </a:spcAft>
            </a:pPr>
            <a:r>
              <a:rPr lang="en-US" sz="2400" dirty="0" smtClean="0"/>
              <a:t>Addictive disorder</a:t>
            </a:r>
            <a:endParaRPr lang="en-AU" sz="2400" dirty="0"/>
          </a:p>
          <a:p>
            <a:pPr marL="342000" indent="-342000">
              <a:spcBef>
                <a:spcPts val="600"/>
              </a:spcBef>
              <a:spcAft>
                <a:spcPts val="600"/>
              </a:spcAft>
            </a:pPr>
            <a:r>
              <a:rPr lang="en-US" sz="2400" dirty="0" smtClean="0"/>
              <a:t>Bipolar &amp; related </a:t>
            </a:r>
            <a:r>
              <a:rPr lang="en-US" sz="2400" dirty="0"/>
              <a:t>disorder</a:t>
            </a:r>
            <a:endParaRPr lang="en-AU" sz="2400" dirty="0"/>
          </a:p>
          <a:p>
            <a:pPr marL="342000" indent="-342000">
              <a:spcBef>
                <a:spcPts val="600"/>
              </a:spcBef>
              <a:spcAft>
                <a:spcPts val="600"/>
              </a:spcAft>
            </a:pPr>
            <a:r>
              <a:rPr lang="en-US" sz="2400" dirty="0" smtClean="0"/>
              <a:t>Depressive </a:t>
            </a:r>
            <a:r>
              <a:rPr lang="en-US" sz="2400" dirty="0"/>
              <a:t>disorder</a:t>
            </a:r>
            <a:endParaRPr lang="en-AU" sz="2400" dirty="0"/>
          </a:p>
          <a:p>
            <a:pPr marL="342000" indent="-342000">
              <a:spcBef>
                <a:spcPts val="600"/>
              </a:spcBef>
              <a:spcAft>
                <a:spcPts val="600"/>
              </a:spcAft>
            </a:pPr>
            <a:r>
              <a:rPr lang="en-US" sz="2400" dirty="0" smtClean="0"/>
              <a:t>Neurocognitive </a:t>
            </a:r>
            <a:r>
              <a:rPr lang="en-US" sz="2400" dirty="0"/>
              <a:t>disorder</a:t>
            </a:r>
            <a:endParaRPr lang="en-AU" sz="2400" dirty="0"/>
          </a:p>
          <a:p>
            <a:pPr marL="342000" indent="-342000">
              <a:spcBef>
                <a:spcPts val="600"/>
              </a:spcBef>
              <a:spcAft>
                <a:spcPts val="600"/>
              </a:spcAft>
            </a:pPr>
            <a:r>
              <a:rPr lang="en-US" sz="2400" dirty="0" smtClean="0"/>
              <a:t>Obsessive</a:t>
            </a:r>
            <a:r>
              <a:rPr lang="en-US" sz="2400" dirty="0"/>
              <a:t>-</a:t>
            </a:r>
            <a:r>
              <a:rPr lang="en-US" sz="2400" dirty="0" smtClean="0"/>
              <a:t>compulsive disorder </a:t>
            </a:r>
          </a:p>
          <a:p>
            <a:pPr marL="342000" indent="-342000">
              <a:spcBef>
                <a:spcPts val="600"/>
              </a:spcBef>
              <a:spcAft>
                <a:spcPts val="600"/>
              </a:spcAft>
            </a:pPr>
            <a:r>
              <a:rPr lang="en-US" sz="2400" dirty="0" smtClean="0"/>
              <a:t>Psychotic </a:t>
            </a:r>
            <a:r>
              <a:rPr lang="en-US" sz="2400" dirty="0"/>
              <a:t>disorder</a:t>
            </a:r>
            <a:endParaRPr lang="en-AU" sz="2400" dirty="0"/>
          </a:p>
          <a:p>
            <a:pPr marL="342000" indent="-342000">
              <a:spcBef>
                <a:spcPts val="600"/>
              </a:spcBef>
              <a:spcAft>
                <a:spcPts val="600"/>
              </a:spcAft>
            </a:pPr>
            <a:r>
              <a:rPr lang="en-US" sz="2400" dirty="0" smtClean="0"/>
              <a:t>Sexual </a:t>
            </a:r>
            <a:r>
              <a:rPr lang="en-US" sz="2400" dirty="0"/>
              <a:t>dysfunction disorder </a:t>
            </a:r>
            <a:endParaRPr lang="en-AU" sz="2400" dirty="0"/>
          </a:p>
          <a:p>
            <a:pPr marL="342000" indent="-342000">
              <a:spcBef>
                <a:spcPts val="600"/>
              </a:spcBef>
              <a:spcAft>
                <a:spcPts val="600"/>
              </a:spcAft>
            </a:pPr>
            <a:r>
              <a:rPr lang="en-US" sz="2400" dirty="0" smtClean="0"/>
              <a:t>Sleep disorder </a:t>
            </a:r>
            <a:endParaRPr lang="en-AU" sz="2400" dirty="0"/>
          </a:p>
        </p:txBody>
      </p:sp>
      <p:sp>
        <p:nvSpPr>
          <p:cNvPr id="4" name="TextBox 3"/>
          <p:cNvSpPr txBox="1"/>
          <p:nvPr/>
        </p:nvSpPr>
        <p:spPr>
          <a:xfrm>
            <a:off x="0" y="5161280"/>
            <a:ext cx="9143999" cy="1696720"/>
          </a:xfrm>
          <a:prstGeom prst="rect">
            <a:avLst/>
          </a:prstGeom>
          <a:noFill/>
        </p:spPr>
        <p:txBody>
          <a:bodyPr wrap="square" rtlCol="0" anchor="ctr">
            <a:noAutofit/>
          </a:bodyPr>
          <a:lstStyle/>
          <a:p>
            <a:pPr algn="ctr">
              <a:spcBef>
                <a:spcPts val="600"/>
              </a:spcBef>
              <a:spcAft>
                <a:spcPts val="600"/>
              </a:spcAft>
            </a:pPr>
            <a:r>
              <a:rPr lang="en-US" sz="2100" dirty="0">
                <a:solidFill>
                  <a:srgbClr val="565656"/>
                </a:solidFill>
                <a:latin typeface="Avenir Book"/>
              </a:rPr>
              <a:t>Like hysteria, </a:t>
            </a:r>
            <a:r>
              <a:rPr lang="en-US" sz="2100" dirty="0" smtClean="0">
                <a:solidFill>
                  <a:srgbClr val="565656"/>
                </a:solidFill>
                <a:latin typeface="Avenir Book"/>
              </a:rPr>
              <a:t>organic </a:t>
            </a:r>
            <a:r>
              <a:rPr lang="en-US" sz="2100" dirty="0">
                <a:solidFill>
                  <a:srgbClr val="565656"/>
                </a:solidFill>
                <a:latin typeface="Avenir Book"/>
              </a:rPr>
              <a:t>brain syndromes are a great </a:t>
            </a:r>
            <a:r>
              <a:rPr lang="en-US" sz="2100" dirty="0" smtClean="0">
                <a:solidFill>
                  <a:srgbClr val="565656"/>
                </a:solidFill>
                <a:latin typeface="Avenir Book"/>
              </a:rPr>
              <a:t>imitator.</a:t>
            </a:r>
          </a:p>
          <a:p>
            <a:pPr algn="ctr">
              <a:spcBef>
                <a:spcPts val="600"/>
              </a:spcBef>
            </a:pPr>
            <a:r>
              <a:rPr lang="en-US" sz="2000" dirty="0" smtClean="0">
                <a:solidFill>
                  <a:srgbClr val="565656"/>
                </a:solidFill>
                <a:latin typeface="Avenir Book"/>
              </a:rPr>
              <a:t>Paradigm case - neurosyphilis</a:t>
            </a:r>
            <a:r>
              <a:rPr lang="en-US" sz="2000" dirty="0">
                <a:solidFill>
                  <a:srgbClr val="565656"/>
                </a:solidFill>
                <a:latin typeface="Avenir Book"/>
              </a:rPr>
              <a:t>:</a:t>
            </a:r>
            <a:r>
              <a:rPr lang="en-US" sz="2000" dirty="0" smtClean="0">
                <a:solidFill>
                  <a:srgbClr val="565656"/>
                </a:solidFill>
                <a:latin typeface="Avenir Book"/>
              </a:rPr>
              <a:t> </a:t>
            </a:r>
          </a:p>
          <a:p>
            <a:pPr algn="ctr">
              <a:spcBef>
                <a:spcPts val="300"/>
              </a:spcBef>
              <a:spcAft>
                <a:spcPts val="600"/>
              </a:spcAft>
            </a:pPr>
            <a:r>
              <a:rPr lang="en-US" sz="2000" dirty="0" smtClean="0">
                <a:solidFill>
                  <a:srgbClr val="565656"/>
                </a:solidFill>
                <a:latin typeface="Avenir Book"/>
              </a:rPr>
              <a:t>Different </a:t>
            </a:r>
            <a:r>
              <a:rPr lang="en-US" sz="2000" dirty="0">
                <a:solidFill>
                  <a:srgbClr val="565656"/>
                </a:solidFill>
                <a:latin typeface="Avenir Book"/>
              </a:rPr>
              <a:t>in every</a:t>
            </a:r>
            <a:r>
              <a:rPr lang="en-US" sz="2000" dirty="0" smtClean="0">
                <a:solidFill>
                  <a:srgbClr val="565656"/>
                </a:solidFill>
                <a:latin typeface="Avenir Book"/>
              </a:rPr>
              <a:t> patient &amp; on </a:t>
            </a:r>
            <a:r>
              <a:rPr lang="en-US" sz="2000" dirty="0">
                <a:solidFill>
                  <a:srgbClr val="565656"/>
                </a:solidFill>
                <a:latin typeface="Avenir Book"/>
              </a:rPr>
              <a:t>each </a:t>
            </a:r>
            <a:r>
              <a:rPr lang="en-US" sz="2000" dirty="0" smtClean="0">
                <a:solidFill>
                  <a:srgbClr val="565656"/>
                </a:solidFill>
                <a:latin typeface="Avenir Book"/>
              </a:rPr>
              <a:t>presentation.</a:t>
            </a:r>
            <a:endParaRPr lang="en-US" sz="2000" dirty="0">
              <a:solidFill>
                <a:srgbClr val="565656"/>
              </a:solidFill>
              <a:latin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059795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07440"/>
          </a:xfrm>
        </p:spPr>
        <p:txBody>
          <a:bodyPr anchor="t">
            <a:noAutofit/>
          </a:bodyPr>
          <a:lstStyle/>
          <a:p>
            <a:r>
              <a:rPr lang="en-AU" sz="3000" dirty="0" smtClean="0">
                <a:solidFill>
                  <a:srgbClr val="551F22"/>
                </a:solidFill>
                <a:latin typeface="Gill Sans"/>
                <a:cs typeface="Gill Sans"/>
              </a:rPr>
              <a:t>EPIDEMICS ARE EITHER INFECTIOUS OR IATROGENIC, (CAUSED BY TREATMENT)</a:t>
            </a:r>
            <a:r>
              <a:rPr lang="en-AU" sz="3000" b="1" dirty="0" smtClean="0">
                <a:solidFill>
                  <a:srgbClr val="551F22"/>
                </a:solidFill>
                <a:latin typeface="Gill Sans"/>
                <a:cs typeface="Gill Sans"/>
              </a:rPr>
              <a:t> </a:t>
            </a:r>
            <a:br>
              <a:rPr lang="en-AU" sz="3000" b="1" dirty="0" smtClean="0">
                <a:solidFill>
                  <a:srgbClr val="551F22"/>
                </a:solidFill>
                <a:latin typeface="Gill Sans"/>
                <a:cs typeface="Gill Sans"/>
              </a:rPr>
            </a:br>
            <a:endParaRPr lang="en-US" sz="3000" b="1" dirty="0">
              <a:solidFill>
                <a:srgbClr val="551F22"/>
              </a:solidFill>
              <a:latin typeface="Gill Sans"/>
              <a:cs typeface="Gill Sans"/>
            </a:endParaRPr>
          </a:p>
        </p:txBody>
      </p:sp>
      <p:sp>
        <p:nvSpPr>
          <p:cNvPr id="3" name="Content Placeholder 2"/>
          <p:cNvSpPr>
            <a:spLocks noGrp="1"/>
          </p:cNvSpPr>
          <p:nvPr>
            <p:ph idx="1"/>
          </p:nvPr>
        </p:nvSpPr>
        <p:spPr>
          <a:xfrm>
            <a:off x="436880" y="1645920"/>
            <a:ext cx="8392160" cy="4968240"/>
          </a:xfrm>
        </p:spPr>
        <p:txBody>
          <a:bodyPr anchor="t">
            <a:noAutofit/>
          </a:bodyPr>
          <a:lstStyle/>
          <a:p>
            <a:pPr>
              <a:spcBef>
                <a:spcPts val="600"/>
              </a:spcBef>
              <a:spcAft>
                <a:spcPts val="600"/>
              </a:spcAft>
            </a:pPr>
            <a:r>
              <a:rPr lang="en-AU" sz="2100" b="1" dirty="0" smtClean="0">
                <a:solidFill>
                  <a:srgbClr val="152A54"/>
                </a:solidFill>
                <a:latin typeface="Avenir Book"/>
                <a:cs typeface="Bangla Sangam MN"/>
              </a:rPr>
              <a:t>“PharMA Science” or mental </a:t>
            </a:r>
            <a:r>
              <a:rPr lang="en-AU" sz="2100" b="1" dirty="0">
                <a:solidFill>
                  <a:srgbClr val="152A54"/>
                </a:solidFill>
                <a:latin typeface="Avenir Book"/>
                <a:cs typeface="Bangla Sangam MN"/>
              </a:rPr>
              <a:t>illness with adverse </a:t>
            </a:r>
            <a:r>
              <a:rPr lang="en-AU" sz="2100" b="1" dirty="0" smtClean="0">
                <a:solidFill>
                  <a:srgbClr val="152A54"/>
                </a:solidFill>
                <a:latin typeface="Avenir Book"/>
                <a:cs typeface="Bangla Sangam MN"/>
              </a:rPr>
              <a:t>drug  reactions?</a:t>
            </a:r>
          </a:p>
          <a:p>
            <a:pPr>
              <a:spcBef>
                <a:spcPts val="600"/>
              </a:spcBef>
              <a:spcAft>
                <a:spcPts val="600"/>
              </a:spcAft>
            </a:pPr>
            <a:r>
              <a:rPr lang="en-AU" sz="2100" b="1" dirty="0" smtClean="0">
                <a:solidFill>
                  <a:srgbClr val="152A54"/>
                </a:solidFill>
                <a:latin typeface="Avenir Book"/>
                <a:cs typeface="Bangla Sangam MN"/>
              </a:rPr>
              <a:t>Beat ups about the high prevalence of depression. </a:t>
            </a:r>
          </a:p>
          <a:p>
            <a:pPr>
              <a:spcBef>
                <a:spcPts val="600"/>
              </a:spcBef>
              <a:spcAft>
                <a:spcPts val="600"/>
              </a:spcAft>
            </a:pPr>
            <a:r>
              <a:rPr lang="en-AU" sz="2100" b="1" dirty="0" smtClean="0">
                <a:solidFill>
                  <a:srgbClr val="152A54"/>
                </a:solidFill>
                <a:cs typeface="Bangla Sangam MN"/>
              </a:rPr>
              <a:t>“</a:t>
            </a:r>
            <a:r>
              <a:rPr lang="en-US" sz="2100" dirty="0" smtClean="0">
                <a:solidFill>
                  <a:srgbClr val="152A54"/>
                </a:solidFill>
              </a:rPr>
              <a:t>In </a:t>
            </a:r>
            <a:r>
              <a:rPr lang="en-US" sz="2100" dirty="0">
                <a:solidFill>
                  <a:srgbClr val="152A54"/>
                </a:solidFill>
              </a:rPr>
              <a:t>the Australian </a:t>
            </a:r>
            <a:r>
              <a:rPr lang="en-US" sz="2100" dirty="0" smtClean="0">
                <a:solidFill>
                  <a:srgbClr val="152A54"/>
                </a:solidFill>
              </a:rPr>
              <a:t>Mental Health </a:t>
            </a:r>
            <a:r>
              <a:rPr lang="en-US" sz="2100" dirty="0">
                <a:solidFill>
                  <a:srgbClr val="152A54"/>
                </a:solidFill>
              </a:rPr>
              <a:t>S</a:t>
            </a:r>
            <a:r>
              <a:rPr lang="en-US" sz="2100" dirty="0" smtClean="0">
                <a:solidFill>
                  <a:srgbClr val="152A54"/>
                </a:solidFill>
              </a:rPr>
              <a:t>urvey</a:t>
            </a:r>
            <a:r>
              <a:rPr lang="en-US" sz="2100" dirty="0">
                <a:solidFill>
                  <a:srgbClr val="152A54"/>
                </a:solidFill>
              </a:rPr>
              <a:t>, 4% of adults had a depressive </a:t>
            </a:r>
            <a:r>
              <a:rPr lang="en-US" sz="2100" b="1" i="1" dirty="0" smtClean="0">
                <a:solidFill>
                  <a:srgbClr val="152A54"/>
                </a:solidFill>
              </a:rPr>
              <a:t>disorder</a:t>
            </a:r>
            <a:r>
              <a:rPr lang="en-US" sz="2100" dirty="0" smtClean="0">
                <a:solidFill>
                  <a:srgbClr val="152A54"/>
                </a:solidFill>
              </a:rPr>
              <a:t> in the past month.” </a:t>
            </a:r>
          </a:p>
          <a:p>
            <a:pPr>
              <a:spcBef>
                <a:spcPts val="600"/>
              </a:spcBef>
              <a:spcAft>
                <a:spcPts val="600"/>
              </a:spcAft>
            </a:pPr>
            <a:r>
              <a:rPr lang="en-AU" sz="2100" b="1" dirty="0" smtClean="0">
                <a:solidFill>
                  <a:srgbClr val="152A54"/>
                </a:solidFill>
                <a:latin typeface="Avenir Book"/>
                <a:cs typeface="Bangla Sangam MN"/>
              </a:rPr>
              <a:t>For funding purposes Mental Health covers substance abuse and medication induced disorders. </a:t>
            </a:r>
          </a:p>
          <a:p>
            <a:pPr>
              <a:spcBef>
                <a:spcPts val="600"/>
              </a:spcBef>
              <a:spcAft>
                <a:spcPts val="600"/>
              </a:spcAft>
            </a:pPr>
            <a:r>
              <a:rPr lang="en-US" sz="2100" dirty="0" smtClean="0">
                <a:solidFill>
                  <a:srgbClr val="152A54"/>
                </a:solidFill>
                <a:latin typeface="Avenir Book"/>
              </a:rPr>
              <a:t>Unrecognized side</a:t>
            </a:r>
            <a:r>
              <a:rPr lang="en-US" sz="2100" dirty="0">
                <a:solidFill>
                  <a:srgbClr val="152A54"/>
                </a:solidFill>
                <a:latin typeface="Avenir Book"/>
              </a:rPr>
              <a:t>-effects </a:t>
            </a:r>
            <a:r>
              <a:rPr lang="en-US" sz="2100" dirty="0" smtClean="0">
                <a:solidFill>
                  <a:srgbClr val="152A54"/>
                </a:solidFill>
                <a:latin typeface="Avenir Book"/>
              </a:rPr>
              <a:t>fill </a:t>
            </a:r>
            <a:r>
              <a:rPr lang="en-US" sz="2100" dirty="0">
                <a:solidFill>
                  <a:srgbClr val="152A54"/>
                </a:solidFill>
                <a:latin typeface="Avenir Book"/>
              </a:rPr>
              <a:t>hospitals and prisons with non-recovering </a:t>
            </a:r>
            <a:r>
              <a:rPr lang="en-US" sz="2100" dirty="0" smtClean="0">
                <a:solidFill>
                  <a:srgbClr val="152A54"/>
                </a:solidFill>
                <a:latin typeface="Avenir Book"/>
              </a:rPr>
              <a:t>patients who have sublethal conditions, recurrent suicidality, episodic violence and pseudo-dementia.</a:t>
            </a:r>
          </a:p>
          <a:p>
            <a:pPr>
              <a:spcBef>
                <a:spcPts val="600"/>
              </a:spcBef>
              <a:spcAft>
                <a:spcPts val="600"/>
              </a:spcAft>
            </a:pPr>
            <a:r>
              <a:rPr lang="en-US" sz="2100" dirty="0" smtClean="0">
                <a:solidFill>
                  <a:srgbClr val="234D8A"/>
                </a:solidFill>
                <a:latin typeface="Avenir Book"/>
              </a:rPr>
              <a:t>Psychiatric disability is now the leading cause of disability pensions in Australia.</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52151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Shot_PM2PJ_31.08.2016.png"/>
          <p:cNvPicPr>
            <a:picLocks noChangeAspect="1"/>
          </p:cNvPicPr>
          <p:nvPr/>
        </p:nvPicPr>
        <p:blipFill>
          <a:blip r:embed="rId2"/>
          <a:stretch>
            <a:fillRect/>
          </a:stretch>
        </p:blipFill>
        <p:spPr>
          <a:xfrm>
            <a:off x="2023523" y="0"/>
            <a:ext cx="5198553" cy="685800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4119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478"/>
            <a:ext cx="9144000" cy="1143000"/>
          </a:xfrm>
        </p:spPr>
        <p:txBody>
          <a:bodyPr anchor="t">
            <a:noAutofit/>
          </a:bodyPr>
          <a:lstStyle/>
          <a:p>
            <a:r>
              <a:rPr lang="en-AU" sz="3600" dirty="0">
                <a:solidFill>
                  <a:srgbClr val="15364F"/>
                </a:solidFill>
                <a:latin typeface="Gill Sans"/>
                <a:cs typeface="Gill Sans"/>
              </a:rPr>
              <a:t>SMH</a:t>
            </a:r>
            <a:r>
              <a:rPr lang="en-AU" sz="3600" dirty="0" smtClean="0">
                <a:solidFill>
                  <a:srgbClr val="15364F"/>
                </a:solidFill>
                <a:latin typeface="Gill Sans"/>
                <a:cs typeface="Gill Sans"/>
              </a:rPr>
              <a:t> - </a:t>
            </a:r>
            <a:r>
              <a:rPr lang="en-AU" sz="3600" dirty="0">
                <a:solidFill>
                  <a:srgbClr val="15364F"/>
                </a:solidFill>
                <a:latin typeface="Gill Sans"/>
                <a:cs typeface="Gill Sans"/>
              </a:rPr>
              <a:t>Matt </a:t>
            </a:r>
            <a:r>
              <a:rPr lang="en-AU" sz="3600" dirty="0" smtClean="0">
                <a:solidFill>
                  <a:srgbClr val="15364F"/>
                </a:solidFill>
                <a:latin typeface="Gill Sans"/>
                <a:cs typeface="Gill Sans"/>
              </a:rPr>
              <a:t>Wade, </a:t>
            </a:r>
            <a:r>
              <a:rPr lang="en-AU" sz="3600" dirty="0">
                <a:solidFill>
                  <a:srgbClr val="15364F"/>
                </a:solidFill>
                <a:latin typeface="Gill Sans"/>
                <a:cs typeface="Gill Sans"/>
              </a:rPr>
              <a:t>June 2013.</a:t>
            </a:r>
            <a:r>
              <a:rPr lang="en-AU" sz="3600" dirty="0" smtClean="0">
                <a:solidFill>
                  <a:srgbClr val="15364F"/>
                </a:solidFill>
                <a:latin typeface="Gill Sans"/>
                <a:cs typeface="Gill Sans"/>
              </a:rPr>
              <a:t> </a:t>
            </a:r>
            <a:br>
              <a:rPr lang="en-AU" sz="3600" dirty="0" smtClean="0">
                <a:solidFill>
                  <a:srgbClr val="15364F"/>
                </a:solidFill>
                <a:latin typeface="Gill Sans"/>
                <a:cs typeface="Gill Sans"/>
              </a:rPr>
            </a:br>
            <a:r>
              <a:rPr lang="en-AU" sz="3600" dirty="0" smtClean="0">
                <a:solidFill>
                  <a:srgbClr val="15364F"/>
                </a:solidFill>
                <a:latin typeface="Gill Sans"/>
                <a:cs typeface="Gill Sans"/>
              </a:rPr>
              <a:t>Mental </a:t>
            </a:r>
            <a:r>
              <a:rPr lang="en-AU" sz="3600" dirty="0">
                <a:solidFill>
                  <a:srgbClr val="15364F"/>
                </a:solidFill>
                <a:latin typeface="Gill Sans"/>
                <a:cs typeface="Gill Sans"/>
              </a:rPr>
              <a:t>illness costing $190b a year </a:t>
            </a:r>
            <a:endParaRPr lang="en-US" sz="3600" dirty="0">
              <a:solidFill>
                <a:srgbClr val="15364F"/>
              </a:solidFill>
              <a:latin typeface="Gill Sans"/>
              <a:cs typeface="Gill Sans"/>
            </a:endParaRPr>
          </a:p>
        </p:txBody>
      </p:sp>
      <p:sp>
        <p:nvSpPr>
          <p:cNvPr id="3" name="Content Placeholder 2"/>
          <p:cNvSpPr>
            <a:spLocks noGrp="1"/>
          </p:cNvSpPr>
          <p:nvPr>
            <p:ph idx="1"/>
          </p:nvPr>
        </p:nvSpPr>
        <p:spPr>
          <a:xfrm>
            <a:off x="995680" y="2042160"/>
            <a:ext cx="7193280" cy="4104640"/>
          </a:xfrm>
        </p:spPr>
        <p:txBody>
          <a:bodyPr>
            <a:normAutofit fontScale="85000" lnSpcReduction="10000"/>
          </a:bodyPr>
          <a:lstStyle/>
          <a:p>
            <a:pPr>
              <a:lnSpc>
                <a:spcPct val="120000"/>
              </a:lnSpc>
              <a:spcBef>
                <a:spcPts val="600"/>
              </a:spcBef>
              <a:spcAft>
                <a:spcPts val="600"/>
              </a:spcAft>
            </a:pPr>
            <a:r>
              <a:rPr lang="en-AU" sz="2800" b="1" dirty="0" smtClean="0">
                <a:solidFill>
                  <a:srgbClr val="215168"/>
                </a:solidFill>
                <a:cs typeface="Avenir Book"/>
              </a:rPr>
              <a:t>Gruen </a:t>
            </a:r>
            <a:r>
              <a:rPr lang="en-AU" sz="2600" b="1" dirty="0" smtClean="0">
                <a:solidFill>
                  <a:srgbClr val="215168"/>
                </a:solidFill>
                <a:cs typeface="Avenir Book"/>
              </a:rPr>
              <a:t>Lateral Economics 2013</a:t>
            </a:r>
          </a:p>
          <a:p>
            <a:pPr>
              <a:spcBef>
                <a:spcPts val="900"/>
              </a:spcBef>
              <a:spcAft>
                <a:spcPts val="900"/>
              </a:spcAft>
            </a:pPr>
            <a:r>
              <a:rPr lang="en-AU" sz="2600" b="1" dirty="0" smtClean="0">
                <a:solidFill>
                  <a:srgbClr val="215168"/>
                </a:solidFill>
                <a:cs typeface="Avenir Book"/>
              </a:rPr>
              <a:t>The cost </a:t>
            </a:r>
            <a:r>
              <a:rPr lang="en-AU" sz="2600" b="1" dirty="0">
                <a:solidFill>
                  <a:srgbClr val="215168"/>
                </a:solidFill>
                <a:cs typeface="Avenir Book"/>
              </a:rPr>
              <a:t>of mental illness to Australia's collective wellbeing </a:t>
            </a:r>
            <a:r>
              <a:rPr lang="en-AU" sz="2600" b="1" dirty="0" smtClean="0">
                <a:solidFill>
                  <a:srgbClr val="215168"/>
                </a:solidFill>
                <a:cs typeface="Avenir Book"/>
              </a:rPr>
              <a:t>reached </a:t>
            </a:r>
            <a:r>
              <a:rPr lang="en-AU" sz="2600" b="1" dirty="0">
                <a:solidFill>
                  <a:srgbClr val="215168"/>
                </a:solidFill>
                <a:cs typeface="Avenir Book"/>
              </a:rPr>
              <a:t>$190 billion a year - equivalent to about 12 per cent of the economy's annual output. </a:t>
            </a:r>
            <a:endParaRPr lang="en-AU" sz="2600" b="1" dirty="0" smtClean="0">
              <a:solidFill>
                <a:srgbClr val="215168"/>
              </a:solidFill>
              <a:cs typeface="Avenir Book"/>
            </a:endParaRPr>
          </a:p>
          <a:p>
            <a:pPr>
              <a:spcBef>
                <a:spcPts val="900"/>
              </a:spcBef>
              <a:spcAft>
                <a:spcPts val="900"/>
              </a:spcAft>
            </a:pPr>
            <a:r>
              <a:rPr lang="en-AU" sz="2600" b="1" dirty="0" smtClean="0">
                <a:solidFill>
                  <a:srgbClr val="215168"/>
                </a:solidFill>
                <a:cs typeface="Avenir Book"/>
              </a:rPr>
              <a:t>I last read $200 billion?</a:t>
            </a:r>
          </a:p>
          <a:p>
            <a:pPr marL="0" indent="0">
              <a:lnSpc>
                <a:spcPct val="120000"/>
              </a:lnSpc>
              <a:spcBef>
                <a:spcPts val="600"/>
              </a:spcBef>
              <a:spcAft>
                <a:spcPts val="600"/>
              </a:spcAft>
              <a:buNone/>
            </a:pPr>
            <a:r>
              <a:rPr lang="en-AU" sz="2400" b="1" dirty="0">
                <a:solidFill>
                  <a:srgbClr val="922B2A"/>
                </a:solidFill>
                <a:cs typeface="Avenir Book"/>
              </a:rPr>
              <a:t>Demand for mental health care (and costs) doubled in </a:t>
            </a:r>
            <a:r>
              <a:rPr lang="en-AU" sz="2400" b="1" dirty="0" smtClean="0">
                <a:solidFill>
                  <a:srgbClr val="922B2A"/>
                </a:solidFill>
                <a:cs typeface="Avenir Book"/>
              </a:rPr>
              <a:t>decade from 1990 </a:t>
            </a:r>
            <a:r>
              <a:rPr lang="en-AU" sz="2400" b="1" dirty="0">
                <a:solidFill>
                  <a:srgbClr val="922B2A"/>
                </a:solidFill>
                <a:cs typeface="Avenir Book"/>
              </a:rPr>
              <a:t>and quadrupled since new generation drugs</a:t>
            </a:r>
          </a:p>
          <a:p>
            <a:pPr>
              <a:lnSpc>
                <a:spcPct val="120000"/>
              </a:lnSpc>
              <a:spcBef>
                <a:spcPts val="600"/>
              </a:spcBef>
              <a:spcAft>
                <a:spcPts val="600"/>
              </a:spcAft>
            </a:pPr>
            <a:r>
              <a:rPr lang="en-AU" sz="2400" b="1" dirty="0">
                <a:solidFill>
                  <a:srgbClr val="215168"/>
                </a:solidFill>
                <a:cs typeface="Avenir Book"/>
              </a:rPr>
              <a:t>Mental Health</a:t>
            </a:r>
            <a:r>
              <a:rPr lang="en-AU" sz="2400" b="1" dirty="0" smtClean="0">
                <a:solidFill>
                  <a:srgbClr val="215168"/>
                </a:solidFill>
                <a:cs typeface="Avenir Book"/>
              </a:rPr>
              <a:t> advocates demand </a:t>
            </a:r>
            <a:r>
              <a:rPr lang="en-AU" sz="2400" b="1" dirty="0">
                <a:solidFill>
                  <a:srgbClr val="215168"/>
                </a:solidFill>
                <a:cs typeface="Avenir Book"/>
              </a:rPr>
              <a:t>more resources,</a:t>
            </a:r>
            <a:r>
              <a:rPr lang="en-AU" sz="2400" b="1" dirty="0" smtClean="0">
                <a:solidFill>
                  <a:srgbClr val="215168"/>
                </a:solidFill>
                <a:cs typeface="Avenir Book"/>
              </a:rPr>
              <a:t> &amp; more </a:t>
            </a:r>
            <a:r>
              <a:rPr lang="en-AU" sz="2400" b="1" dirty="0">
                <a:solidFill>
                  <a:srgbClr val="215168"/>
                </a:solidFill>
                <a:cs typeface="Avenir Book"/>
              </a:rPr>
              <a:t>doctors </a:t>
            </a:r>
            <a:r>
              <a:rPr lang="en-AU" sz="2400" b="1" dirty="0" smtClean="0">
                <a:solidFill>
                  <a:srgbClr val="215168"/>
                </a:solidFill>
                <a:cs typeface="Avenir Book"/>
              </a:rPr>
              <a:t>to prescribe </a:t>
            </a:r>
            <a:r>
              <a:rPr lang="en-AU" sz="2400" b="1" dirty="0">
                <a:solidFill>
                  <a:srgbClr val="215168"/>
                </a:solidFill>
                <a:cs typeface="Avenir Book"/>
              </a:rPr>
              <a:t>more </a:t>
            </a:r>
            <a:r>
              <a:rPr lang="en-AU" sz="2400" b="1" dirty="0" smtClean="0">
                <a:solidFill>
                  <a:srgbClr val="215168"/>
                </a:solidFill>
                <a:cs typeface="Avenir Book"/>
              </a:rPr>
              <a:t>drugs</a:t>
            </a:r>
          </a:p>
          <a:p>
            <a:pPr>
              <a:spcBef>
                <a:spcPts val="900"/>
              </a:spcBef>
              <a:spcAft>
                <a:spcPts val="900"/>
              </a:spcAft>
            </a:pPr>
            <a:endParaRPr lang="en-AU" sz="2600" b="1" dirty="0" smtClean="0">
              <a:solidFill>
                <a:srgbClr val="215168"/>
              </a:solidFill>
              <a:cs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486128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45440"/>
            <a:ext cx="9144000" cy="711200"/>
          </a:xfrm>
        </p:spPr>
        <p:txBody>
          <a:bodyPr anchor="t">
            <a:noAutofit/>
          </a:bodyPr>
          <a:lstStyle/>
          <a:p>
            <a:r>
              <a:rPr lang="en-US" sz="3200" dirty="0" smtClean="0">
                <a:solidFill>
                  <a:srgbClr val="152A54"/>
                </a:solidFill>
              </a:rPr>
              <a:t>TEXAS MEDICATION ALGORITHM PROJECT</a:t>
            </a:r>
            <a:endParaRPr lang="en-US" sz="3200" dirty="0">
              <a:solidFill>
                <a:srgbClr val="152A54"/>
              </a:solidFill>
            </a:endParaRPr>
          </a:p>
        </p:txBody>
      </p:sp>
      <p:sp>
        <p:nvSpPr>
          <p:cNvPr id="3" name="Content Placeholder 2"/>
          <p:cNvSpPr>
            <a:spLocks noGrp="1"/>
          </p:cNvSpPr>
          <p:nvPr>
            <p:ph idx="1"/>
          </p:nvPr>
        </p:nvSpPr>
        <p:spPr>
          <a:xfrm>
            <a:off x="782320" y="1270000"/>
            <a:ext cx="7609840" cy="5181600"/>
          </a:xfrm>
        </p:spPr>
        <p:txBody>
          <a:bodyPr>
            <a:normAutofit fontScale="92500" lnSpcReduction="10000"/>
          </a:bodyPr>
          <a:lstStyle/>
          <a:p>
            <a:pPr>
              <a:spcBef>
                <a:spcPts val="600"/>
              </a:spcBef>
              <a:spcAft>
                <a:spcPts val="600"/>
              </a:spcAft>
            </a:pPr>
            <a:r>
              <a:rPr lang="en-US" sz="2000" dirty="0" smtClean="0">
                <a:solidFill>
                  <a:srgbClr val="15364F"/>
                </a:solidFill>
                <a:cs typeface="Avenir Book"/>
              </a:rPr>
              <a:t>Texas </a:t>
            </a:r>
            <a:r>
              <a:rPr lang="en-US" sz="2000" dirty="0">
                <a:solidFill>
                  <a:srgbClr val="15364F"/>
                </a:solidFill>
                <a:cs typeface="Avenir Book"/>
              </a:rPr>
              <a:t>Medication Algorithm </a:t>
            </a:r>
            <a:r>
              <a:rPr lang="en-US" sz="2000" dirty="0" smtClean="0">
                <a:solidFill>
                  <a:srgbClr val="15364F"/>
                </a:solidFill>
                <a:cs typeface="Avenir Book"/>
              </a:rPr>
              <a:t>Project (TMAP) was a </a:t>
            </a:r>
            <a:r>
              <a:rPr lang="en-US" sz="2000" dirty="0">
                <a:solidFill>
                  <a:srgbClr val="15364F"/>
                </a:solidFill>
                <a:cs typeface="Avenir Book"/>
              </a:rPr>
              <a:t>consortium of PharMA's that </a:t>
            </a:r>
            <a:r>
              <a:rPr lang="en-US" sz="2000" dirty="0" smtClean="0">
                <a:solidFill>
                  <a:srgbClr val="15364F"/>
                </a:solidFill>
                <a:cs typeface="Avenir Book"/>
              </a:rPr>
              <a:t>promoted </a:t>
            </a:r>
            <a:r>
              <a:rPr lang="en-US" sz="2000" dirty="0">
                <a:solidFill>
                  <a:srgbClr val="15364F"/>
                </a:solidFill>
                <a:cs typeface="Avenir Book"/>
              </a:rPr>
              <a:t>“NEW GENERATION” drugs by “endorsement </a:t>
            </a:r>
            <a:r>
              <a:rPr lang="en-US" sz="2000" dirty="0" smtClean="0">
                <a:solidFill>
                  <a:srgbClr val="15364F"/>
                </a:solidFill>
                <a:cs typeface="Avenir Book"/>
              </a:rPr>
              <a:t>science.”</a:t>
            </a:r>
          </a:p>
          <a:p>
            <a:pPr>
              <a:spcBef>
                <a:spcPts val="600"/>
              </a:spcBef>
              <a:spcAft>
                <a:spcPts val="600"/>
              </a:spcAft>
            </a:pPr>
            <a:r>
              <a:rPr lang="en-US" sz="2000" dirty="0" smtClean="0">
                <a:solidFill>
                  <a:srgbClr val="15364F"/>
                </a:solidFill>
                <a:cs typeface="Avenir Book"/>
              </a:rPr>
              <a:t>TMAP commissioned draft Clinical </a:t>
            </a:r>
            <a:r>
              <a:rPr lang="en-US" sz="2000" dirty="0">
                <a:solidFill>
                  <a:srgbClr val="15364F"/>
                </a:solidFill>
                <a:cs typeface="Avenir Book"/>
              </a:rPr>
              <a:t>Practice</a:t>
            </a:r>
            <a:r>
              <a:rPr lang="en-US" sz="2000" dirty="0" smtClean="0">
                <a:solidFill>
                  <a:srgbClr val="15364F"/>
                </a:solidFill>
                <a:cs typeface="Avenir Book"/>
              </a:rPr>
              <a:t> Guidelines </a:t>
            </a:r>
            <a:r>
              <a:rPr lang="en-US" sz="2000" dirty="0">
                <a:solidFill>
                  <a:srgbClr val="15364F"/>
                </a:solidFill>
                <a:cs typeface="Avenir Book"/>
              </a:rPr>
              <a:t>for Australia (US and UK) </a:t>
            </a:r>
            <a:r>
              <a:rPr lang="en-US" sz="2000" dirty="0" smtClean="0">
                <a:solidFill>
                  <a:srgbClr val="15364F"/>
                </a:solidFill>
                <a:cs typeface="Avenir Book"/>
              </a:rPr>
              <a:t>to be signed, endorsed by “Key </a:t>
            </a:r>
            <a:r>
              <a:rPr lang="en-US" sz="2000" dirty="0">
                <a:solidFill>
                  <a:srgbClr val="15364F"/>
                </a:solidFill>
                <a:cs typeface="Avenir Book"/>
              </a:rPr>
              <a:t>O</a:t>
            </a:r>
            <a:r>
              <a:rPr lang="en-US" sz="2000" dirty="0" smtClean="0">
                <a:solidFill>
                  <a:srgbClr val="15364F"/>
                </a:solidFill>
                <a:cs typeface="Avenir Book"/>
              </a:rPr>
              <a:t>pinion </a:t>
            </a:r>
            <a:r>
              <a:rPr lang="en-US" sz="2000" dirty="0">
                <a:solidFill>
                  <a:srgbClr val="15364F"/>
                </a:solidFill>
                <a:cs typeface="Avenir Book"/>
              </a:rPr>
              <a:t>L</a:t>
            </a:r>
            <a:r>
              <a:rPr lang="en-US" sz="2000" dirty="0" smtClean="0">
                <a:solidFill>
                  <a:srgbClr val="15364F"/>
                </a:solidFill>
                <a:cs typeface="Avenir Book"/>
              </a:rPr>
              <a:t>eaders.” </a:t>
            </a:r>
          </a:p>
          <a:p>
            <a:pPr>
              <a:spcBef>
                <a:spcPts val="600"/>
              </a:spcBef>
              <a:spcAft>
                <a:spcPts val="600"/>
              </a:spcAft>
            </a:pPr>
            <a:r>
              <a:rPr lang="en-US" sz="2000" dirty="0" smtClean="0">
                <a:solidFill>
                  <a:srgbClr val="15364F"/>
                </a:solidFill>
                <a:cs typeface="Avenir Book"/>
              </a:rPr>
              <a:t>TMAP has </a:t>
            </a:r>
            <a:r>
              <a:rPr lang="en-US" sz="2000" dirty="0">
                <a:solidFill>
                  <a:srgbClr val="15364F"/>
                </a:solidFill>
                <a:cs typeface="Avenir Book"/>
              </a:rPr>
              <a:t>been </a:t>
            </a:r>
            <a:r>
              <a:rPr lang="en-US" sz="2000" dirty="0" smtClean="0">
                <a:solidFill>
                  <a:srgbClr val="15364F"/>
                </a:solidFill>
                <a:cs typeface="Avenir Book"/>
              </a:rPr>
              <a:t>sued </a:t>
            </a:r>
            <a:r>
              <a:rPr lang="en-US" sz="2000" dirty="0">
                <a:solidFill>
                  <a:srgbClr val="15364F"/>
                </a:solidFill>
                <a:cs typeface="Avenir Book"/>
              </a:rPr>
              <a:t>for </a:t>
            </a:r>
            <a:r>
              <a:rPr lang="en-US" sz="2000" dirty="0" smtClean="0">
                <a:solidFill>
                  <a:srgbClr val="15364F"/>
                </a:solidFill>
                <a:cs typeface="Avenir Book"/>
              </a:rPr>
              <a:t>fraud. </a:t>
            </a:r>
          </a:p>
          <a:p>
            <a:pPr>
              <a:spcBef>
                <a:spcPts val="600"/>
              </a:spcBef>
              <a:spcAft>
                <a:spcPts val="600"/>
              </a:spcAft>
            </a:pPr>
            <a:r>
              <a:rPr lang="en-US" sz="2000" dirty="0" smtClean="0">
                <a:solidFill>
                  <a:srgbClr val="15364F"/>
                </a:solidFill>
                <a:cs typeface="Avenir Book"/>
              </a:rPr>
              <a:t>The citation base of Guidelines bears no relationship to their text.  </a:t>
            </a:r>
          </a:p>
          <a:p>
            <a:pPr>
              <a:spcBef>
                <a:spcPts val="600"/>
              </a:spcBef>
              <a:spcAft>
                <a:spcPts val="600"/>
              </a:spcAft>
            </a:pPr>
            <a:r>
              <a:rPr lang="en-US" sz="2000" dirty="0" smtClean="0">
                <a:solidFill>
                  <a:srgbClr val="15364F"/>
                </a:solidFill>
                <a:cs typeface="Avenir Book"/>
              </a:rPr>
              <a:t>FALSE CLAIMS ACT litigation in USA reaps billions for taxpayers &amp; millions for whistle blowers </a:t>
            </a:r>
          </a:p>
          <a:p>
            <a:pPr>
              <a:spcBef>
                <a:spcPts val="600"/>
              </a:spcBef>
              <a:spcAft>
                <a:spcPts val="600"/>
              </a:spcAft>
            </a:pPr>
            <a:r>
              <a:rPr lang="en-US" sz="2000" dirty="0" smtClean="0">
                <a:solidFill>
                  <a:srgbClr val="15364F"/>
                </a:solidFill>
                <a:cs typeface="Avenir Book"/>
              </a:rPr>
              <a:t>GUIDELINES have been accepted by institutions as “evidence.”</a:t>
            </a:r>
          </a:p>
          <a:p>
            <a:pPr>
              <a:spcBef>
                <a:spcPts val="600"/>
              </a:spcBef>
              <a:spcAft>
                <a:spcPts val="600"/>
              </a:spcAft>
            </a:pPr>
            <a:r>
              <a:rPr lang="en-US" sz="2000" dirty="0" smtClean="0">
                <a:solidFill>
                  <a:srgbClr val="15364F"/>
                </a:solidFill>
                <a:cs typeface="Avenir Book"/>
              </a:rPr>
              <a:t>RANZCP, </a:t>
            </a:r>
            <a:r>
              <a:rPr lang="en-US" sz="2000" dirty="0">
                <a:solidFill>
                  <a:srgbClr val="15364F"/>
                </a:solidFill>
                <a:cs typeface="Avenir Book"/>
              </a:rPr>
              <a:t>a professional </a:t>
            </a:r>
            <a:r>
              <a:rPr lang="en-US" sz="2000" dirty="0" smtClean="0">
                <a:solidFill>
                  <a:srgbClr val="15364F"/>
                </a:solidFill>
                <a:cs typeface="Avenir Book"/>
              </a:rPr>
              <a:t>association, has been declared to be “the expert” by our regulators.  </a:t>
            </a:r>
          </a:p>
          <a:p>
            <a:pPr>
              <a:spcBef>
                <a:spcPts val="600"/>
              </a:spcBef>
              <a:spcAft>
                <a:spcPts val="600"/>
              </a:spcAft>
            </a:pPr>
            <a:r>
              <a:rPr lang="en-US" sz="2000" dirty="0" smtClean="0">
                <a:solidFill>
                  <a:srgbClr val="15364F"/>
                </a:solidFill>
                <a:cs typeface="Avenir Book"/>
              </a:rPr>
              <a:t>E</a:t>
            </a:r>
            <a:r>
              <a:rPr lang="en-US" sz="2000" b="1" dirty="0" smtClean="0">
                <a:solidFill>
                  <a:srgbClr val="15364F"/>
                </a:solidFill>
              </a:rPr>
              <a:t>xpert</a:t>
            </a:r>
            <a:r>
              <a:rPr lang="en-US" sz="2000" dirty="0" smtClean="0">
                <a:solidFill>
                  <a:srgbClr val="15364F"/>
                </a:solidFill>
              </a:rPr>
              <a:t> </a:t>
            </a:r>
            <a:r>
              <a:rPr lang="en-US" sz="2000" dirty="0">
                <a:solidFill>
                  <a:srgbClr val="15364F"/>
                </a:solidFill>
              </a:rPr>
              <a:t>- a person who is very knowledgeable about or </a:t>
            </a:r>
            <a:r>
              <a:rPr lang="en-US" sz="2000" dirty="0" smtClean="0">
                <a:solidFill>
                  <a:srgbClr val="15364F"/>
                </a:solidFill>
              </a:rPr>
              <a:t>skillful </a:t>
            </a:r>
            <a:r>
              <a:rPr lang="en-US" sz="2000" dirty="0">
                <a:solidFill>
                  <a:srgbClr val="15364F"/>
                </a:solidFill>
              </a:rPr>
              <a:t>in a particular area</a:t>
            </a:r>
            <a:r>
              <a:rPr lang="en-US" sz="2000" dirty="0" smtClean="0">
                <a:solidFill>
                  <a:srgbClr val="15364F"/>
                </a:solidFill>
              </a:rPr>
              <a: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35876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718"/>
            <a:ext cx="8229600" cy="1143000"/>
          </a:xfrm>
        </p:spPr>
        <p:txBody>
          <a:bodyPr anchor="t">
            <a:normAutofit/>
          </a:bodyPr>
          <a:lstStyle/>
          <a:p>
            <a:pPr>
              <a:spcBef>
                <a:spcPts val="4800"/>
              </a:spcBef>
              <a:spcAft>
                <a:spcPts val="4800"/>
              </a:spcAft>
            </a:pPr>
            <a:r>
              <a:rPr lang="en-US" dirty="0" smtClean="0">
                <a:solidFill>
                  <a:srgbClr val="215168"/>
                </a:solidFill>
                <a:latin typeface="Gill Sans"/>
                <a:cs typeface="Gill Sans"/>
              </a:rPr>
              <a:t> </a:t>
            </a:r>
            <a:r>
              <a:rPr lang="en-US" dirty="0" smtClean="0">
                <a:solidFill>
                  <a:srgbClr val="15364F"/>
                </a:solidFill>
                <a:latin typeface="Gill Sans"/>
                <a:cs typeface="Gill Sans"/>
              </a:rPr>
              <a:t>What is an ALGORITHM?</a:t>
            </a:r>
            <a:r>
              <a:rPr lang="en-US" dirty="0" smtClean="0">
                <a:solidFill>
                  <a:srgbClr val="215168"/>
                </a:solidFill>
                <a:latin typeface="Gill Sans"/>
                <a:cs typeface="Gill Sans"/>
              </a:rPr>
              <a:t/>
            </a:r>
            <a:br>
              <a:rPr lang="en-US" dirty="0" smtClean="0">
                <a:solidFill>
                  <a:srgbClr val="215168"/>
                </a:solidFill>
                <a:latin typeface="Gill Sans"/>
                <a:cs typeface="Gill Sans"/>
              </a:rPr>
            </a:br>
            <a:r>
              <a:rPr lang="en-US" sz="2400" dirty="0" smtClean="0">
                <a:solidFill>
                  <a:srgbClr val="215168"/>
                </a:solidFill>
                <a:latin typeface="Gill Sans"/>
                <a:cs typeface="Gill Sans"/>
              </a:rPr>
              <a:t>A set of rules to be followed in calculations, by a computer.</a:t>
            </a:r>
            <a:endParaRPr lang="en-US" sz="2400" dirty="0">
              <a:solidFill>
                <a:srgbClr val="215168"/>
              </a:solidFill>
              <a:latin typeface="Gill Sans"/>
              <a:cs typeface="Gill Sans"/>
            </a:endParaRPr>
          </a:p>
        </p:txBody>
      </p:sp>
      <p:sp>
        <p:nvSpPr>
          <p:cNvPr id="3" name="Content Placeholder 2"/>
          <p:cNvSpPr>
            <a:spLocks noGrp="1"/>
          </p:cNvSpPr>
          <p:nvPr>
            <p:ph idx="1"/>
          </p:nvPr>
        </p:nvSpPr>
        <p:spPr>
          <a:xfrm>
            <a:off x="396240" y="1879600"/>
            <a:ext cx="8483600" cy="4531360"/>
          </a:xfrm>
        </p:spPr>
        <p:txBody>
          <a:bodyPr>
            <a:normAutofit fontScale="47500" lnSpcReduction="20000"/>
          </a:bodyPr>
          <a:lstStyle/>
          <a:p>
            <a:pPr algn="ctr">
              <a:lnSpc>
                <a:spcPct val="120000"/>
              </a:lnSpc>
              <a:spcAft>
                <a:spcPts val="1200"/>
              </a:spcAft>
              <a:buNone/>
            </a:pPr>
            <a:r>
              <a:rPr lang="en-US" sz="3400" dirty="0" smtClean="0">
                <a:solidFill>
                  <a:srgbClr val="27658A"/>
                </a:solidFill>
                <a:latin typeface="Helvetica"/>
                <a:cs typeface="Helvetica"/>
              </a:rPr>
              <a:t> CLINICAL PRACTICE GUIDELINES RECOMMEND </a:t>
            </a:r>
            <a:br>
              <a:rPr lang="en-US" sz="3400" dirty="0" smtClean="0">
                <a:solidFill>
                  <a:srgbClr val="27658A"/>
                </a:solidFill>
                <a:latin typeface="Helvetica"/>
                <a:cs typeface="Helvetica"/>
              </a:rPr>
            </a:br>
            <a:r>
              <a:rPr lang="en-US" sz="3400" dirty="0" smtClean="0">
                <a:solidFill>
                  <a:srgbClr val="27658A"/>
                </a:solidFill>
                <a:latin typeface="Helvetica"/>
                <a:cs typeface="Helvetica"/>
              </a:rPr>
              <a:t>ALGORITHMIC DOSES, AVERAGES</a:t>
            </a:r>
          </a:p>
          <a:p>
            <a:pPr algn="ctr">
              <a:buNone/>
            </a:pPr>
            <a:r>
              <a:rPr lang="en-US" sz="3400" dirty="0" smtClean="0">
                <a:solidFill>
                  <a:srgbClr val="27658A"/>
                </a:solidFill>
                <a:latin typeface="Helvetica"/>
                <a:cs typeface="Helvetica"/>
              </a:rPr>
              <a:t>For example:</a:t>
            </a:r>
          </a:p>
          <a:p>
            <a:pPr algn="ctr">
              <a:buNone/>
            </a:pPr>
            <a:endParaRPr lang="en-US" sz="3400" dirty="0">
              <a:solidFill>
                <a:srgbClr val="215168"/>
              </a:solidFill>
              <a:latin typeface="Helvetica"/>
              <a:cs typeface="Helvetica"/>
            </a:endParaRPr>
          </a:p>
          <a:p>
            <a:pPr algn="ctr">
              <a:buNone/>
            </a:pPr>
            <a:r>
              <a:rPr lang="en-US" sz="3400" dirty="0">
                <a:solidFill>
                  <a:srgbClr val="215168"/>
                </a:solidFill>
                <a:latin typeface="Helvetica"/>
                <a:cs typeface="Helvetica"/>
              </a:rPr>
              <a:t> </a:t>
            </a:r>
            <a:r>
              <a:rPr lang="en-AU" sz="5100" dirty="0">
                <a:solidFill>
                  <a:srgbClr val="215168"/>
                </a:solidFill>
                <a:latin typeface="Helvetica"/>
                <a:cs typeface="Helvetica"/>
              </a:rPr>
              <a:t>I have my hand on a burning hot plate,</a:t>
            </a:r>
          </a:p>
          <a:p>
            <a:pPr algn="ctr">
              <a:buNone/>
            </a:pPr>
            <a:r>
              <a:rPr lang="en-AU" sz="5100" dirty="0">
                <a:solidFill>
                  <a:srgbClr val="215168"/>
                </a:solidFill>
                <a:latin typeface="Helvetica"/>
                <a:cs typeface="Helvetica"/>
              </a:rPr>
              <a:t> I have my feet in a bucket of iced water,</a:t>
            </a:r>
          </a:p>
          <a:p>
            <a:pPr algn="ctr">
              <a:buNone/>
            </a:pPr>
            <a:r>
              <a:rPr lang="en-AU" sz="5100" dirty="0">
                <a:solidFill>
                  <a:srgbClr val="215168"/>
                </a:solidFill>
                <a:latin typeface="Helvetica"/>
                <a:cs typeface="Helvetica"/>
              </a:rPr>
              <a:t> and, on the </a:t>
            </a:r>
            <a:r>
              <a:rPr lang="en-AU" sz="5100" dirty="0">
                <a:solidFill>
                  <a:srgbClr val="BC0008"/>
                </a:solidFill>
                <a:latin typeface="Helvetica"/>
                <a:cs typeface="Helvetica"/>
              </a:rPr>
              <a:t>average,</a:t>
            </a:r>
            <a:r>
              <a:rPr lang="en-AU" sz="5100" dirty="0">
                <a:solidFill>
                  <a:srgbClr val="215168"/>
                </a:solidFill>
                <a:latin typeface="Helvetica"/>
                <a:cs typeface="Helvetica"/>
              </a:rPr>
              <a:t> </a:t>
            </a:r>
          </a:p>
          <a:p>
            <a:pPr algn="ctr">
              <a:buNone/>
            </a:pPr>
            <a:r>
              <a:rPr lang="en-AU" sz="5100" dirty="0">
                <a:solidFill>
                  <a:srgbClr val="215168"/>
                </a:solidFill>
                <a:latin typeface="Helvetica"/>
                <a:cs typeface="Helvetica"/>
              </a:rPr>
              <a:t>I am quite comfortable.</a:t>
            </a:r>
          </a:p>
          <a:p>
            <a:pPr algn="ctr">
              <a:buNone/>
            </a:pPr>
            <a:endParaRPr lang="en-US" sz="3400" b="1" dirty="0">
              <a:solidFill>
                <a:srgbClr val="215168"/>
              </a:solidFill>
              <a:latin typeface="Helvetica"/>
              <a:cs typeface="Helvetica"/>
            </a:endParaRPr>
          </a:p>
          <a:p>
            <a:pPr marL="0" indent="0" algn="ctr">
              <a:spcBef>
                <a:spcPts val="800"/>
              </a:spcBef>
              <a:spcAft>
                <a:spcPts val="800"/>
              </a:spcAft>
              <a:buNone/>
            </a:pPr>
            <a:r>
              <a:rPr lang="en-AU" sz="3800" dirty="0">
                <a:solidFill>
                  <a:srgbClr val="215168"/>
                </a:solidFill>
                <a:latin typeface="Helvetica"/>
                <a:cs typeface="Helvetica"/>
              </a:rPr>
              <a:t>Metabolism varies 1000-fold between individuals in any </a:t>
            </a:r>
            <a:r>
              <a:rPr lang="en-AU" sz="3800" dirty="0" smtClean="0">
                <a:solidFill>
                  <a:srgbClr val="215168"/>
                </a:solidFill>
                <a:latin typeface="Helvetica"/>
                <a:cs typeface="Helvetica"/>
              </a:rPr>
              <a:t>population. </a:t>
            </a:r>
          </a:p>
          <a:p>
            <a:pPr marL="0" indent="0" algn="ctr">
              <a:spcBef>
                <a:spcPts val="800"/>
              </a:spcBef>
              <a:spcAft>
                <a:spcPts val="800"/>
              </a:spcAft>
              <a:buNone/>
            </a:pPr>
            <a:r>
              <a:rPr lang="en-AU" sz="3800" dirty="0" smtClean="0">
                <a:solidFill>
                  <a:srgbClr val="215168"/>
                </a:solidFill>
                <a:latin typeface="Helvetica"/>
                <a:cs typeface="Helvetica"/>
              </a:rPr>
              <a:t>An algorithmic dose would rarely be right.</a:t>
            </a:r>
            <a:endParaRPr lang="en-US" sz="3800" dirty="0" smtClean="0">
              <a:solidFill>
                <a:srgbClr val="215168"/>
              </a:solidFill>
              <a:latin typeface="Helvetica"/>
              <a:cs typeface="Helvetica"/>
            </a:endParaRPr>
          </a:p>
          <a:p>
            <a:pPr marL="0" indent="0" algn="ctr">
              <a:spcBef>
                <a:spcPts val="800"/>
              </a:spcBef>
              <a:spcAft>
                <a:spcPts val="800"/>
              </a:spcAft>
              <a:buNone/>
            </a:pPr>
            <a:r>
              <a:rPr lang="en-US" sz="4421" dirty="0" smtClean="0">
                <a:solidFill>
                  <a:srgbClr val="922B2A"/>
                </a:solidFill>
                <a:latin typeface="Helvetica"/>
                <a:cs typeface="Helvetica"/>
              </a:rPr>
              <a:t>An Algorithm is an obscenity when applied to </a:t>
            </a:r>
            <a:r>
              <a:rPr lang="en-AU" sz="4421" dirty="0" smtClean="0">
                <a:solidFill>
                  <a:srgbClr val="922B2A"/>
                </a:solidFill>
                <a:latin typeface="Helvetica"/>
                <a:cs typeface="Helvetica"/>
              </a:rPr>
              <a:t>a dose of medicine</a:t>
            </a:r>
            <a:endParaRPr lang="en-AU" sz="4421" dirty="0">
              <a:solidFill>
                <a:srgbClr val="922B2A"/>
              </a:solidFill>
              <a:latin typeface="Helvetica"/>
              <a:cs typeface="Helvetica"/>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245223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22960"/>
          </a:xfrm>
        </p:spPr>
        <p:txBody>
          <a:bodyPr>
            <a:normAutofit/>
          </a:bodyPr>
          <a:lstStyle/>
          <a:p>
            <a:r>
              <a:rPr lang="en-US" sz="3700" dirty="0" smtClean="0"/>
              <a:t>TMAP IN THE REAL WORLD</a:t>
            </a:r>
            <a:endParaRPr lang="en-US" sz="3700" dirty="0"/>
          </a:p>
        </p:txBody>
      </p:sp>
      <p:sp>
        <p:nvSpPr>
          <p:cNvPr id="3" name="Content Placeholder 2"/>
          <p:cNvSpPr>
            <a:spLocks noGrp="1"/>
          </p:cNvSpPr>
          <p:nvPr>
            <p:ph idx="1"/>
          </p:nvPr>
        </p:nvSpPr>
        <p:spPr>
          <a:xfrm>
            <a:off x="802640" y="1371600"/>
            <a:ext cx="7802880" cy="4389120"/>
          </a:xfrm>
        </p:spPr>
        <p:txBody>
          <a:bodyPr>
            <a:noAutofit/>
          </a:bodyPr>
          <a:lstStyle/>
          <a:p>
            <a:pPr>
              <a:spcBef>
                <a:spcPts val="600"/>
              </a:spcBef>
              <a:spcAft>
                <a:spcPts val="600"/>
              </a:spcAft>
            </a:pPr>
            <a:r>
              <a:rPr lang="en-US" sz="1900" dirty="0" smtClean="0">
                <a:solidFill>
                  <a:srgbClr val="15364F"/>
                </a:solidFill>
                <a:cs typeface="Avenir Book"/>
              </a:rPr>
              <a:t>“Algorithms” assume </a:t>
            </a:r>
            <a:r>
              <a:rPr lang="en-US" sz="1900" dirty="0">
                <a:solidFill>
                  <a:srgbClr val="15364F"/>
                </a:solidFill>
                <a:cs typeface="Avenir Book"/>
              </a:rPr>
              <a:t>the patient to be an extensive </a:t>
            </a:r>
            <a:r>
              <a:rPr lang="en-US" sz="1900" dirty="0" smtClean="0">
                <a:solidFill>
                  <a:srgbClr val="15364F"/>
                </a:solidFill>
                <a:cs typeface="Avenir Book"/>
              </a:rPr>
              <a:t>metabolizer, </a:t>
            </a:r>
            <a:r>
              <a:rPr lang="en-US" sz="1900" dirty="0">
                <a:solidFill>
                  <a:srgbClr val="15364F"/>
                </a:solidFill>
                <a:cs typeface="Avenir Book"/>
              </a:rPr>
              <a:t>not taking </a:t>
            </a:r>
            <a:r>
              <a:rPr lang="en-US" sz="1900" dirty="0" smtClean="0">
                <a:solidFill>
                  <a:srgbClr val="15364F"/>
                </a:solidFill>
                <a:cs typeface="Avenir Book"/>
              </a:rPr>
              <a:t>other medications.</a:t>
            </a:r>
          </a:p>
          <a:p>
            <a:pPr>
              <a:spcBef>
                <a:spcPts val="600"/>
              </a:spcBef>
              <a:spcAft>
                <a:spcPts val="600"/>
              </a:spcAft>
            </a:pPr>
            <a:r>
              <a:rPr lang="en-US" sz="1900" dirty="0" smtClean="0">
                <a:solidFill>
                  <a:srgbClr val="15364F"/>
                </a:solidFill>
                <a:cs typeface="Avenir Book"/>
              </a:rPr>
              <a:t>Only 9 % </a:t>
            </a:r>
            <a:r>
              <a:rPr lang="en-US" sz="1900" dirty="0">
                <a:solidFill>
                  <a:srgbClr val="15364F"/>
                </a:solidFill>
                <a:cs typeface="Avenir Book"/>
              </a:rPr>
              <a:t>of my 250 gene-tested </a:t>
            </a:r>
            <a:r>
              <a:rPr lang="en-US" sz="1900" dirty="0" smtClean="0">
                <a:solidFill>
                  <a:srgbClr val="15364F"/>
                </a:solidFill>
                <a:cs typeface="Avenir Book"/>
              </a:rPr>
              <a:t>subjects were </a:t>
            </a:r>
            <a:r>
              <a:rPr lang="en-US" sz="1900" dirty="0">
                <a:solidFill>
                  <a:srgbClr val="15364F"/>
                </a:solidFill>
                <a:cs typeface="Avenir Book"/>
              </a:rPr>
              <a:t>not taking something else when </a:t>
            </a:r>
            <a:r>
              <a:rPr lang="en-US" sz="1900" dirty="0" smtClean="0">
                <a:solidFill>
                  <a:srgbClr val="15364F"/>
                </a:solidFill>
                <a:cs typeface="Avenir Book"/>
              </a:rPr>
              <a:t>an antidepressant </a:t>
            </a:r>
            <a:r>
              <a:rPr lang="en-US" sz="1900" dirty="0">
                <a:solidFill>
                  <a:srgbClr val="15364F"/>
                </a:solidFill>
                <a:cs typeface="Avenir Book"/>
              </a:rPr>
              <a:t>was </a:t>
            </a:r>
            <a:r>
              <a:rPr lang="en-US" sz="1900" dirty="0" smtClean="0">
                <a:solidFill>
                  <a:srgbClr val="15364F"/>
                </a:solidFill>
                <a:cs typeface="Avenir Book"/>
              </a:rPr>
              <a:t>prescribed</a:t>
            </a:r>
            <a:r>
              <a:rPr lang="en-US" sz="1900" dirty="0">
                <a:solidFill>
                  <a:srgbClr val="15364F"/>
                </a:solidFill>
                <a:cs typeface="Avenir Book"/>
              </a:rPr>
              <a:t>. (Alcohol, herbs, pain meds, </a:t>
            </a:r>
            <a:r>
              <a:rPr lang="en-US" sz="1900" dirty="0" smtClean="0">
                <a:solidFill>
                  <a:srgbClr val="15364F"/>
                </a:solidFill>
                <a:cs typeface="Avenir Book"/>
              </a:rPr>
              <a:t>party drugs, hormones).</a:t>
            </a:r>
          </a:p>
          <a:p>
            <a:pPr>
              <a:spcBef>
                <a:spcPts val="600"/>
              </a:spcBef>
              <a:spcAft>
                <a:spcPts val="600"/>
              </a:spcAft>
            </a:pPr>
            <a:r>
              <a:rPr lang="en-US" sz="1900" dirty="0">
                <a:solidFill>
                  <a:srgbClr val="215168"/>
                </a:solidFill>
                <a:cs typeface="Avenir Book"/>
              </a:rPr>
              <a:t>G</a:t>
            </a:r>
            <a:r>
              <a:rPr lang="en-US" sz="1900" dirty="0" smtClean="0">
                <a:solidFill>
                  <a:srgbClr val="215168"/>
                </a:solidFill>
                <a:cs typeface="Avenir Book"/>
              </a:rPr>
              <a:t>uidelines recommend drugs in doses and combinations that set up </a:t>
            </a:r>
            <a:r>
              <a:rPr lang="en-US" sz="1900" dirty="0">
                <a:solidFill>
                  <a:srgbClr val="215168"/>
                </a:solidFill>
                <a:cs typeface="Avenir Book"/>
              </a:rPr>
              <a:t>a quagmire of drug-drug interactions</a:t>
            </a:r>
          </a:p>
          <a:p>
            <a:pPr>
              <a:spcBef>
                <a:spcPts val="600"/>
              </a:spcBef>
              <a:spcAft>
                <a:spcPts val="600"/>
              </a:spcAft>
            </a:pPr>
            <a:r>
              <a:rPr lang="en-US" sz="1900" dirty="0" smtClean="0">
                <a:solidFill>
                  <a:srgbClr val="215168"/>
                </a:solidFill>
                <a:cs typeface="Avenir Book"/>
              </a:rPr>
              <a:t>They contain </a:t>
            </a:r>
            <a:r>
              <a:rPr lang="en-US" sz="1900" dirty="0">
                <a:solidFill>
                  <a:srgbClr val="215168"/>
                </a:solidFill>
                <a:cs typeface="Avenir Book"/>
              </a:rPr>
              <a:t>no warnings of </a:t>
            </a:r>
            <a:r>
              <a:rPr lang="en-US" sz="1900" dirty="0" smtClean="0">
                <a:solidFill>
                  <a:srgbClr val="215168"/>
                </a:solidFill>
                <a:cs typeface="Avenir Book"/>
              </a:rPr>
              <a:t>medication-induced sucidality</a:t>
            </a:r>
            <a:r>
              <a:rPr lang="en-US" sz="1900" dirty="0">
                <a:solidFill>
                  <a:srgbClr val="215168"/>
                </a:solidFill>
                <a:cs typeface="Avenir Book"/>
              </a:rPr>
              <a:t>, </a:t>
            </a:r>
            <a:r>
              <a:rPr lang="en-US" sz="1900" dirty="0" smtClean="0">
                <a:solidFill>
                  <a:srgbClr val="215168"/>
                </a:solidFill>
                <a:cs typeface="Avenir Book"/>
              </a:rPr>
              <a:t>violence, or aggression, nor of effects </a:t>
            </a:r>
            <a:r>
              <a:rPr lang="en-US" sz="1900" dirty="0">
                <a:solidFill>
                  <a:srgbClr val="215168"/>
                </a:solidFill>
                <a:cs typeface="Avenir Book"/>
              </a:rPr>
              <a:t>on all organ </a:t>
            </a:r>
            <a:r>
              <a:rPr lang="en-US" sz="1900" dirty="0" smtClean="0">
                <a:solidFill>
                  <a:srgbClr val="215168"/>
                </a:solidFill>
                <a:cs typeface="Avenir Book"/>
              </a:rPr>
              <a:t>systems.</a:t>
            </a:r>
          </a:p>
          <a:p>
            <a:pPr>
              <a:spcBef>
                <a:spcPts val="600"/>
              </a:spcBef>
              <a:spcAft>
                <a:spcPts val="600"/>
              </a:spcAft>
            </a:pPr>
            <a:r>
              <a:rPr lang="en-US" sz="1900" dirty="0" smtClean="0">
                <a:solidFill>
                  <a:srgbClr val="215168"/>
                </a:solidFill>
                <a:cs typeface="Avenir Book"/>
              </a:rPr>
              <a:t>They </a:t>
            </a:r>
            <a:r>
              <a:rPr lang="en-US" sz="1900" dirty="0">
                <a:solidFill>
                  <a:srgbClr val="215168"/>
                </a:solidFill>
                <a:cs typeface="Avenir Book"/>
              </a:rPr>
              <a:t>contain no warnings </a:t>
            </a:r>
            <a:r>
              <a:rPr lang="en-US" sz="1900" dirty="0" smtClean="0">
                <a:solidFill>
                  <a:srgbClr val="215168"/>
                </a:solidFill>
                <a:cs typeface="Avenir Book"/>
              </a:rPr>
              <a:t>of withdrawal difficulties or “addiction.”</a:t>
            </a:r>
          </a:p>
          <a:p>
            <a:pPr>
              <a:spcBef>
                <a:spcPts val="600"/>
              </a:spcBef>
              <a:spcAft>
                <a:spcPts val="600"/>
              </a:spcAft>
            </a:pPr>
            <a:r>
              <a:rPr lang="en-US" sz="1900" dirty="0" smtClean="0">
                <a:solidFill>
                  <a:srgbClr val="27658A"/>
                </a:solidFill>
                <a:cs typeface="Avenir Book"/>
              </a:rPr>
              <a:t>They contain </a:t>
            </a:r>
            <a:r>
              <a:rPr lang="en-US" sz="1900" dirty="0">
                <a:solidFill>
                  <a:srgbClr val="27658A"/>
                </a:solidFill>
                <a:cs typeface="Avenir Book"/>
              </a:rPr>
              <a:t>very few examples of </a:t>
            </a:r>
            <a:r>
              <a:rPr lang="en-US" sz="1900" dirty="0" smtClean="0">
                <a:solidFill>
                  <a:srgbClr val="27658A"/>
                </a:solidFill>
                <a:cs typeface="Avenir Book"/>
              </a:rPr>
              <a:t>interactions.</a:t>
            </a:r>
          </a:p>
          <a:p>
            <a:pPr>
              <a:spcBef>
                <a:spcPts val="600"/>
              </a:spcBef>
              <a:spcAft>
                <a:spcPts val="600"/>
              </a:spcAft>
            </a:pPr>
            <a:r>
              <a:rPr lang="en-US" sz="1900" dirty="0" smtClean="0">
                <a:solidFill>
                  <a:srgbClr val="27658A"/>
                </a:solidFill>
                <a:cs typeface="Avenir Book"/>
              </a:rPr>
              <a:t>They are silent about defective metabolizers.</a:t>
            </a:r>
          </a:p>
          <a:p>
            <a:pPr>
              <a:spcBef>
                <a:spcPts val="600"/>
              </a:spcBef>
              <a:spcAft>
                <a:spcPts val="600"/>
              </a:spcAft>
            </a:pPr>
            <a:r>
              <a:rPr lang="en-US" sz="1900" dirty="0" smtClean="0">
                <a:solidFill>
                  <a:srgbClr val="27658A"/>
                </a:solidFill>
                <a:cs typeface="Avenir Book"/>
              </a:rPr>
              <a:t>If prescribers follow guidelines, patients get polypharmacy.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01779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5"/>
          <p:cNvSpPr/>
          <p:nvPr/>
        </p:nvSpPr>
        <p:spPr>
          <a:xfrm>
            <a:off x="650240" y="1808480"/>
            <a:ext cx="7904480" cy="4805681"/>
          </a:xfrm>
          <a:prstGeom prst="rect">
            <a:avLst/>
          </a:prstGeom>
        </p:spPr>
        <p:txBody>
          <a:bodyPr wrap="square">
            <a:noAutofit/>
          </a:bodyPr>
          <a:lstStyle/>
          <a:p>
            <a:r>
              <a:rPr lang="en-US" sz="1900" dirty="0" smtClean="0">
                <a:latin typeface="Avenir Book"/>
              </a:rPr>
              <a:t>Health care providers should carefully evaluate patients in </a:t>
            </a:r>
            <a:r>
              <a:rPr lang="en-US" sz="1900" b="1" dirty="0" smtClean="0">
                <a:latin typeface="Avenir Book"/>
              </a:rPr>
              <a:t>whom depression persistently worsens, </a:t>
            </a:r>
            <a:r>
              <a:rPr lang="en-US" sz="1900" dirty="0" smtClean="0">
                <a:latin typeface="Avenir Book"/>
              </a:rPr>
              <a:t>or</a:t>
            </a:r>
            <a:r>
              <a:rPr lang="en-US" sz="1900" b="1" dirty="0" smtClean="0">
                <a:latin typeface="Avenir Book"/>
              </a:rPr>
              <a:t> suicidality is severe and not part of the presenting symptoms</a:t>
            </a:r>
            <a:r>
              <a:rPr lang="en-US" sz="1900" dirty="0" smtClean="0">
                <a:latin typeface="Avenir Book"/>
              </a:rPr>
              <a:t>, to determine what intervention, in</a:t>
            </a:r>
            <a:r>
              <a:rPr lang="en-US" sz="1900" b="1" dirty="0" smtClean="0">
                <a:latin typeface="Avenir Book"/>
              </a:rPr>
              <a:t>cluding discontinuing or modifying the current drug therapy,</a:t>
            </a:r>
            <a:r>
              <a:rPr lang="en-US" sz="1900" dirty="0" smtClean="0">
                <a:latin typeface="Avenir Book"/>
              </a:rPr>
              <a:t> is indicated. </a:t>
            </a:r>
            <a:endParaRPr lang="en-AU" sz="1900" dirty="0" smtClean="0">
              <a:latin typeface="Avenir Book"/>
            </a:endParaRPr>
          </a:p>
          <a:p>
            <a:pPr>
              <a:spcAft>
                <a:spcPts val="600"/>
              </a:spcAft>
            </a:pPr>
            <a:r>
              <a:rPr lang="en-US" sz="1900" b="1" dirty="0" smtClean="0">
                <a:latin typeface="Avenir Book"/>
              </a:rPr>
              <a:t>Anxiety, agitation, panic attacks, insomnia, irritability, hostility, (homicidal thinking), impulsivity, akathisia (severe restlessness), hypomania, and (medication-induced) mania </a:t>
            </a:r>
            <a:r>
              <a:rPr lang="en-US" sz="1900" dirty="0" smtClean="0">
                <a:latin typeface="Avenir Book"/>
              </a:rPr>
              <a:t>have been reported in adult and pediatric patients being treated with antidepressants for major depressive disorder as well as for other </a:t>
            </a:r>
            <a:r>
              <a:rPr lang="en-US" sz="1900" dirty="0" smtClean="0">
                <a:solidFill>
                  <a:schemeClr val="tx1">
                    <a:lumMod val="95000"/>
                    <a:lumOff val="5000"/>
                  </a:schemeClr>
                </a:solidFill>
                <a:latin typeface="Avenir Book"/>
              </a:rPr>
              <a:t>indications, </a:t>
            </a:r>
            <a:r>
              <a:rPr lang="en-US" sz="1900" i="1" dirty="0" smtClean="0">
                <a:solidFill>
                  <a:schemeClr val="tx1">
                    <a:lumMod val="95000"/>
                    <a:lumOff val="5000"/>
                  </a:schemeClr>
                </a:solidFill>
                <a:latin typeface="Avenir Book"/>
              </a:rPr>
              <a:t>both psychiatric and nonpsychiatric. </a:t>
            </a:r>
          </a:p>
          <a:p>
            <a:endParaRPr lang="en-US" sz="1900" b="1" dirty="0" smtClean="0">
              <a:solidFill>
                <a:srgbClr val="FF0000"/>
              </a:solidFill>
              <a:latin typeface="Avenir Book"/>
            </a:endParaRPr>
          </a:p>
          <a:p>
            <a:pPr algn="ctr"/>
            <a:r>
              <a:rPr lang="en-US" sz="1900" b="1" dirty="0" smtClean="0">
                <a:solidFill>
                  <a:srgbClr val="922B2A"/>
                </a:solidFill>
                <a:latin typeface="Avenir Book"/>
              </a:rPr>
              <a:t>Suicidality</a:t>
            </a:r>
            <a:r>
              <a:rPr lang="en-US" sz="1900" b="1" dirty="0">
                <a:solidFill>
                  <a:srgbClr val="922B2A"/>
                </a:solidFill>
                <a:latin typeface="Avenir Book"/>
              </a:rPr>
              <a:t> </a:t>
            </a:r>
            <a:r>
              <a:rPr lang="en-US" sz="1900" b="1" dirty="0" smtClean="0">
                <a:solidFill>
                  <a:srgbClr val="922B2A"/>
                </a:solidFill>
                <a:latin typeface="Avenir Book"/>
              </a:rPr>
              <a:t>with antidepressant medication bears NO </a:t>
            </a:r>
            <a:r>
              <a:rPr lang="en-US" b="1" dirty="0" smtClean="0">
                <a:solidFill>
                  <a:srgbClr val="922B2A"/>
                </a:solidFill>
                <a:latin typeface="Avenir Book"/>
              </a:rPr>
              <a:t/>
            </a:r>
            <a:br>
              <a:rPr lang="en-US" b="1" dirty="0" smtClean="0">
                <a:solidFill>
                  <a:srgbClr val="922B2A"/>
                </a:solidFill>
                <a:latin typeface="Avenir Book"/>
              </a:rPr>
            </a:br>
            <a:r>
              <a:rPr lang="en-US" sz="1900" b="1" dirty="0" smtClean="0">
                <a:solidFill>
                  <a:srgbClr val="922B2A"/>
                </a:solidFill>
                <a:latin typeface="Avenir Book"/>
              </a:rPr>
              <a:t>relationship to psychiatric diagnosis. The drug is in </a:t>
            </a:r>
            <a:br>
              <a:rPr lang="en-US" sz="1900" b="1" dirty="0" smtClean="0">
                <a:solidFill>
                  <a:srgbClr val="922B2A"/>
                </a:solidFill>
                <a:latin typeface="Avenir Book"/>
              </a:rPr>
            </a:br>
            <a:r>
              <a:rPr lang="en-US" sz="1900" b="1" dirty="0" smtClean="0">
                <a:solidFill>
                  <a:srgbClr val="922B2A"/>
                </a:solidFill>
                <a:latin typeface="Avenir Book"/>
              </a:rPr>
              <a:t>the body and impacts on brain affecting the MIND.  </a:t>
            </a:r>
          </a:p>
        </p:txBody>
      </p:sp>
      <p:sp>
        <p:nvSpPr>
          <p:cNvPr id="2" name="TextBox 1"/>
          <p:cNvSpPr txBox="1"/>
          <p:nvPr/>
        </p:nvSpPr>
        <p:spPr>
          <a:xfrm>
            <a:off x="1" y="325120"/>
            <a:ext cx="9144000" cy="1554480"/>
          </a:xfrm>
          <a:prstGeom prst="rect">
            <a:avLst/>
          </a:prstGeom>
          <a:noFill/>
        </p:spPr>
        <p:txBody>
          <a:bodyPr wrap="square" rtlCol="0">
            <a:noAutofit/>
          </a:bodyPr>
          <a:lstStyle/>
          <a:p>
            <a:pPr algn="ctr">
              <a:buNone/>
            </a:pPr>
            <a:r>
              <a:rPr lang="en-AU" sz="2500" dirty="0" smtClean="0">
                <a:solidFill>
                  <a:srgbClr val="15364F"/>
                </a:solidFill>
                <a:latin typeface="Gill Sans"/>
                <a:cs typeface="Gill Sans"/>
              </a:rPr>
              <a:t>US </a:t>
            </a:r>
            <a:r>
              <a:rPr lang="en-US" sz="2500" dirty="0" smtClean="0">
                <a:solidFill>
                  <a:srgbClr val="15364F"/>
                </a:solidFill>
                <a:latin typeface="Gill Sans"/>
                <a:cs typeface="Gill Sans"/>
              </a:rPr>
              <a:t>FDA Public Health Advisory, March 22, 2004</a:t>
            </a:r>
            <a:br>
              <a:rPr lang="en-US" sz="2500" dirty="0" smtClean="0">
                <a:solidFill>
                  <a:srgbClr val="15364F"/>
                </a:solidFill>
                <a:latin typeface="Gill Sans"/>
                <a:cs typeface="Gill Sans"/>
              </a:rPr>
            </a:br>
            <a:r>
              <a:rPr lang="en-US" sz="2500" dirty="0" smtClean="0">
                <a:solidFill>
                  <a:srgbClr val="15364F"/>
                </a:solidFill>
                <a:latin typeface="Gill Sans"/>
                <a:cs typeface="Gill Sans"/>
              </a:rPr>
              <a:t>WORSENING DEPRESSION AND SUICIDALITY IN ADULTS AND CHILDREN BEING TREATED WITH ANTIDEPRESSANTS </a:t>
            </a:r>
            <a:endParaRPr lang="en-US" sz="2500" dirty="0">
              <a:solidFill>
                <a:srgbClr val="15364F"/>
              </a:solidFill>
              <a:latin typeface="Gill Sans"/>
              <a:cs typeface="Gill Sans"/>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877633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86398"/>
            <a:ext cx="9144000" cy="975042"/>
          </a:xfrm>
        </p:spPr>
        <p:txBody>
          <a:bodyPr>
            <a:normAutofit/>
          </a:bodyPr>
          <a:lstStyle/>
          <a:p>
            <a:r>
              <a:rPr lang="en-AU" dirty="0" smtClean="0">
                <a:solidFill>
                  <a:srgbClr val="15364F"/>
                </a:solidFill>
              </a:rPr>
              <a:t>“</a:t>
            </a:r>
            <a:r>
              <a:rPr lang="en-AU" sz="3600" dirty="0" smtClean="0">
                <a:solidFill>
                  <a:srgbClr val="15364F"/>
                </a:solidFill>
              </a:rPr>
              <a:t>FAILURE TO WARN” AND NEGLIGENCE</a:t>
            </a:r>
            <a:endParaRPr lang="en-US" dirty="0">
              <a:solidFill>
                <a:srgbClr val="15364F"/>
              </a:solidFill>
            </a:endParaRPr>
          </a:p>
        </p:txBody>
      </p:sp>
      <p:sp>
        <p:nvSpPr>
          <p:cNvPr id="3" name="Content Placeholder 2"/>
          <p:cNvSpPr>
            <a:spLocks noGrp="1"/>
          </p:cNvSpPr>
          <p:nvPr>
            <p:ph idx="1"/>
          </p:nvPr>
        </p:nvSpPr>
        <p:spPr>
          <a:xfrm>
            <a:off x="457200" y="1584960"/>
            <a:ext cx="8361680" cy="4724083"/>
          </a:xfrm>
        </p:spPr>
        <p:txBody>
          <a:bodyPr>
            <a:noAutofit/>
          </a:bodyPr>
          <a:lstStyle/>
          <a:p>
            <a:pPr>
              <a:spcBef>
                <a:spcPts val="600"/>
              </a:spcBef>
              <a:spcAft>
                <a:spcPts val="600"/>
              </a:spcAft>
            </a:pPr>
            <a:r>
              <a:rPr lang="en-AU" sz="2100" dirty="0"/>
              <a:t>The High Court of Australia has determined</a:t>
            </a:r>
            <a:r>
              <a:rPr lang="en-AU" sz="2100" dirty="0" smtClean="0"/>
              <a:t>:</a:t>
            </a:r>
          </a:p>
          <a:p>
            <a:pPr>
              <a:spcBef>
                <a:spcPts val="600"/>
              </a:spcBef>
              <a:spcAft>
                <a:spcPts val="600"/>
              </a:spcAft>
            </a:pPr>
            <a:r>
              <a:rPr lang="en-AU" sz="2100" dirty="0" smtClean="0"/>
              <a:t>“</a:t>
            </a:r>
            <a:r>
              <a:rPr lang="en-AU" sz="2100" dirty="0"/>
              <a:t>A doctor has a duty to warn a patient of a material risk inherent in the proposed treatment; </a:t>
            </a:r>
            <a:endParaRPr lang="en-AU" sz="2100" dirty="0" smtClean="0"/>
          </a:p>
          <a:p>
            <a:pPr>
              <a:spcBef>
                <a:spcPts val="600"/>
              </a:spcBef>
              <a:spcAft>
                <a:spcPts val="600"/>
              </a:spcAft>
            </a:pPr>
            <a:r>
              <a:rPr lang="en-AU" sz="2100" dirty="0" smtClean="0"/>
              <a:t>A </a:t>
            </a:r>
            <a:r>
              <a:rPr lang="en-AU" sz="2100" dirty="0"/>
              <a:t>risk is material if, in the circumstances of the particular case, a reasonable person in the patient’s position, if warned of the risk, would be likely to attach significance to it or if the medical practitioner is or should reasonably be aware that the particular patient, if warned of the risk, would be likely to attach significance to it.”</a:t>
            </a:r>
            <a:r>
              <a:rPr lang="en-AU" sz="2100" dirty="0" smtClean="0"/>
              <a:t> </a:t>
            </a:r>
          </a:p>
          <a:p>
            <a:pPr>
              <a:spcBef>
                <a:spcPts val="600"/>
              </a:spcBef>
              <a:spcAft>
                <a:spcPts val="600"/>
              </a:spcAft>
            </a:pPr>
            <a:r>
              <a:rPr lang="en-AU" sz="2100" dirty="0" smtClean="0"/>
              <a:t>QUESTION:  </a:t>
            </a:r>
          </a:p>
          <a:p>
            <a:pPr>
              <a:spcBef>
                <a:spcPts val="600"/>
              </a:spcBef>
              <a:spcAft>
                <a:spcPts val="600"/>
              </a:spcAft>
            </a:pPr>
            <a:r>
              <a:rPr lang="en-AU" sz="2100" dirty="0" smtClean="0">
                <a:latin typeface="Avenir Next Medium"/>
                <a:cs typeface="Avenir Next Medium"/>
              </a:rPr>
              <a:t>Does a drug company that provides state-approved education programs have the same duty?</a:t>
            </a:r>
            <a:endParaRPr lang="en-US" sz="2100" dirty="0">
              <a:latin typeface="Avenir Next Medium"/>
              <a:cs typeface="Avenir Next Medium"/>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82254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8158"/>
            <a:ext cx="8229600" cy="1143000"/>
          </a:xfrm>
        </p:spPr>
        <p:txBody>
          <a:bodyPr>
            <a:noAutofit/>
          </a:bodyPr>
          <a:lstStyle/>
          <a:p>
            <a:r>
              <a:rPr lang="en-US" sz="3000" dirty="0" smtClean="0">
                <a:solidFill>
                  <a:srgbClr val="551F22"/>
                </a:solidFill>
                <a:latin typeface="Gill Sans"/>
                <a:cs typeface="Gill Sans"/>
              </a:rPr>
              <a:t>INSTITUTIONAL RESPONSE TO FDA </a:t>
            </a:r>
            <a:br>
              <a:rPr lang="en-US" sz="3000" dirty="0" smtClean="0">
                <a:solidFill>
                  <a:srgbClr val="551F22"/>
                </a:solidFill>
                <a:latin typeface="Gill Sans"/>
                <a:cs typeface="Gill Sans"/>
              </a:rPr>
            </a:br>
            <a:r>
              <a:rPr lang="en-US" sz="3000" dirty="0" smtClean="0">
                <a:solidFill>
                  <a:srgbClr val="551F22"/>
                </a:solidFill>
                <a:latin typeface="Gill Sans SemiBold"/>
                <a:cs typeface="Gill Sans SemiBold"/>
              </a:rPr>
              <a:t>Suicide Warning for </a:t>
            </a:r>
            <a:r>
              <a:rPr lang="en-US" sz="3000" dirty="0">
                <a:solidFill>
                  <a:srgbClr val="551F22"/>
                </a:solidFill>
                <a:latin typeface="Gill Sans SemiBold"/>
                <a:cs typeface="Gill Sans SemiBold"/>
              </a:rPr>
              <a:t>Prozac</a:t>
            </a:r>
            <a:r>
              <a:rPr lang="en-US" sz="3000" b="1" dirty="0">
                <a:solidFill>
                  <a:srgbClr val="551F22"/>
                </a:solidFill>
                <a:latin typeface="Gill Sans"/>
                <a:cs typeface="Gill Sans"/>
              </a:rPr>
              <a:t/>
            </a:r>
            <a:br>
              <a:rPr lang="en-US" sz="3000" b="1" dirty="0">
                <a:solidFill>
                  <a:srgbClr val="551F22"/>
                </a:solidFill>
                <a:latin typeface="Gill Sans"/>
                <a:cs typeface="Gill Sans"/>
              </a:rPr>
            </a:br>
            <a:r>
              <a:rPr lang="en-US" sz="2600" dirty="0" smtClean="0">
                <a:solidFill>
                  <a:srgbClr val="551F22"/>
                </a:solidFill>
                <a:latin typeface="Gill Sans"/>
                <a:cs typeface="Gill Sans"/>
              </a:rPr>
              <a:t>March </a:t>
            </a:r>
            <a:r>
              <a:rPr lang="en-US" sz="2600" dirty="0">
                <a:solidFill>
                  <a:srgbClr val="551F22"/>
                </a:solidFill>
                <a:latin typeface="Gill Sans"/>
                <a:cs typeface="Gill Sans"/>
              </a:rPr>
              <a:t>25, </a:t>
            </a:r>
            <a:r>
              <a:rPr lang="en-US" sz="2600" dirty="0" smtClean="0">
                <a:solidFill>
                  <a:srgbClr val="551F22"/>
                </a:solidFill>
                <a:latin typeface="Gill Sans"/>
                <a:cs typeface="Gill Sans"/>
              </a:rPr>
              <a:t>2004</a:t>
            </a:r>
            <a:endParaRPr lang="en-US" sz="2600" dirty="0">
              <a:solidFill>
                <a:srgbClr val="551F22"/>
              </a:solidFill>
              <a:latin typeface="Gill Sans"/>
              <a:cs typeface="Gill Sans"/>
            </a:endParaRPr>
          </a:p>
        </p:txBody>
      </p:sp>
      <p:sp>
        <p:nvSpPr>
          <p:cNvPr id="3" name="Content Placeholder 2"/>
          <p:cNvSpPr>
            <a:spLocks noGrp="1"/>
          </p:cNvSpPr>
          <p:nvPr>
            <p:ph idx="1"/>
          </p:nvPr>
        </p:nvSpPr>
        <p:spPr>
          <a:xfrm>
            <a:off x="568960" y="2021840"/>
            <a:ext cx="7975600" cy="4378960"/>
          </a:xfrm>
        </p:spPr>
        <p:txBody>
          <a:bodyPr>
            <a:normAutofit fontScale="92500" lnSpcReduction="10000"/>
          </a:bodyPr>
          <a:lstStyle/>
          <a:p>
            <a:pPr>
              <a:spcBef>
                <a:spcPts val="1000"/>
              </a:spcBef>
              <a:spcAft>
                <a:spcPts val="1000"/>
              </a:spcAft>
            </a:pPr>
            <a:r>
              <a:rPr lang="en-US" sz="2600" dirty="0" smtClean="0">
                <a:solidFill>
                  <a:srgbClr val="15364F"/>
                </a:solidFill>
                <a:cs typeface="Avenir Book"/>
              </a:rPr>
              <a:t>Dr. </a:t>
            </a:r>
            <a:r>
              <a:rPr lang="en-US" sz="2800" dirty="0" smtClean="0">
                <a:solidFill>
                  <a:srgbClr val="15364F"/>
                </a:solidFill>
                <a:cs typeface="Avenir Book"/>
              </a:rPr>
              <a:t>Bill </a:t>
            </a:r>
            <a:r>
              <a:rPr lang="en-US" sz="2800" dirty="0">
                <a:solidFill>
                  <a:srgbClr val="15364F"/>
                </a:solidFill>
                <a:cs typeface="Avenir Book"/>
              </a:rPr>
              <a:t>Lyndon, who chairs the psychotropic drugs committee of the Royal Australian and New Zealand College of Psychiatrists, said he welcomed any move that raised awareness about SSRIs and encouraged caution. </a:t>
            </a:r>
            <a:endParaRPr lang="en-US" sz="2600" dirty="0">
              <a:solidFill>
                <a:srgbClr val="15364F"/>
              </a:solidFill>
              <a:cs typeface="Avenir Book"/>
            </a:endParaRPr>
          </a:p>
          <a:p>
            <a:pPr>
              <a:spcBef>
                <a:spcPts val="1000"/>
              </a:spcBef>
              <a:spcAft>
                <a:spcPts val="1000"/>
              </a:spcAft>
            </a:pPr>
            <a:r>
              <a:rPr lang="en-US" sz="2600" dirty="0">
                <a:solidFill>
                  <a:srgbClr val="15364F"/>
                </a:solidFill>
                <a:cs typeface="Avenir Book"/>
              </a:rPr>
              <a:t>"I'm aware of a link between SSRIs and suicidal thoughts in adults, as well </a:t>
            </a:r>
            <a:r>
              <a:rPr lang="en-US" sz="2600" dirty="0" smtClean="0">
                <a:solidFill>
                  <a:srgbClr val="15364F"/>
                </a:solidFill>
                <a:cs typeface="Avenir Book"/>
              </a:rPr>
              <a:t>as adolescents, </a:t>
            </a:r>
            <a:r>
              <a:rPr lang="en-US" sz="2600" dirty="0">
                <a:solidFill>
                  <a:srgbClr val="15364F"/>
                </a:solidFill>
                <a:cs typeface="Avenir Book"/>
              </a:rPr>
              <a:t>but the evidence is </a:t>
            </a:r>
            <a:r>
              <a:rPr lang="en-US" sz="2811" b="1" i="1" dirty="0">
                <a:solidFill>
                  <a:srgbClr val="15364F"/>
                </a:solidFill>
                <a:cs typeface="Avenir Book"/>
              </a:rPr>
              <a:t>not conclusive</a:t>
            </a:r>
            <a:r>
              <a:rPr lang="en-US" sz="2600" dirty="0">
                <a:solidFill>
                  <a:srgbClr val="15364F"/>
                </a:solidFill>
                <a:cs typeface="Avenir Book"/>
              </a:rPr>
              <a:t>," Dr Lyndon said</a:t>
            </a:r>
            <a:r>
              <a:rPr lang="en-US" sz="2600" dirty="0" smtClean="0">
                <a:solidFill>
                  <a:srgbClr val="15364F"/>
                </a:solidFill>
                <a:cs typeface="Avenir Book"/>
              </a:rPr>
              <a:t>.</a:t>
            </a:r>
          </a:p>
          <a:p>
            <a:pPr>
              <a:spcBef>
                <a:spcPts val="1000"/>
              </a:spcBef>
              <a:spcAft>
                <a:spcPts val="1000"/>
              </a:spcAft>
            </a:pPr>
            <a:r>
              <a:rPr lang="en-US" sz="2600" dirty="0" smtClean="0">
                <a:solidFill>
                  <a:srgbClr val="15364F"/>
                </a:solidFill>
                <a:cs typeface="Avenir Book"/>
              </a:rPr>
              <a:t>"</a:t>
            </a:r>
            <a:r>
              <a:rPr lang="en-US" sz="2600" dirty="0">
                <a:solidFill>
                  <a:srgbClr val="15364F"/>
                </a:solidFill>
                <a:cs typeface="Avenir Book"/>
              </a:rPr>
              <a:t>These are valuable drugs, and it would be a disaster if people were to stop </a:t>
            </a:r>
            <a:r>
              <a:rPr lang="en-US" sz="2600" dirty="0" smtClean="0">
                <a:solidFill>
                  <a:srgbClr val="15364F"/>
                </a:solidFill>
                <a:cs typeface="Avenir Book"/>
              </a:rPr>
              <a:t>using them.”</a:t>
            </a:r>
          </a:p>
          <a:p>
            <a:pPr>
              <a:spcBef>
                <a:spcPts val="1000"/>
              </a:spcBef>
              <a:spcAft>
                <a:spcPts val="1000"/>
              </a:spcAft>
            </a:pPr>
            <a:endParaRPr lang="en-US" sz="2600" dirty="0">
              <a:solidFill>
                <a:srgbClr val="15364F"/>
              </a:solidFill>
              <a:cs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348388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568960" y="1564641"/>
            <a:ext cx="8128000" cy="5047536"/>
          </a:xfrm>
          <a:prstGeom prst="rect">
            <a:avLst/>
          </a:prstGeom>
        </p:spPr>
        <p:txBody>
          <a:bodyPr wrap="square">
            <a:spAutoFit/>
          </a:bodyPr>
          <a:lstStyle/>
          <a:p>
            <a:pPr>
              <a:spcBef>
                <a:spcPts val="600"/>
              </a:spcBef>
              <a:spcAft>
                <a:spcPts val="600"/>
              </a:spcAft>
            </a:pPr>
            <a:r>
              <a:rPr lang="en-AU" dirty="0" smtClean="0">
                <a:solidFill>
                  <a:srgbClr val="152A54"/>
                </a:solidFill>
                <a:latin typeface="Avenir Book"/>
              </a:rPr>
              <a:t>The College still advises that the </a:t>
            </a:r>
            <a:r>
              <a:rPr lang="en-AU" b="1" dirty="0" smtClean="0">
                <a:solidFill>
                  <a:srgbClr val="152A54"/>
                </a:solidFill>
                <a:latin typeface="Avenir Book"/>
              </a:rPr>
              <a:t>science underpinnings of 8 more Public </a:t>
            </a:r>
            <a:r>
              <a:rPr lang="en-AU" b="1" dirty="0">
                <a:solidFill>
                  <a:srgbClr val="152A54"/>
                </a:solidFill>
                <a:latin typeface="Avenir Book"/>
              </a:rPr>
              <a:t>Health Advisories </a:t>
            </a:r>
            <a:r>
              <a:rPr lang="en-AU" b="1" dirty="0" smtClean="0">
                <a:solidFill>
                  <a:srgbClr val="152A54"/>
                </a:solidFill>
                <a:latin typeface="Avenir Book"/>
              </a:rPr>
              <a:t>about sucidality etc is “inconclusive.” </a:t>
            </a:r>
            <a:endParaRPr lang="en-AU" b="1" dirty="0">
              <a:solidFill>
                <a:srgbClr val="152A54"/>
              </a:solidFill>
              <a:latin typeface="Avenir Book"/>
            </a:endParaRPr>
          </a:p>
          <a:p>
            <a:pPr>
              <a:spcBef>
                <a:spcPts val="600"/>
              </a:spcBef>
              <a:spcAft>
                <a:spcPts val="600"/>
              </a:spcAft>
            </a:pPr>
            <a:r>
              <a:rPr lang="en-AU" b="1" dirty="0" smtClean="0">
                <a:solidFill>
                  <a:srgbClr val="152A54"/>
                </a:solidFill>
                <a:latin typeface="Avenir Book"/>
              </a:rPr>
              <a:t>The College and its members still deny side effects listed in Product Information</a:t>
            </a:r>
            <a:r>
              <a:rPr lang="en-AU" dirty="0" smtClean="0">
                <a:solidFill>
                  <a:srgbClr val="152A54"/>
                </a:solidFill>
                <a:latin typeface="Avenir Book"/>
              </a:rPr>
              <a:t>.</a:t>
            </a:r>
          </a:p>
          <a:p>
            <a:pPr>
              <a:spcBef>
                <a:spcPts val="600"/>
              </a:spcBef>
              <a:spcAft>
                <a:spcPts val="600"/>
              </a:spcAft>
            </a:pPr>
            <a:r>
              <a:rPr lang="en-AU" dirty="0" smtClean="0">
                <a:solidFill>
                  <a:srgbClr val="152A54"/>
                </a:solidFill>
                <a:latin typeface="Avenir Book"/>
              </a:rPr>
              <a:t>No NEW GENERATION drug has been “approved” for kids (with tiny exceptions), as </a:t>
            </a:r>
          </a:p>
          <a:p>
            <a:pPr algn="ctr">
              <a:spcBef>
                <a:spcPts val="600"/>
              </a:spcBef>
              <a:spcAft>
                <a:spcPts val="1200"/>
              </a:spcAft>
            </a:pPr>
            <a:r>
              <a:rPr lang="en-AU" sz="2100" b="1" dirty="0">
                <a:solidFill>
                  <a:srgbClr val="922B2A"/>
                </a:solidFill>
                <a:latin typeface="Avenir Book"/>
              </a:rPr>
              <a:t>S</a:t>
            </a:r>
            <a:r>
              <a:rPr lang="en-AU" sz="2100" b="1" dirty="0" smtClean="0">
                <a:solidFill>
                  <a:srgbClr val="922B2A"/>
                </a:solidFill>
                <a:latin typeface="Avenir Book"/>
              </a:rPr>
              <a:t>afety and efficacy have never been established</a:t>
            </a:r>
            <a:r>
              <a:rPr lang="en-AU" sz="2100" dirty="0" smtClean="0">
                <a:solidFill>
                  <a:srgbClr val="922B2A"/>
                </a:solidFill>
                <a:latin typeface="Avenir Book"/>
              </a:rPr>
              <a:t>.</a:t>
            </a:r>
            <a:endParaRPr lang="en-AU" sz="2100" b="1" dirty="0" smtClean="0">
              <a:solidFill>
                <a:srgbClr val="922B2A"/>
              </a:solidFill>
              <a:latin typeface="Avenir Book"/>
            </a:endParaRPr>
          </a:p>
          <a:p>
            <a:pPr>
              <a:spcBef>
                <a:spcPts val="600"/>
              </a:spcBef>
              <a:spcAft>
                <a:spcPts val="600"/>
              </a:spcAft>
            </a:pPr>
            <a:r>
              <a:rPr lang="en-AU" b="1" dirty="0" smtClean="0">
                <a:solidFill>
                  <a:srgbClr val="152A54"/>
                </a:solidFill>
                <a:latin typeface="Avenir Book"/>
              </a:rPr>
              <a:t>“Useful drugs for children” says the College of Psychiatrists</a:t>
            </a:r>
            <a:r>
              <a:rPr lang="en-AU" dirty="0" smtClean="0">
                <a:solidFill>
                  <a:srgbClr val="152A54"/>
                </a:solidFill>
                <a:latin typeface="Avenir Book"/>
              </a:rPr>
              <a:t>.</a:t>
            </a:r>
            <a:endParaRPr lang="en-AU" dirty="0">
              <a:solidFill>
                <a:srgbClr val="152A54"/>
              </a:solidFill>
              <a:latin typeface="Avenir Book"/>
            </a:endParaRPr>
          </a:p>
          <a:p>
            <a:pPr>
              <a:spcBef>
                <a:spcPts val="600"/>
              </a:spcBef>
              <a:spcAft>
                <a:spcPts val="600"/>
              </a:spcAft>
            </a:pPr>
            <a:r>
              <a:rPr lang="en-AU" dirty="0" smtClean="0">
                <a:solidFill>
                  <a:srgbClr val="152A54"/>
                </a:solidFill>
                <a:latin typeface="Avenir Book"/>
              </a:rPr>
              <a:t>Early Psychosis Prevention and intervention Centre (EPPIC) Guidelines (Headspace) recommend 9 drugs for kids that have never been approved by FDA. </a:t>
            </a:r>
          </a:p>
          <a:p>
            <a:pPr>
              <a:spcBef>
                <a:spcPts val="600"/>
              </a:spcBef>
              <a:spcAft>
                <a:spcPts val="600"/>
              </a:spcAft>
            </a:pPr>
            <a:r>
              <a:rPr lang="en-AU" dirty="0" smtClean="0">
                <a:solidFill>
                  <a:srgbClr val="152A54"/>
                </a:solidFill>
                <a:latin typeface="Avenir Book"/>
              </a:rPr>
              <a:t>In 2005, HCC Commissioner decided not to accept that medicines induced  suicide and violence because it was “not yet psychiatric orthodoxy.” </a:t>
            </a:r>
          </a:p>
          <a:p>
            <a:endParaRPr lang="en-AU" sz="1000" dirty="0" smtClean="0">
              <a:latin typeface="Avenir Book"/>
            </a:endParaRPr>
          </a:p>
        </p:txBody>
      </p:sp>
      <p:sp>
        <p:nvSpPr>
          <p:cNvPr id="3" name="TextBox 2"/>
          <p:cNvSpPr txBox="1"/>
          <p:nvPr/>
        </p:nvSpPr>
        <p:spPr>
          <a:xfrm>
            <a:off x="314960" y="406401"/>
            <a:ext cx="7914641" cy="1031051"/>
          </a:xfrm>
          <a:prstGeom prst="rect">
            <a:avLst/>
          </a:prstGeom>
          <a:noFill/>
        </p:spPr>
        <p:txBody>
          <a:bodyPr wrap="square" rtlCol="0">
            <a:spAutoFit/>
          </a:bodyPr>
          <a:lstStyle/>
          <a:p>
            <a:pPr algn="ctr">
              <a:spcAft>
                <a:spcPts val="600"/>
              </a:spcAft>
            </a:pPr>
            <a:r>
              <a:rPr lang="en-AU" sz="2800" dirty="0" smtClean="0">
                <a:solidFill>
                  <a:srgbClr val="15364F"/>
                </a:solidFill>
                <a:latin typeface="Gill Sans"/>
                <a:cs typeface="Gill Sans"/>
              </a:rPr>
              <a:t>THE PRECAUTIONARY PRINCIPLE</a:t>
            </a:r>
          </a:p>
          <a:p>
            <a:pPr algn="ctr"/>
            <a:r>
              <a:rPr lang="en-AU" sz="2800" dirty="0" smtClean="0">
                <a:solidFill>
                  <a:srgbClr val="15364F"/>
                </a:solidFill>
                <a:latin typeface="Gill Sans"/>
                <a:cs typeface="Gill Sans"/>
              </a:rPr>
              <a:t>All grist for the legal mill?</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273837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426720"/>
            <a:ext cx="9144000" cy="838200"/>
          </a:xfrm>
        </p:spPr>
        <p:txBody>
          <a:bodyPr anchor="t">
            <a:noAutofit/>
          </a:bodyPr>
          <a:lstStyle/>
          <a:p>
            <a:r>
              <a:rPr lang="en-US" sz="3000" dirty="0" smtClean="0">
                <a:solidFill>
                  <a:srgbClr val="551F22"/>
                </a:solidFill>
                <a:latin typeface="Gill Sans"/>
                <a:cs typeface="Gill Sans"/>
              </a:rPr>
              <a:t>THE EN</a:t>
            </a:r>
            <a:r>
              <a:rPr lang="en-AU" sz="3000" dirty="0" smtClean="0">
                <a:solidFill>
                  <a:srgbClr val="551F22"/>
                </a:solidFill>
                <a:latin typeface="Gill Sans"/>
                <a:cs typeface="Gill Sans"/>
              </a:rPr>
              <a:t>ORMITY &amp; </a:t>
            </a:r>
            <a:r>
              <a:rPr lang="en-AU" sz="3000" dirty="0">
                <a:solidFill>
                  <a:srgbClr val="551F22"/>
                </a:solidFill>
                <a:latin typeface="Gill Sans"/>
                <a:cs typeface="Gill Sans"/>
              </a:rPr>
              <a:t>MAGNITUDE OF THE PROBLEM</a:t>
            </a:r>
            <a:br>
              <a:rPr lang="en-AU" sz="3000" dirty="0">
                <a:solidFill>
                  <a:srgbClr val="551F22"/>
                </a:solidFill>
                <a:latin typeface="Gill Sans"/>
                <a:cs typeface="Gill Sans"/>
              </a:rPr>
            </a:br>
            <a:endParaRPr lang="en-US" sz="3000" dirty="0">
              <a:solidFill>
                <a:srgbClr val="551F22"/>
              </a:solidFill>
              <a:latin typeface="Gill Sans"/>
              <a:cs typeface="Gill Sans"/>
            </a:endParaRPr>
          </a:p>
        </p:txBody>
      </p:sp>
      <p:sp>
        <p:nvSpPr>
          <p:cNvPr id="3" name="Content Placeholder 2"/>
          <p:cNvSpPr>
            <a:spLocks noGrp="1"/>
          </p:cNvSpPr>
          <p:nvPr>
            <p:ph idx="1"/>
          </p:nvPr>
        </p:nvSpPr>
        <p:spPr>
          <a:xfrm>
            <a:off x="660400" y="1168400"/>
            <a:ext cx="7995920" cy="5354320"/>
          </a:xfrm>
        </p:spPr>
        <p:txBody>
          <a:bodyPr>
            <a:normAutofit fontScale="85000" lnSpcReduction="20000"/>
          </a:bodyPr>
          <a:lstStyle/>
          <a:p>
            <a:pPr>
              <a:spcBef>
                <a:spcPts val="800"/>
              </a:spcBef>
              <a:spcAft>
                <a:spcPts val="800"/>
              </a:spcAft>
            </a:pPr>
            <a:r>
              <a:rPr lang="en-US" sz="2300" dirty="0" smtClean="0">
                <a:solidFill>
                  <a:srgbClr val="15364F"/>
                </a:solidFill>
                <a:cs typeface="Avenir Book"/>
              </a:rPr>
              <a:t>USA: Andrea </a:t>
            </a:r>
            <a:r>
              <a:rPr lang="en-US" sz="2300" dirty="0">
                <a:solidFill>
                  <a:srgbClr val="15364F"/>
                </a:solidFill>
                <a:cs typeface="Avenir Book"/>
              </a:rPr>
              <a:t>Yates, </a:t>
            </a:r>
            <a:r>
              <a:rPr lang="en-US" sz="2300" dirty="0" smtClean="0">
                <a:solidFill>
                  <a:srgbClr val="15364F"/>
                </a:solidFill>
                <a:cs typeface="Avenir Book"/>
              </a:rPr>
              <a:t>on the antidepressant </a:t>
            </a:r>
            <a:r>
              <a:rPr lang="en-US" sz="2300" dirty="0">
                <a:solidFill>
                  <a:srgbClr val="15364F"/>
                </a:solidFill>
                <a:cs typeface="Avenir Book"/>
              </a:rPr>
              <a:t>Effexor</a:t>
            </a:r>
            <a:r>
              <a:rPr lang="en-US" sz="2300" dirty="0" smtClean="0">
                <a:solidFill>
                  <a:srgbClr val="15364F"/>
                </a:solidFill>
                <a:cs typeface="Avenir Book"/>
              </a:rPr>
              <a:t>. Drowned five children </a:t>
            </a:r>
            <a:r>
              <a:rPr lang="en-US" sz="2300" dirty="0">
                <a:solidFill>
                  <a:srgbClr val="15364F"/>
                </a:solidFill>
                <a:cs typeface="Avenir Book"/>
              </a:rPr>
              <a:t>in </a:t>
            </a:r>
            <a:r>
              <a:rPr lang="en-US" sz="2300" dirty="0" smtClean="0">
                <a:solidFill>
                  <a:srgbClr val="15364F"/>
                </a:solidFill>
                <a:cs typeface="Avenir Book"/>
              </a:rPr>
              <a:t>2001 saying Satan </a:t>
            </a:r>
            <a:r>
              <a:rPr lang="en-US" sz="2300" dirty="0">
                <a:solidFill>
                  <a:srgbClr val="15364F"/>
                </a:solidFill>
                <a:cs typeface="Avenir Book"/>
              </a:rPr>
              <a:t>had commanded her </a:t>
            </a:r>
            <a:r>
              <a:rPr lang="en-US" sz="2300" dirty="0" smtClean="0">
                <a:solidFill>
                  <a:srgbClr val="15364F"/>
                </a:solidFill>
                <a:cs typeface="Avenir Book"/>
              </a:rPr>
              <a:t>in </a:t>
            </a:r>
            <a:r>
              <a:rPr lang="en-US" sz="2300" dirty="0">
                <a:solidFill>
                  <a:srgbClr val="15364F"/>
                </a:solidFill>
                <a:cs typeface="Avenir Book"/>
              </a:rPr>
              <a:t>order to save </a:t>
            </a:r>
            <a:r>
              <a:rPr lang="en-US" sz="2300" dirty="0" smtClean="0">
                <a:solidFill>
                  <a:srgbClr val="15364F"/>
                </a:solidFill>
                <a:cs typeface="Avenir Book"/>
              </a:rPr>
              <a:t>them. A </a:t>
            </a:r>
            <a:r>
              <a:rPr lang="en-US" sz="2300" dirty="0">
                <a:solidFill>
                  <a:srgbClr val="15364F"/>
                </a:solidFill>
                <a:cs typeface="Avenir Book"/>
              </a:rPr>
              <a:t>warning about “homicidal ideation” was </a:t>
            </a:r>
            <a:r>
              <a:rPr lang="en-US" sz="2300" dirty="0" smtClean="0">
                <a:solidFill>
                  <a:srgbClr val="15364F"/>
                </a:solidFill>
                <a:cs typeface="Avenir Book"/>
              </a:rPr>
              <a:t>added </a:t>
            </a:r>
            <a:r>
              <a:rPr lang="en-US" sz="2300" dirty="0">
                <a:solidFill>
                  <a:srgbClr val="15364F"/>
                </a:solidFill>
                <a:cs typeface="Avenir Book"/>
              </a:rPr>
              <a:t>to </a:t>
            </a:r>
            <a:r>
              <a:rPr lang="en-US" sz="2300" dirty="0" smtClean="0">
                <a:solidFill>
                  <a:srgbClr val="15364F"/>
                </a:solidFill>
                <a:cs typeface="Avenir Book"/>
              </a:rPr>
              <a:t>the Efexor label, but only in USA. NOT IN AUSTRALIA. Huge differences in product information</a:t>
            </a:r>
            <a:r>
              <a:rPr lang="en-AU" sz="2300" dirty="0" smtClean="0">
                <a:solidFill>
                  <a:srgbClr val="15364F"/>
                </a:solidFill>
                <a:cs typeface="Avenir Book"/>
              </a:rPr>
              <a:t> between USA and Australia.</a:t>
            </a:r>
          </a:p>
          <a:p>
            <a:pPr>
              <a:spcBef>
                <a:spcPts val="800"/>
              </a:spcBef>
              <a:spcAft>
                <a:spcPts val="800"/>
              </a:spcAft>
            </a:pPr>
            <a:r>
              <a:rPr lang="en-AU" sz="2300" dirty="0" smtClean="0">
                <a:solidFill>
                  <a:srgbClr val="15364F"/>
                </a:solidFill>
                <a:cs typeface="Avenir Book"/>
              </a:rPr>
              <a:t>Princess Diana cut her wrists and threw herself down the stairs while on Prozac.</a:t>
            </a:r>
          </a:p>
          <a:p>
            <a:pPr>
              <a:spcBef>
                <a:spcPts val="800"/>
              </a:spcBef>
              <a:spcAft>
                <a:spcPts val="800"/>
              </a:spcAft>
            </a:pPr>
            <a:r>
              <a:rPr lang="en-AU" sz="2300" dirty="0" smtClean="0">
                <a:solidFill>
                  <a:srgbClr val="215168"/>
                </a:solidFill>
                <a:cs typeface="Avenir Book"/>
              </a:rPr>
              <a:t>Michael </a:t>
            </a:r>
            <a:r>
              <a:rPr lang="en-AU" sz="2300" dirty="0" err="1" smtClean="0">
                <a:solidFill>
                  <a:srgbClr val="215168"/>
                </a:solidFill>
                <a:cs typeface="Avenir Book"/>
              </a:rPr>
              <a:t>Hutchence</a:t>
            </a:r>
            <a:r>
              <a:rPr lang="en-AU" sz="2300" dirty="0" smtClean="0">
                <a:solidFill>
                  <a:srgbClr val="215168"/>
                </a:solidFill>
                <a:cs typeface="Avenir Book"/>
              </a:rPr>
              <a:t> on Prozac (fluoxetine) 60 mg) and Rene Rivkin, </a:t>
            </a:r>
            <a:r>
              <a:rPr lang="en-AU" sz="2300" dirty="0">
                <a:solidFill>
                  <a:srgbClr val="215168"/>
                </a:solidFill>
                <a:cs typeface="Avenir Book"/>
              </a:rPr>
              <a:t>(</a:t>
            </a:r>
            <a:r>
              <a:rPr lang="en-AU" sz="2300" dirty="0" smtClean="0">
                <a:solidFill>
                  <a:srgbClr val="215168"/>
                </a:solidFill>
                <a:cs typeface="Avenir Book"/>
              </a:rPr>
              <a:t>Aropax 60 mg) both on huge doses, committed suicide.</a:t>
            </a:r>
          </a:p>
          <a:p>
            <a:pPr>
              <a:spcBef>
                <a:spcPts val="800"/>
              </a:spcBef>
              <a:spcAft>
                <a:spcPts val="800"/>
              </a:spcAft>
            </a:pPr>
            <a:r>
              <a:rPr lang="en-AU" sz="2300" dirty="0" smtClean="0">
                <a:solidFill>
                  <a:srgbClr val="215168"/>
                </a:solidFill>
                <a:cs typeface="Avenir Book"/>
              </a:rPr>
              <a:t>Actor Robin Williams hanged himself on antidepressants and polypharmacy after many attempts. The Coroner’s Report described his akathisia with restlessness like the textbooks. </a:t>
            </a:r>
            <a:r>
              <a:rPr lang="en-AU" sz="2300" dirty="0">
                <a:solidFill>
                  <a:srgbClr val="215168"/>
                </a:solidFill>
                <a:cs typeface="Avenir Book"/>
              </a:rPr>
              <a:t>N</a:t>
            </a:r>
            <a:r>
              <a:rPr lang="en-AU" sz="2300" dirty="0" smtClean="0">
                <a:solidFill>
                  <a:srgbClr val="215168"/>
                </a:solidFill>
                <a:cs typeface="Avenir Book"/>
              </a:rPr>
              <a:t>o one joined the dots.</a:t>
            </a:r>
          </a:p>
          <a:p>
            <a:pPr>
              <a:spcBef>
                <a:spcPts val="800"/>
              </a:spcBef>
              <a:spcAft>
                <a:spcPts val="800"/>
              </a:spcAft>
            </a:pPr>
            <a:r>
              <a:rPr lang="en-AU" sz="2300" dirty="0" smtClean="0">
                <a:solidFill>
                  <a:srgbClr val="27658A"/>
                </a:solidFill>
                <a:cs typeface="Avenir Book"/>
              </a:rPr>
              <a:t>Pilot of Lufthansa German Wings who crashed a commercial flight deliberately into a mountain had long history of unsuccessful antidepressant treatment and polypharmacy.</a:t>
            </a:r>
          </a:p>
          <a:p>
            <a:pPr>
              <a:spcBef>
                <a:spcPts val="800"/>
              </a:spcBef>
              <a:spcAft>
                <a:spcPts val="800"/>
              </a:spcAft>
            </a:pPr>
            <a:r>
              <a:rPr lang="en-AU" sz="2581" dirty="0" smtClean="0">
                <a:solidFill>
                  <a:srgbClr val="27658A"/>
                </a:solidFill>
                <a:latin typeface="Avenir Next Medium"/>
                <a:cs typeface="Avenir Next Medium"/>
              </a:rPr>
              <a:t>Should coroners be the canaries in the coalmine?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55133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84480"/>
            <a:ext cx="8981440" cy="1371600"/>
          </a:xfrm>
        </p:spPr>
        <p:txBody>
          <a:bodyPr wrap="none">
            <a:noAutofit/>
          </a:bodyPr>
          <a:lstStyle/>
          <a:p>
            <a:pPr>
              <a:spcBef>
                <a:spcPts val="1000"/>
              </a:spcBef>
              <a:spcAft>
                <a:spcPts val="1600"/>
              </a:spcAft>
            </a:pPr>
            <a:r>
              <a:rPr lang="en-US" sz="2900" dirty="0" smtClean="0">
                <a:solidFill>
                  <a:srgbClr val="73292A"/>
                </a:solidFill>
                <a:latin typeface="Gill Sans"/>
                <a:cs typeface="Gill Sans"/>
              </a:rPr>
              <a:t>Akathisia Events</a:t>
            </a:r>
            <a:br>
              <a:rPr lang="en-US" sz="2900" dirty="0" smtClean="0">
                <a:solidFill>
                  <a:srgbClr val="73292A"/>
                </a:solidFill>
                <a:latin typeface="Gill Sans"/>
                <a:cs typeface="Gill Sans"/>
              </a:rPr>
            </a:br>
            <a:r>
              <a:rPr lang="en-US" sz="2900" dirty="0" smtClean="0">
                <a:solidFill>
                  <a:srgbClr val="73292A"/>
                </a:solidFill>
                <a:latin typeface="Gill Sans"/>
                <a:cs typeface="Gill Sans"/>
              </a:rPr>
              <a:t>SSRI STORIES: ANTIDEPRESSANT NIGHTMARES</a:t>
            </a:r>
            <a:r>
              <a:rPr lang="en-US" sz="2800" dirty="0" smtClean="0">
                <a:solidFill>
                  <a:srgbClr val="73292A"/>
                </a:solidFill>
                <a:latin typeface="Gill Sans"/>
                <a:cs typeface="Gill Sans"/>
              </a:rPr>
              <a:t/>
            </a:r>
            <a:br>
              <a:rPr lang="en-US" sz="2800" dirty="0" smtClean="0">
                <a:solidFill>
                  <a:srgbClr val="73292A"/>
                </a:solidFill>
                <a:latin typeface="Gill Sans"/>
                <a:cs typeface="Gill Sans"/>
              </a:rPr>
            </a:br>
            <a:r>
              <a:rPr lang="en-US" sz="2400" dirty="0" err="1" smtClean="0">
                <a:solidFill>
                  <a:srgbClr val="551F22"/>
                </a:solidFill>
                <a:latin typeface="Gill Sans"/>
                <a:cs typeface="Gill Sans"/>
              </a:rPr>
              <a:t>www.ssristories.com</a:t>
            </a:r>
            <a:endParaRPr lang="en-US" sz="2400" dirty="0">
              <a:solidFill>
                <a:srgbClr val="551F22"/>
              </a:solidFill>
              <a:latin typeface="Gill Sans"/>
              <a:cs typeface="Gill Sans"/>
            </a:endParaRPr>
          </a:p>
        </p:txBody>
      </p:sp>
      <p:sp>
        <p:nvSpPr>
          <p:cNvPr id="3" name="Content Placeholder 2"/>
          <p:cNvSpPr>
            <a:spLocks noGrp="1"/>
          </p:cNvSpPr>
          <p:nvPr>
            <p:ph idx="1"/>
          </p:nvPr>
        </p:nvSpPr>
        <p:spPr>
          <a:xfrm>
            <a:off x="599440" y="2042160"/>
            <a:ext cx="7965440" cy="4602480"/>
          </a:xfrm>
        </p:spPr>
        <p:txBody>
          <a:bodyPr>
            <a:noAutofit/>
          </a:bodyPr>
          <a:lstStyle/>
          <a:p>
            <a:pPr>
              <a:spcBef>
                <a:spcPts val="600"/>
              </a:spcBef>
              <a:spcAft>
                <a:spcPts val="700"/>
              </a:spcAft>
            </a:pPr>
            <a:r>
              <a:rPr lang="en-US" sz="2200" dirty="0">
                <a:solidFill>
                  <a:srgbClr val="15364F"/>
                </a:solidFill>
                <a:latin typeface="Avenir Medium"/>
                <a:cs typeface="Avenir Medium"/>
              </a:rPr>
              <a:t>M</a:t>
            </a:r>
            <a:r>
              <a:rPr lang="en-AU" sz="2200" dirty="0">
                <a:solidFill>
                  <a:srgbClr val="15364F"/>
                </a:solidFill>
                <a:latin typeface="Avenir Medium"/>
                <a:cs typeface="Avenir Medium"/>
              </a:rPr>
              <a:t>ore than 6000 accounts, </a:t>
            </a:r>
            <a:r>
              <a:rPr lang="en-AU" sz="2200" dirty="0" smtClean="0">
                <a:solidFill>
                  <a:srgbClr val="15364F"/>
                </a:solidFill>
                <a:latin typeface="Avenir Medium"/>
                <a:cs typeface="Avenir Medium"/>
              </a:rPr>
              <a:t>from 1966 </a:t>
            </a:r>
          </a:p>
          <a:p>
            <a:pPr>
              <a:spcBef>
                <a:spcPts val="600"/>
              </a:spcBef>
              <a:spcAft>
                <a:spcPts val="700"/>
              </a:spcAft>
            </a:pPr>
            <a:r>
              <a:rPr lang="en-AU" sz="2200" dirty="0" smtClean="0">
                <a:solidFill>
                  <a:srgbClr val="15364F"/>
                </a:solidFill>
                <a:latin typeface="Avenir Medium"/>
                <a:cs typeface="Avenir Medium"/>
              </a:rPr>
              <a:t>Collated </a:t>
            </a:r>
            <a:r>
              <a:rPr lang="en-US" sz="2200" dirty="0">
                <a:solidFill>
                  <a:srgbClr val="15364F"/>
                </a:solidFill>
                <a:latin typeface="Avenir Medium"/>
                <a:cs typeface="Avenir Medium"/>
              </a:rPr>
              <a:t>from newspapers, TV, and scientific </a:t>
            </a:r>
            <a:r>
              <a:rPr lang="en-US" sz="2200" dirty="0" smtClean="0">
                <a:solidFill>
                  <a:srgbClr val="15364F"/>
                </a:solidFill>
                <a:latin typeface="Avenir Medium"/>
                <a:cs typeface="Avenir Medium"/>
              </a:rPr>
              <a:t>journals </a:t>
            </a:r>
          </a:p>
          <a:p>
            <a:pPr>
              <a:spcBef>
                <a:spcPts val="600"/>
              </a:spcBef>
              <a:spcAft>
                <a:spcPts val="700"/>
              </a:spcAft>
            </a:pPr>
            <a:r>
              <a:rPr lang="en-US" sz="2200" dirty="0" smtClean="0">
                <a:solidFill>
                  <a:srgbClr val="15364F"/>
                </a:solidFill>
                <a:latin typeface="Avenir Medium"/>
                <a:cs typeface="Avenir Medium"/>
              </a:rPr>
              <a:t>T</a:t>
            </a:r>
            <a:r>
              <a:rPr lang="en-AU" sz="2200" dirty="0" err="1" smtClean="0">
                <a:solidFill>
                  <a:srgbClr val="15364F"/>
                </a:solidFill>
                <a:latin typeface="Avenir Medium"/>
                <a:cs typeface="Avenir Medium"/>
              </a:rPr>
              <a:t>housands</a:t>
            </a:r>
            <a:r>
              <a:rPr lang="en-AU" sz="2200" dirty="0" smtClean="0">
                <a:solidFill>
                  <a:srgbClr val="15364F"/>
                </a:solidFill>
                <a:latin typeface="Avenir Medium"/>
                <a:cs typeface="Avenir Medium"/>
              </a:rPr>
              <a:t> of suicides</a:t>
            </a:r>
          </a:p>
          <a:p>
            <a:pPr>
              <a:spcBef>
                <a:spcPts val="600"/>
              </a:spcBef>
              <a:spcAft>
                <a:spcPts val="700"/>
              </a:spcAft>
            </a:pPr>
            <a:r>
              <a:rPr lang="en-AU" sz="2200" dirty="0" smtClean="0">
                <a:solidFill>
                  <a:srgbClr val="15364F"/>
                </a:solidFill>
                <a:latin typeface="Avenir Medium"/>
                <a:cs typeface="Avenir Medium"/>
              </a:rPr>
              <a:t>Weird behaviours</a:t>
            </a:r>
          </a:p>
          <a:p>
            <a:pPr>
              <a:spcBef>
                <a:spcPts val="600"/>
              </a:spcBef>
              <a:spcAft>
                <a:spcPts val="700"/>
              </a:spcAft>
            </a:pPr>
            <a:r>
              <a:rPr lang="en-AU" sz="2200" dirty="0" smtClean="0">
                <a:solidFill>
                  <a:srgbClr val="15364F"/>
                </a:solidFill>
                <a:latin typeface="Avenir Medium"/>
                <a:cs typeface="Avenir Medium"/>
              </a:rPr>
              <a:t>Antidepressant-</a:t>
            </a:r>
            <a:r>
              <a:rPr lang="en-AU" sz="2200" dirty="0">
                <a:solidFill>
                  <a:srgbClr val="15364F"/>
                </a:solidFill>
                <a:latin typeface="Avenir Medium"/>
                <a:cs typeface="Avenir Medium"/>
              </a:rPr>
              <a:t>induced massacres, </a:t>
            </a:r>
            <a:r>
              <a:rPr lang="en-AU" sz="2200" dirty="0" smtClean="0">
                <a:solidFill>
                  <a:srgbClr val="15364F"/>
                </a:solidFill>
                <a:latin typeface="Avenir Medium"/>
                <a:cs typeface="Avenir Medium"/>
              </a:rPr>
              <a:t>homicides</a:t>
            </a:r>
            <a:r>
              <a:rPr lang="en-AU" sz="2200" dirty="0">
                <a:solidFill>
                  <a:srgbClr val="15364F"/>
                </a:solidFill>
                <a:latin typeface="Avenir Medium"/>
                <a:cs typeface="Avenir Medium"/>
              </a:rPr>
              <a:t>, </a:t>
            </a:r>
            <a:r>
              <a:rPr lang="en-AU" sz="2200" dirty="0" smtClean="0">
                <a:solidFill>
                  <a:srgbClr val="15364F"/>
                </a:solidFill>
                <a:latin typeface="Avenir Medium"/>
                <a:cs typeface="Avenir Medium"/>
              </a:rPr>
              <a:t>and school shootings </a:t>
            </a:r>
          </a:p>
          <a:p>
            <a:pPr>
              <a:spcBef>
                <a:spcPts val="600"/>
              </a:spcBef>
              <a:spcAft>
                <a:spcPts val="700"/>
              </a:spcAft>
            </a:pPr>
            <a:r>
              <a:rPr lang="en-AU" sz="2200" dirty="0" smtClean="0">
                <a:solidFill>
                  <a:srgbClr val="15364F"/>
                </a:solidFill>
                <a:latin typeface="Avenir Medium"/>
                <a:cs typeface="Avenir Medium"/>
              </a:rPr>
              <a:t>Along </a:t>
            </a:r>
            <a:r>
              <a:rPr lang="en-AU" sz="2200" dirty="0">
                <a:solidFill>
                  <a:srgbClr val="15364F"/>
                </a:solidFill>
                <a:latin typeface="Avenir Medium"/>
                <a:cs typeface="Avenir Medium"/>
              </a:rPr>
              <a:t>with the drugs that were </a:t>
            </a:r>
            <a:r>
              <a:rPr lang="en-AU" sz="2200" dirty="0" smtClean="0">
                <a:solidFill>
                  <a:srgbClr val="15364F"/>
                </a:solidFill>
                <a:latin typeface="Avenir Medium"/>
                <a:cs typeface="Avenir Medium"/>
              </a:rPr>
              <a:t>in use, which were mostly antidepressants and psychostimulants, ADHD drugs)</a:t>
            </a:r>
            <a:r>
              <a:rPr lang="en-AU" sz="2200" dirty="0">
                <a:solidFill>
                  <a:srgbClr val="15364F"/>
                </a:solidFill>
                <a:latin typeface="Avenir Medium"/>
                <a:cs typeface="Avenir Medium"/>
              </a:rPr>
              <a:t>, </a:t>
            </a:r>
            <a:r>
              <a:rPr lang="en-AU" sz="2200" dirty="0" smtClean="0">
                <a:solidFill>
                  <a:srgbClr val="15364F"/>
                </a:solidFill>
                <a:latin typeface="Avenir Medium"/>
                <a:cs typeface="Avenir Medium"/>
              </a:rPr>
              <a:t>and</a:t>
            </a:r>
          </a:p>
          <a:p>
            <a:pPr>
              <a:spcBef>
                <a:spcPts val="600"/>
              </a:spcBef>
              <a:spcAft>
                <a:spcPts val="700"/>
              </a:spcAft>
            </a:pPr>
            <a:r>
              <a:rPr lang="en-AU" sz="2200" dirty="0" smtClean="0">
                <a:solidFill>
                  <a:srgbClr val="15364F"/>
                </a:solidFill>
                <a:latin typeface="Avenir Medium"/>
                <a:cs typeface="Avenir Medium"/>
              </a:rPr>
              <a:t>Some legal defences</a:t>
            </a:r>
            <a:endParaRPr lang="en-US" sz="2200" dirty="0">
              <a:solidFill>
                <a:srgbClr val="15364F"/>
              </a:solidFill>
              <a:latin typeface="Avenir Medium"/>
              <a:cs typeface="Avenir Medium"/>
            </a:endParaRPr>
          </a:p>
          <a:p>
            <a:pPr>
              <a:spcBef>
                <a:spcPts val="600"/>
              </a:spcBef>
              <a:spcAft>
                <a:spcPts val="700"/>
              </a:spcAft>
            </a:pPr>
            <a:endParaRPr lang="en-US" sz="2200" dirty="0">
              <a:solidFill>
                <a:srgbClr val="15364F"/>
              </a:solidFill>
              <a:latin typeface="Avenir Medium"/>
              <a:cs typeface="Avenir Medium"/>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1764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158"/>
            <a:ext cx="8229600" cy="1143000"/>
          </a:xfrm>
        </p:spPr>
        <p:txBody>
          <a:bodyPr>
            <a:noAutofit/>
          </a:bodyPr>
          <a:lstStyle/>
          <a:p>
            <a:r>
              <a:rPr lang="en-US" sz="3600" dirty="0">
                <a:solidFill>
                  <a:srgbClr val="15364F"/>
                </a:solidFill>
              </a:rPr>
              <a:t>Lucire </a:t>
            </a:r>
            <a:r>
              <a:rPr lang="en-US" sz="3600" dirty="0" smtClean="0">
                <a:solidFill>
                  <a:srgbClr val="15364F"/>
                </a:solidFill>
              </a:rPr>
              <a:t>&amp; Crotty's 2011 </a:t>
            </a:r>
            <a:r>
              <a:rPr lang="en-US" sz="3700" dirty="0" smtClean="0">
                <a:solidFill>
                  <a:srgbClr val="215168"/>
                </a:solidFill>
              </a:rPr>
              <a:t/>
            </a:r>
            <a:br>
              <a:rPr lang="en-US" sz="3700" dirty="0" smtClean="0">
                <a:solidFill>
                  <a:srgbClr val="215168"/>
                </a:solidFill>
              </a:rPr>
            </a:br>
            <a:r>
              <a:rPr lang="en-US" sz="3600" dirty="0" smtClean="0">
                <a:solidFill>
                  <a:srgbClr val="73292A"/>
                </a:solidFill>
              </a:rPr>
              <a:t>Akathisia Homicides </a:t>
            </a:r>
            <a:endParaRPr lang="en-US" sz="3600" dirty="0">
              <a:solidFill>
                <a:srgbClr val="73292A"/>
              </a:solidFill>
            </a:endParaRPr>
          </a:p>
        </p:txBody>
      </p:sp>
      <p:sp>
        <p:nvSpPr>
          <p:cNvPr id="3" name="Content Placeholder 2"/>
          <p:cNvSpPr>
            <a:spLocks noGrp="1"/>
          </p:cNvSpPr>
          <p:nvPr>
            <p:ph idx="1"/>
          </p:nvPr>
        </p:nvSpPr>
        <p:spPr>
          <a:xfrm>
            <a:off x="457200" y="1518920"/>
            <a:ext cx="8341360" cy="4525963"/>
          </a:xfrm>
        </p:spPr>
        <p:txBody>
          <a:bodyPr>
            <a:noAutofit/>
          </a:bodyPr>
          <a:lstStyle/>
          <a:p>
            <a:pPr>
              <a:spcBef>
                <a:spcPts val="400"/>
              </a:spcBef>
              <a:spcAft>
                <a:spcPts val="400"/>
              </a:spcAft>
            </a:pPr>
            <a:r>
              <a:rPr lang="en-US" sz="2000" dirty="0" smtClean="0">
                <a:solidFill>
                  <a:srgbClr val="152A54"/>
                </a:solidFill>
              </a:rPr>
              <a:t>We examined </a:t>
            </a:r>
            <a:r>
              <a:rPr lang="en-US" sz="2000" dirty="0">
                <a:solidFill>
                  <a:srgbClr val="152A54"/>
                </a:solidFill>
              </a:rPr>
              <a:t>the pre-medication history of 85 </a:t>
            </a:r>
            <a:r>
              <a:rPr lang="en-US" sz="2000" dirty="0" smtClean="0">
                <a:solidFill>
                  <a:srgbClr val="152A54"/>
                </a:solidFill>
              </a:rPr>
              <a:t>persons; </a:t>
            </a:r>
          </a:p>
          <a:p>
            <a:pPr>
              <a:spcBef>
                <a:spcPts val="400"/>
              </a:spcBef>
              <a:spcAft>
                <a:spcPts val="400"/>
              </a:spcAft>
            </a:pPr>
            <a:r>
              <a:rPr lang="en-US" sz="2000" dirty="0" smtClean="0">
                <a:solidFill>
                  <a:srgbClr val="152A54"/>
                </a:solidFill>
              </a:rPr>
              <a:t>Who </a:t>
            </a:r>
            <a:r>
              <a:rPr lang="en-US" sz="2000" dirty="0">
                <a:solidFill>
                  <a:srgbClr val="152A54"/>
                </a:solidFill>
              </a:rPr>
              <a:t>had developed suicidal and/or homicidal ideation and </a:t>
            </a:r>
            <a:r>
              <a:rPr lang="en-US" sz="2000" dirty="0" smtClean="0">
                <a:solidFill>
                  <a:srgbClr val="152A54"/>
                </a:solidFill>
              </a:rPr>
              <a:t>acts; </a:t>
            </a:r>
          </a:p>
          <a:p>
            <a:pPr>
              <a:spcBef>
                <a:spcPts val="400"/>
              </a:spcBef>
              <a:spcAft>
                <a:spcPts val="400"/>
              </a:spcAft>
            </a:pPr>
            <a:r>
              <a:rPr lang="en-US" sz="2000" dirty="0" smtClean="0">
                <a:solidFill>
                  <a:srgbClr val="152A54"/>
                </a:solidFill>
              </a:rPr>
              <a:t>Only </a:t>
            </a:r>
            <a:r>
              <a:rPr lang="en-US" sz="2000" dirty="0">
                <a:solidFill>
                  <a:srgbClr val="152A54"/>
                </a:solidFill>
              </a:rPr>
              <a:t>after being prescribed antidepressants for stressful human </a:t>
            </a:r>
            <a:r>
              <a:rPr lang="en-US" sz="2000" dirty="0" smtClean="0">
                <a:solidFill>
                  <a:srgbClr val="152A54"/>
                </a:solidFill>
              </a:rPr>
              <a:t>events;</a:t>
            </a:r>
          </a:p>
          <a:p>
            <a:pPr>
              <a:spcBef>
                <a:spcPts val="400"/>
              </a:spcBef>
              <a:spcAft>
                <a:spcPts val="400"/>
              </a:spcAft>
            </a:pPr>
            <a:r>
              <a:rPr lang="en-US" sz="2000" dirty="0" smtClean="0">
                <a:solidFill>
                  <a:srgbClr val="152A54"/>
                </a:solidFill>
              </a:rPr>
              <a:t>Worrying about something having </a:t>
            </a:r>
            <a:r>
              <a:rPr lang="en-US" sz="2000" dirty="0">
                <a:solidFill>
                  <a:srgbClr val="152A54"/>
                </a:solidFill>
              </a:rPr>
              <a:t>been bullied, having been sexually abused, marital </a:t>
            </a:r>
            <a:r>
              <a:rPr lang="en-US" sz="2000" dirty="0" smtClean="0">
                <a:solidFill>
                  <a:srgbClr val="152A54"/>
                </a:solidFill>
              </a:rPr>
              <a:t>problems, </a:t>
            </a:r>
            <a:r>
              <a:rPr lang="en-US" sz="2000" dirty="0">
                <a:solidFill>
                  <a:srgbClr val="152A54"/>
                </a:solidFill>
              </a:rPr>
              <a:t>and for being substance </a:t>
            </a:r>
            <a:r>
              <a:rPr lang="en-US" sz="2000" dirty="0" smtClean="0">
                <a:solidFill>
                  <a:srgbClr val="152A54"/>
                </a:solidFill>
              </a:rPr>
              <a:t>abusers. </a:t>
            </a:r>
          </a:p>
          <a:p>
            <a:pPr>
              <a:spcBef>
                <a:spcPts val="400"/>
              </a:spcBef>
              <a:spcAft>
                <a:spcPts val="400"/>
              </a:spcAft>
            </a:pPr>
            <a:r>
              <a:rPr lang="en-US" sz="2000" dirty="0" smtClean="0">
                <a:solidFill>
                  <a:srgbClr val="152A54"/>
                </a:solidFill>
              </a:rPr>
              <a:t>75 </a:t>
            </a:r>
            <a:r>
              <a:rPr lang="en-US" sz="2000" dirty="0">
                <a:solidFill>
                  <a:srgbClr val="152A54"/>
                </a:solidFill>
              </a:rPr>
              <a:t>of them definitely had no mental illness before medication. We were unable to get information for</a:t>
            </a:r>
            <a:r>
              <a:rPr lang="en-US" sz="2000" dirty="0" smtClean="0">
                <a:solidFill>
                  <a:srgbClr val="152A54"/>
                </a:solidFill>
              </a:rPr>
              <a:t> ten of them.</a:t>
            </a:r>
          </a:p>
          <a:p>
            <a:pPr>
              <a:spcBef>
                <a:spcPts val="400"/>
              </a:spcBef>
              <a:spcAft>
                <a:spcPts val="400"/>
              </a:spcAft>
            </a:pPr>
            <a:r>
              <a:rPr lang="en-US" sz="2000" dirty="0" smtClean="0">
                <a:solidFill>
                  <a:srgbClr val="152A54"/>
                </a:solidFill>
              </a:rPr>
              <a:t>We </a:t>
            </a:r>
            <a:r>
              <a:rPr lang="en-US" sz="2000" dirty="0">
                <a:solidFill>
                  <a:srgbClr val="152A54"/>
                </a:solidFill>
              </a:rPr>
              <a:t>tested for 25 alleles of the cytochrome P450 metabolizing genes and compared our results to a medical population in central Melbourne</a:t>
            </a:r>
            <a:r>
              <a:rPr lang="en-US" sz="2000" dirty="0" smtClean="0">
                <a:solidFill>
                  <a:srgbClr val="152A54"/>
                </a:solidFill>
              </a:rPr>
              <a:t>.</a:t>
            </a:r>
          </a:p>
          <a:p>
            <a:pPr>
              <a:spcBef>
                <a:spcPts val="400"/>
              </a:spcBef>
              <a:spcAft>
                <a:spcPts val="400"/>
              </a:spcAft>
            </a:pPr>
            <a:r>
              <a:rPr lang="en-US" sz="2000" dirty="0" smtClean="0">
                <a:solidFill>
                  <a:srgbClr val="152A54"/>
                </a:solidFill>
              </a:rPr>
              <a:t> </a:t>
            </a:r>
            <a:r>
              <a:rPr lang="en-US" sz="2000" dirty="0">
                <a:solidFill>
                  <a:srgbClr val="152A54"/>
                </a:solidFill>
              </a:rPr>
              <a:t>We hit research gold dust.</a:t>
            </a:r>
            <a:r>
              <a:rPr lang="en-US" sz="2000" dirty="0" smtClean="0">
                <a:solidFill>
                  <a:srgbClr val="152A54"/>
                </a:solidFill>
              </a:rPr>
              <a:t> Akathisia </a:t>
            </a:r>
            <a:r>
              <a:rPr lang="en-US" sz="2000" dirty="0">
                <a:solidFill>
                  <a:srgbClr val="152A54"/>
                </a:solidFill>
              </a:rPr>
              <a:t>subjects had so many more times as many defective alleles than the medical population, a result that could have happened by chance in one in 6000 studies.</a:t>
            </a:r>
            <a:endParaRPr lang="en-AU" sz="2000" dirty="0">
              <a:solidFill>
                <a:srgbClr val="152A54"/>
              </a:solidFill>
            </a:endParaRPr>
          </a:p>
          <a:p>
            <a:pPr>
              <a:spcBef>
                <a:spcPts val="400"/>
              </a:spcBef>
              <a:spcAft>
                <a:spcPts val="400"/>
              </a:spcAft>
            </a:pPr>
            <a:endParaRPr lang="en-US" sz="2000" dirty="0">
              <a:solidFill>
                <a:srgbClr val="152A54"/>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28390189"/>
      </p:ext>
    </p:extLst>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386080"/>
            <a:ext cx="8270240" cy="1524000"/>
          </a:xfrm>
        </p:spPr>
        <p:txBody>
          <a:bodyPr>
            <a:noAutofit/>
          </a:bodyPr>
          <a:lstStyle/>
          <a:p>
            <a:r>
              <a:rPr lang="en-US" sz="3000" dirty="0" smtClean="0">
                <a:solidFill>
                  <a:srgbClr val="15364F"/>
                </a:solidFill>
                <a:latin typeface="Gill Sans"/>
                <a:cs typeface="Gill Sans"/>
              </a:rPr>
              <a:t>ABS 4329.0.00.006 </a:t>
            </a:r>
            <a:r>
              <a:rPr lang="en-US" sz="3000" dirty="0">
                <a:solidFill>
                  <a:srgbClr val="15364F"/>
                </a:solidFill>
                <a:latin typeface="Gill Sans"/>
                <a:cs typeface="Gill Sans"/>
              </a:rPr>
              <a:t>- Mortality of People Using</a:t>
            </a:r>
            <a:r>
              <a:rPr lang="en-US" sz="3000" dirty="0" smtClean="0">
                <a:solidFill>
                  <a:srgbClr val="15364F"/>
                </a:solidFill>
                <a:latin typeface="Gill Sans"/>
                <a:cs typeface="Gill Sans"/>
              </a:rPr>
              <a:t> </a:t>
            </a:r>
            <a:br>
              <a:rPr lang="en-US" sz="3000" dirty="0" smtClean="0">
                <a:solidFill>
                  <a:srgbClr val="15364F"/>
                </a:solidFill>
                <a:latin typeface="Gill Sans"/>
                <a:cs typeface="Gill Sans"/>
              </a:rPr>
            </a:br>
            <a:r>
              <a:rPr lang="en-US" sz="3000" dirty="0" smtClean="0">
                <a:solidFill>
                  <a:srgbClr val="15364F"/>
                </a:solidFill>
                <a:latin typeface="Gill Sans"/>
                <a:cs typeface="Gill Sans"/>
              </a:rPr>
              <a:t>Mental </a:t>
            </a:r>
            <a:r>
              <a:rPr lang="en-US" sz="3000" dirty="0">
                <a:solidFill>
                  <a:srgbClr val="15364F"/>
                </a:solidFill>
                <a:latin typeface="Gill Sans"/>
                <a:cs typeface="Gill Sans"/>
              </a:rPr>
              <a:t>Health</a:t>
            </a:r>
            <a:r>
              <a:rPr lang="en-US" sz="3000" dirty="0" smtClean="0">
                <a:solidFill>
                  <a:srgbClr val="15364F"/>
                </a:solidFill>
                <a:latin typeface="Gill Sans"/>
                <a:cs typeface="Gill Sans"/>
              </a:rPr>
              <a:t> Services </a:t>
            </a:r>
            <a:r>
              <a:rPr lang="en-US" sz="3000" dirty="0">
                <a:solidFill>
                  <a:srgbClr val="15364F"/>
                </a:solidFill>
                <a:latin typeface="Gill Sans"/>
                <a:cs typeface="Gill Sans"/>
              </a:rPr>
              <a:t>and Prescription</a:t>
            </a:r>
            <a:r>
              <a:rPr lang="en-US" sz="3000" dirty="0" smtClean="0">
                <a:solidFill>
                  <a:srgbClr val="15364F"/>
                </a:solidFill>
                <a:latin typeface="Gill Sans"/>
                <a:cs typeface="Gill Sans"/>
              </a:rPr>
              <a:t> </a:t>
            </a:r>
            <a:br>
              <a:rPr lang="en-US" sz="3000" dirty="0" smtClean="0">
                <a:solidFill>
                  <a:srgbClr val="15364F"/>
                </a:solidFill>
                <a:latin typeface="Gill Sans"/>
                <a:cs typeface="Gill Sans"/>
              </a:rPr>
            </a:br>
            <a:r>
              <a:rPr lang="en-US" sz="3000" dirty="0" smtClean="0">
                <a:solidFill>
                  <a:srgbClr val="15364F"/>
                </a:solidFill>
                <a:latin typeface="Gill Sans"/>
                <a:cs typeface="Gill Sans"/>
              </a:rPr>
              <a:t>Medications</a:t>
            </a:r>
            <a:r>
              <a:rPr lang="en-US" sz="3000" dirty="0">
                <a:solidFill>
                  <a:srgbClr val="15364F"/>
                </a:solidFill>
                <a:latin typeface="Gill Sans"/>
                <a:cs typeface="Gill Sans"/>
              </a:rPr>
              <a:t>, Analysis of 2011 data </a:t>
            </a:r>
            <a:endParaRPr lang="en-AU" sz="3000" dirty="0">
              <a:solidFill>
                <a:srgbClr val="15364F"/>
              </a:solidFill>
              <a:latin typeface="Gill Sans"/>
              <a:cs typeface="Gill Sans"/>
            </a:endParaRPr>
          </a:p>
        </p:txBody>
      </p:sp>
      <p:sp>
        <p:nvSpPr>
          <p:cNvPr id="3" name="Content Placeholder 2"/>
          <p:cNvSpPr>
            <a:spLocks noGrp="1"/>
          </p:cNvSpPr>
          <p:nvPr>
            <p:ph idx="1"/>
          </p:nvPr>
        </p:nvSpPr>
        <p:spPr>
          <a:xfrm>
            <a:off x="670560" y="2153920"/>
            <a:ext cx="7528560" cy="4348480"/>
          </a:xfrm>
        </p:spPr>
        <p:txBody>
          <a:bodyPr>
            <a:normAutofit/>
          </a:bodyPr>
          <a:lstStyle/>
          <a:p>
            <a:pPr>
              <a:spcBef>
                <a:spcPts val="1200"/>
              </a:spcBef>
              <a:spcAft>
                <a:spcPts val="1200"/>
              </a:spcAft>
            </a:pPr>
            <a:r>
              <a:rPr lang="en-AU" sz="2400" dirty="0" smtClean="0">
                <a:solidFill>
                  <a:srgbClr val="39617B"/>
                </a:solidFill>
                <a:latin typeface="Avenir Medium"/>
                <a:cs typeface="Avenir Medium"/>
              </a:rPr>
              <a:t>At the instigation of the National Mental Health Commission, the Australian Bureau of Statistics in September 2017 published that, </a:t>
            </a:r>
          </a:p>
          <a:p>
            <a:pPr>
              <a:spcBef>
                <a:spcPts val="1200"/>
              </a:spcBef>
              <a:spcAft>
                <a:spcPts val="1200"/>
              </a:spcAft>
            </a:pPr>
            <a:r>
              <a:rPr lang="en-AU" sz="2400" dirty="0" smtClean="0">
                <a:solidFill>
                  <a:srgbClr val="39617B"/>
                </a:solidFill>
                <a:latin typeface="Avenir Medium"/>
                <a:cs typeface="Avenir Medium"/>
              </a:rPr>
              <a:t>In 2012, 14.8% of the population </a:t>
            </a:r>
          </a:p>
          <a:p>
            <a:pPr>
              <a:spcBef>
                <a:spcPts val="1200"/>
              </a:spcBef>
              <a:spcAft>
                <a:spcPts val="1200"/>
              </a:spcAft>
            </a:pPr>
            <a:r>
              <a:rPr lang="en-AU" sz="2400" dirty="0" smtClean="0">
                <a:solidFill>
                  <a:srgbClr val="39617B"/>
                </a:solidFill>
                <a:latin typeface="Avenir Medium"/>
                <a:cs typeface="Avenir Medium"/>
              </a:rPr>
              <a:t>Had accessed mental health services and</a:t>
            </a:r>
          </a:p>
          <a:p>
            <a:pPr>
              <a:spcBef>
                <a:spcPts val="1200"/>
              </a:spcBef>
              <a:spcAft>
                <a:spcPts val="1200"/>
              </a:spcAft>
            </a:pPr>
            <a:r>
              <a:rPr lang="en-AU" sz="2400" dirty="0" smtClean="0">
                <a:solidFill>
                  <a:srgbClr val="39617B"/>
                </a:solidFill>
                <a:latin typeface="Avenir Medium"/>
                <a:cs typeface="Avenir Medium"/>
              </a:rPr>
              <a:t>Had been dispensed one or more of the five groups of mental health drugs on the Pharmaceutical Benefits Scheme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87695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920" y="1127761"/>
            <a:ext cx="7823200" cy="4856479"/>
          </a:xfrm>
        </p:spPr>
        <p:txBody>
          <a:bodyPr>
            <a:noAutofit/>
          </a:bodyPr>
          <a:lstStyle/>
          <a:p>
            <a:pPr>
              <a:lnSpc>
                <a:spcPct val="120000"/>
              </a:lnSpc>
              <a:spcBef>
                <a:spcPts val="600"/>
              </a:spcBef>
              <a:spcAft>
                <a:spcPts val="600"/>
              </a:spcAft>
              <a:buFont typeface="Wingdings" charset="2"/>
              <a:buChar char="§"/>
            </a:pPr>
            <a:r>
              <a:rPr lang="en-AU" sz="2200" dirty="0" smtClean="0">
                <a:solidFill>
                  <a:srgbClr val="215168"/>
                </a:solidFill>
                <a:cs typeface="Avenir Book"/>
              </a:rPr>
              <a:t>49.6</a:t>
            </a:r>
            <a:r>
              <a:rPr lang="en-AU" sz="2200" dirty="0">
                <a:solidFill>
                  <a:srgbClr val="215168"/>
                </a:solidFill>
                <a:cs typeface="Avenir Book"/>
              </a:rPr>
              <a:t>%</a:t>
            </a:r>
            <a:r>
              <a:rPr lang="en-AU" sz="2200" dirty="0" smtClean="0">
                <a:solidFill>
                  <a:srgbClr val="215168"/>
                </a:solidFill>
                <a:cs typeface="Avenir Book"/>
              </a:rPr>
              <a:t> of the </a:t>
            </a:r>
            <a:r>
              <a:rPr lang="en-AU" sz="2200" dirty="0">
                <a:solidFill>
                  <a:srgbClr val="215168"/>
                </a:solidFill>
                <a:cs typeface="Avenir Book"/>
              </a:rPr>
              <a:t>deaths </a:t>
            </a:r>
            <a:r>
              <a:rPr lang="en-AU" sz="2200" dirty="0" smtClean="0">
                <a:solidFill>
                  <a:srgbClr val="215168"/>
                </a:solidFill>
                <a:cs typeface="Avenir Book"/>
              </a:rPr>
              <a:t>(</a:t>
            </a:r>
            <a:r>
              <a:rPr lang="en-AU" sz="2200" dirty="0">
                <a:solidFill>
                  <a:srgbClr val="215168"/>
                </a:solidFill>
                <a:cs typeface="Avenir Book"/>
              </a:rPr>
              <a:t>n</a:t>
            </a:r>
            <a:r>
              <a:rPr lang="en-AU" sz="2200" dirty="0" smtClean="0">
                <a:solidFill>
                  <a:srgbClr val="215168"/>
                </a:solidFill>
                <a:cs typeface="Avenir Book"/>
              </a:rPr>
              <a:t>=153,451) in age range 15-75.</a:t>
            </a:r>
          </a:p>
          <a:p>
            <a:pPr>
              <a:lnSpc>
                <a:spcPct val="120000"/>
              </a:lnSpc>
              <a:spcBef>
                <a:spcPts val="600"/>
              </a:spcBef>
              <a:spcAft>
                <a:spcPts val="600"/>
              </a:spcAft>
              <a:buFont typeface="Wingdings" charset="2"/>
              <a:buChar char="§"/>
            </a:pPr>
            <a:r>
              <a:rPr lang="en-AU" sz="2200" dirty="0" smtClean="0">
                <a:solidFill>
                  <a:srgbClr val="215168"/>
                </a:solidFill>
                <a:cs typeface="Avenir Book"/>
              </a:rPr>
              <a:t>52</a:t>
            </a:r>
            <a:r>
              <a:rPr lang="en-AU" sz="2200" dirty="0">
                <a:solidFill>
                  <a:srgbClr val="215168"/>
                </a:solidFill>
                <a:cs typeface="Avenir Book"/>
              </a:rPr>
              <a:t>% of the suicides </a:t>
            </a:r>
            <a:r>
              <a:rPr lang="en-AU" sz="2200" dirty="0" smtClean="0">
                <a:solidFill>
                  <a:srgbClr val="215168"/>
                </a:solidFill>
                <a:cs typeface="Avenir Book"/>
              </a:rPr>
              <a:t>(n= 2,295). </a:t>
            </a:r>
          </a:p>
          <a:p>
            <a:pPr>
              <a:lnSpc>
                <a:spcPct val="120000"/>
              </a:lnSpc>
              <a:spcBef>
                <a:spcPts val="600"/>
              </a:spcBef>
              <a:spcAft>
                <a:spcPts val="600"/>
              </a:spcAft>
              <a:buFont typeface="Wingdings" charset="2"/>
              <a:buChar char="§"/>
            </a:pPr>
            <a:r>
              <a:rPr lang="en-AU" sz="2200" dirty="0" smtClean="0">
                <a:solidFill>
                  <a:srgbClr val="215168"/>
                </a:solidFill>
                <a:cs typeface="Avenir Book"/>
              </a:rPr>
              <a:t>That is, </a:t>
            </a:r>
            <a:r>
              <a:rPr lang="en-AU" sz="2200" dirty="0">
                <a:solidFill>
                  <a:srgbClr val="215168"/>
                </a:solidFill>
                <a:cs typeface="Avenir Book"/>
              </a:rPr>
              <a:t>75,000 deaths and 1145 suicides were associated with the use of</a:t>
            </a:r>
            <a:r>
              <a:rPr lang="en-AU" sz="2200" dirty="0" smtClean="0">
                <a:solidFill>
                  <a:srgbClr val="215168"/>
                </a:solidFill>
                <a:cs typeface="Avenir Book"/>
              </a:rPr>
              <a:t> psychiatric drugs. </a:t>
            </a:r>
          </a:p>
          <a:p>
            <a:pPr>
              <a:lnSpc>
                <a:spcPct val="120000"/>
              </a:lnSpc>
              <a:spcBef>
                <a:spcPts val="600"/>
              </a:spcBef>
              <a:spcAft>
                <a:spcPts val="600"/>
              </a:spcAft>
              <a:buFont typeface="Wingdings" charset="2"/>
              <a:buChar char="§"/>
            </a:pPr>
            <a:r>
              <a:rPr lang="en-AU" sz="2200" dirty="0" smtClean="0">
                <a:solidFill>
                  <a:srgbClr val="215168"/>
                </a:solidFill>
                <a:cs typeface="Avenir Book"/>
              </a:rPr>
              <a:t>Three times as many ex-servicemen have committed suicide since coming home than died in Afghanistan. </a:t>
            </a:r>
            <a:endParaRPr lang="en-AU" sz="2200" dirty="0">
              <a:solidFill>
                <a:srgbClr val="215168"/>
              </a:solidFill>
              <a:cs typeface="Avenir Book"/>
            </a:endParaRPr>
          </a:p>
          <a:p>
            <a:pPr>
              <a:lnSpc>
                <a:spcPct val="120000"/>
              </a:lnSpc>
              <a:spcBef>
                <a:spcPts val="600"/>
              </a:spcBef>
              <a:spcAft>
                <a:spcPts val="600"/>
              </a:spcAft>
              <a:buFont typeface="Wingdings" charset="2"/>
              <a:buChar char="§"/>
            </a:pPr>
            <a:r>
              <a:rPr lang="en-AU" sz="2200" dirty="0">
                <a:solidFill>
                  <a:srgbClr val="215168"/>
                </a:solidFill>
                <a:cs typeface="Avenir Book"/>
              </a:rPr>
              <a:t>The absolute number of suicides in Australia </a:t>
            </a:r>
            <a:r>
              <a:rPr lang="en-AU" sz="2200" dirty="0" smtClean="0">
                <a:solidFill>
                  <a:srgbClr val="215168"/>
                </a:solidFill>
                <a:cs typeface="Avenir Book"/>
              </a:rPr>
              <a:t>increased </a:t>
            </a:r>
            <a:r>
              <a:rPr lang="en-AU" sz="2200" dirty="0">
                <a:solidFill>
                  <a:srgbClr val="215168"/>
                </a:solidFill>
                <a:cs typeface="Avenir Book"/>
              </a:rPr>
              <a:t>by 732 between 2012 and 2016, well in excess of the population increase</a:t>
            </a:r>
            <a:r>
              <a:rPr lang="en-AU" sz="2200" dirty="0" smtClean="0">
                <a:solidFill>
                  <a:srgbClr val="215168"/>
                </a:solidFill>
                <a:cs typeface="Avenir Book"/>
              </a:rPr>
              <a:t>.</a:t>
            </a:r>
          </a:p>
          <a:p>
            <a:pPr>
              <a:spcBef>
                <a:spcPts val="1000"/>
              </a:spcBef>
              <a:spcAft>
                <a:spcPts val="1000"/>
              </a:spcAft>
            </a:pPr>
            <a:r>
              <a:rPr lang="en-AU" sz="2200" dirty="0" smtClean="0">
                <a:solidFill>
                  <a:srgbClr val="922B2A"/>
                </a:solidFill>
                <a:cs typeface="Avenir Book"/>
              </a:rPr>
              <a:t>EPIDEMICS </a:t>
            </a:r>
            <a:r>
              <a:rPr lang="en-AU" sz="2200" dirty="0">
                <a:solidFill>
                  <a:srgbClr val="922B2A"/>
                </a:solidFill>
                <a:cs typeface="Avenir Book"/>
              </a:rPr>
              <a:t>ARE EITHER INFECTIOUS OR IATROGENIC, i.e. CAUSED BY TREATMENT</a:t>
            </a:r>
          </a:p>
        </p:txBody>
      </p:sp>
      <p:sp>
        <p:nvSpPr>
          <p:cNvPr id="2" name="TextBox 1"/>
          <p:cNvSpPr txBox="1"/>
          <p:nvPr/>
        </p:nvSpPr>
        <p:spPr>
          <a:xfrm>
            <a:off x="0" y="355600"/>
            <a:ext cx="9144000" cy="751840"/>
          </a:xfrm>
          <a:prstGeom prst="rect">
            <a:avLst/>
          </a:prstGeom>
          <a:noFill/>
        </p:spPr>
        <p:txBody>
          <a:bodyPr wrap="square" rtlCol="0" anchor="t">
            <a:noAutofit/>
          </a:bodyPr>
          <a:lstStyle/>
          <a:p>
            <a:pPr algn="ctr"/>
            <a:r>
              <a:rPr lang="en-US" sz="2900" dirty="0" smtClean="0">
                <a:solidFill>
                  <a:srgbClr val="551F22"/>
                </a:solidFill>
                <a:latin typeface="Gill Sans"/>
                <a:cs typeface="Gill Sans"/>
              </a:rPr>
              <a:t>14.8 % OF THE POPULATION IN 2012 accounted for </a:t>
            </a:r>
            <a:endParaRPr lang="en-US" sz="2900" dirty="0">
              <a:solidFill>
                <a:srgbClr val="551F22"/>
              </a:solidFill>
              <a:latin typeface="Gill Sans"/>
              <a:cs typeface="Gill Sans"/>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461549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162560"/>
            <a:ext cx="9144000" cy="1143318"/>
          </a:xfrm>
        </p:spPr>
        <p:txBody>
          <a:bodyPr wrap="none">
            <a:noAutofit/>
          </a:bodyPr>
          <a:lstStyle/>
          <a:p>
            <a:pPr>
              <a:spcBef>
                <a:spcPts val="1200"/>
              </a:spcBef>
              <a:spcAft>
                <a:spcPts val="1200"/>
              </a:spcAft>
            </a:pPr>
            <a:r>
              <a:rPr lang="en-US" sz="3100" dirty="0" smtClean="0">
                <a:solidFill>
                  <a:srgbClr val="15364F"/>
                </a:solidFill>
                <a:latin typeface="Gill Sans"/>
                <a:cs typeface="Gill Sans"/>
              </a:rPr>
              <a:t>MOST NOT MENTALLY ILL BEFORE DRUGS</a:t>
            </a:r>
            <a:r>
              <a:rPr lang="en-US" sz="2900" dirty="0" smtClean="0">
                <a:solidFill>
                  <a:srgbClr val="15364F"/>
                </a:solidFill>
                <a:latin typeface="Gill Sans"/>
                <a:cs typeface="Gill Sans"/>
              </a:rPr>
              <a:t/>
            </a:r>
            <a:br>
              <a:rPr lang="en-US" sz="2900" dirty="0" smtClean="0">
                <a:solidFill>
                  <a:srgbClr val="15364F"/>
                </a:solidFill>
                <a:latin typeface="Gill Sans"/>
                <a:cs typeface="Gill Sans"/>
              </a:rPr>
            </a:br>
            <a:r>
              <a:rPr lang="en-US" sz="2500" dirty="0" smtClean="0">
                <a:solidFill>
                  <a:srgbClr val="215168"/>
                </a:solidFill>
                <a:latin typeface="Gill Sans"/>
                <a:cs typeface="Gill Sans"/>
              </a:rPr>
              <a:t>DEMAND AND COSTS QUADRUPLED</a:t>
            </a:r>
            <a:endParaRPr lang="en-US" sz="2500" dirty="0">
              <a:solidFill>
                <a:srgbClr val="215168"/>
              </a:solidFill>
              <a:latin typeface="Gill Sans"/>
              <a:cs typeface="Gill Sans"/>
            </a:endParaRPr>
          </a:p>
        </p:txBody>
      </p:sp>
      <p:sp>
        <p:nvSpPr>
          <p:cNvPr id="3" name="Content Placeholder 2"/>
          <p:cNvSpPr>
            <a:spLocks noGrp="1"/>
          </p:cNvSpPr>
          <p:nvPr>
            <p:ph idx="1"/>
          </p:nvPr>
        </p:nvSpPr>
        <p:spPr>
          <a:xfrm>
            <a:off x="508000" y="1422400"/>
            <a:ext cx="8341360" cy="4602480"/>
          </a:xfrm>
        </p:spPr>
        <p:txBody>
          <a:bodyPr>
            <a:noAutofit/>
          </a:bodyPr>
          <a:lstStyle/>
          <a:p>
            <a:pPr>
              <a:spcBef>
                <a:spcPts val="600"/>
              </a:spcBef>
              <a:spcAft>
                <a:spcPts val="600"/>
              </a:spcAft>
            </a:pPr>
            <a:r>
              <a:rPr lang="en-AU" sz="1900" dirty="0" smtClean="0">
                <a:solidFill>
                  <a:srgbClr val="27658A"/>
                </a:solidFill>
              </a:rPr>
              <a:t>Schizophrenia affects 1% of the community, intermittently, across cultures and decades.</a:t>
            </a:r>
          </a:p>
          <a:p>
            <a:pPr>
              <a:spcBef>
                <a:spcPts val="600"/>
              </a:spcBef>
              <a:spcAft>
                <a:spcPts val="600"/>
              </a:spcAft>
            </a:pPr>
            <a:r>
              <a:rPr lang="en-AU" sz="1900" dirty="0" smtClean="0">
                <a:solidFill>
                  <a:srgbClr val="27658A"/>
                </a:solidFill>
              </a:rPr>
              <a:t>Bipolar affects 0.5% across cultures and decades. 10% of American children get that diagnosis and pills to match.</a:t>
            </a:r>
          </a:p>
          <a:p>
            <a:pPr>
              <a:spcBef>
                <a:spcPts val="600"/>
              </a:spcBef>
              <a:spcAft>
                <a:spcPts val="600"/>
              </a:spcAft>
            </a:pPr>
            <a:r>
              <a:rPr lang="en-AU" sz="1900" dirty="0" smtClean="0">
                <a:solidFill>
                  <a:srgbClr val="27658A"/>
                </a:solidFill>
              </a:rPr>
              <a:t>The </a:t>
            </a:r>
            <a:r>
              <a:rPr lang="en-AU" sz="1900" dirty="0">
                <a:solidFill>
                  <a:srgbClr val="27658A"/>
                </a:solidFill>
              </a:rPr>
              <a:t>suicide rate was 38.0/100,000 people who had accessed MBS and/or PBS </a:t>
            </a:r>
            <a:r>
              <a:rPr lang="en-AU" sz="1900" dirty="0" smtClean="0">
                <a:solidFill>
                  <a:srgbClr val="27658A"/>
                </a:solidFill>
              </a:rPr>
              <a:t>mental </a:t>
            </a:r>
            <a:r>
              <a:rPr lang="en-AU" sz="1900" dirty="0">
                <a:solidFill>
                  <a:srgbClr val="27658A"/>
                </a:solidFill>
              </a:rPr>
              <a:t>health-related services or </a:t>
            </a:r>
            <a:r>
              <a:rPr lang="en-AU" sz="1900" dirty="0" smtClean="0">
                <a:solidFill>
                  <a:srgbClr val="27658A"/>
                </a:solidFill>
              </a:rPr>
              <a:t>medications. </a:t>
            </a:r>
            <a:r>
              <a:rPr lang="en-AU" sz="1900" dirty="0">
                <a:solidFill>
                  <a:srgbClr val="27658A"/>
                </a:solidFill>
              </a:rPr>
              <a:t>This is three times the  population rate</a:t>
            </a:r>
            <a:r>
              <a:rPr lang="en-AU" sz="1900" dirty="0" smtClean="0">
                <a:solidFill>
                  <a:srgbClr val="27658A"/>
                </a:solidFill>
              </a:rPr>
              <a:t>.</a:t>
            </a:r>
          </a:p>
          <a:p>
            <a:pPr>
              <a:spcBef>
                <a:spcPts val="600"/>
              </a:spcBef>
              <a:spcAft>
                <a:spcPts val="600"/>
              </a:spcAft>
            </a:pPr>
            <a:r>
              <a:rPr lang="en-AU" sz="1900" dirty="0" smtClean="0">
                <a:solidFill>
                  <a:srgbClr val="27658A"/>
                </a:solidFill>
              </a:rPr>
              <a:t>17/100,000 in the bush where psychiatrists are in short supply.</a:t>
            </a:r>
          </a:p>
          <a:p>
            <a:pPr>
              <a:spcBef>
                <a:spcPts val="600"/>
              </a:spcBef>
              <a:spcAft>
                <a:spcPts val="600"/>
              </a:spcAft>
            </a:pPr>
            <a:r>
              <a:rPr lang="en-AU" sz="1900" dirty="0" smtClean="0">
                <a:solidFill>
                  <a:srgbClr val="27658A"/>
                </a:solidFill>
              </a:rPr>
              <a:t>Suicidality at three times the placebo rate showed up in the clinical trials presented for the “approval” of antidepressants. </a:t>
            </a:r>
          </a:p>
          <a:p>
            <a:pPr>
              <a:spcBef>
                <a:spcPts val="600"/>
              </a:spcBef>
              <a:spcAft>
                <a:spcPts val="600"/>
              </a:spcAft>
            </a:pPr>
            <a:r>
              <a:rPr lang="en-AU" sz="1900" dirty="0" smtClean="0">
                <a:solidFill>
                  <a:srgbClr val="27658A"/>
                </a:solidFill>
              </a:rPr>
              <a:t>Suicidality was six times placebo rate in trials that got atypical antipsychotics approved. </a:t>
            </a:r>
          </a:p>
          <a:p>
            <a:pPr>
              <a:spcBef>
                <a:spcPts val="600"/>
              </a:spcBef>
              <a:spcAft>
                <a:spcPts val="600"/>
              </a:spcAft>
            </a:pPr>
            <a:r>
              <a:rPr lang="en-AU" sz="1900" dirty="0" smtClean="0">
                <a:solidFill>
                  <a:srgbClr val="27658A"/>
                </a:solidFill>
              </a:rPr>
              <a:t>Zyprexa was the most suicidogenic drug in the history of clinical trials with Risperdal not far behind.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967256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77520" y="335280"/>
            <a:ext cx="8260080" cy="822960"/>
          </a:xfrm>
        </p:spPr>
        <p:txBody>
          <a:bodyPr>
            <a:noAutofit/>
          </a:bodyPr>
          <a:lstStyle/>
          <a:p>
            <a:r>
              <a:rPr lang="en-US" sz="2900" dirty="0" smtClean="0">
                <a:solidFill>
                  <a:srgbClr val="551F22"/>
                </a:solidFill>
                <a:latin typeface="Gill Sans"/>
                <a:cs typeface="Gill Sans"/>
              </a:rPr>
              <a:t>SUICIDE BY PATIENTS BEING TREATED BY </a:t>
            </a:r>
            <a:br>
              <a:rPr lang="en-US" sz="2900" dirty="0" smtClean="0">
                <a:solidFill>
                  <a:srgbClr val="551F22"/>
                </a:solidFill>
                <a:latin typeface="Gill Sans"/>
                <a:cs typeface="Gill Sans"/>
              </a:rPr>
            </a:br>
            <a:r>
              <a:rPr lang="en-US" sz="2900" dirty="0" smtClean="0">
                <a:solidFill>
                  <a:srgbClr val="551F22"/>
                </a:solidFill>
                <a:latin typeface="Gill Sans"/>
                <a:cs typeface="Gill Sans"/>
              </a:rPr>
              <a:t>NSW HEALTH MENTAL HEALTH </a:t>
            </a:r>
            <a:endParaRPr lang="en-US" sz="2900" dirty="0">
              <a:solidFill>
                <a:srgbClr val="551F22"/>
              </a:solidFill>
              <a:latin typeface="Gill Sans"/>
              <a:cs typeface="Gill Sans"/>
            </a:endParaRPr>
          </a:p>
        </p:txBody>
      </p:sp>
      <p:sp>
        <p:nvSpPr>
          <p:cNvPr id="3" name="Content Placeholder 2"/>
          <p:cNvSpPr>
            <a:spLocks noGrp="1"/>
          </p:cNvSpPr>
          <p:nvPr>
            <p:ph idx="1"/>
          </p:nvPr>
        </p:nvSpPr>
        <p:spPr>
          <a:xfrm>
            <a:off x="568960" y="1320800"/>
            <a:ext cx="7924800" cy="5049520"/>
          </a:xfrm>
        </p:spPr>
        <p:txBody>
          <a:bodyPr>
            <a:noAutofit/>
          </a:bodyPr>
          <a:lstStyle/>
          <a:p>
            <a:pPr marL="349200" indent="-349200">
              <a:spcBef>
                <a:spcPts val="600"/>
              </a:spcBef>
              <a:spcAft>
                <a:spcPts val="600"/>
              </a:spcAft>
            </a:pPr>
            <a:r>
              <a:rPr lang="en-US" sz="1900" dirty="0" smtClean="0">
                <a:solidFill>
                  <a:srgbClr val="15364F"/>
                </a:solidFill>
                <a:cs typeface="Avenir Book"/>
              </a:rPr>
              <a:t>In the 10 years, 1993 to 2002</a:t>
            </a:r>
            <a:r>
              <a:rPr lang="en-US" sz="1900" dirty="0">
                <a:solidFill>
                  <a:srgbClr val="15364F"/>
                </a:solidFill>
                <a:cs typeface="Avenir Book"/>
              </a:rPr>
              <a:t>, </a:t>
            </a:r>
            <a:r>
              <a:rPr lang="en-US" sz="1900" dirty="0" smtClean="0">
                <a:solidFill>
                  <a:srgbClr val="15364F"/>
                </a:solidFill>
                <a:cs typeface="Avenir Book"/>
              </a:rPr>
              <a:t>counted </a:t>
            </a:r>
            <a:r>
              <a:rPr lang="en-US" sz="1900" dirty="0">
                <a:solidFill>
                  <a:srgbClr val="15364F"/>
                </a:solidFill>
                <a:cs typeface="Avenir Book"/>
              </a:rPr>
              <a:t>within 28 days of </a:t>
            </a:r>
            <a:r>
              <a:rPr lang="en-US" sz="1900" dirty="0" smtClean="0">
                <a:solidFill>
                  <a:srgbClr val="15364F"/>
                </a:solidFill>
                <a:cs typeface="Avenir Book"/>
              </a:rPr>
              <a:t>contact: </a:t>
            </a:r>
            <a:endParaRPr lang="en-US" sz="1900" dirty="0">
              <a:solidFill>
                <a:srgbClr val="15364F"/>
              </a:solidFill>
              <a:cs typeface="Avenir Book"/>
            </a:endParaRPr>
          </a:p>
          <a:p>
            <a:pPr marL="349200" lvl="1" indent="-349200">
              <a:spcBef>
                <a:spcPts val="600"/>
              </a:spcBef>
              <a:spcAft>
                <a:spcPts val="600"/>
              </a:spcAft>
            </a:pPr>
            <a:r>
              <a:rPr lang="en-US" sz="1900" dirty="0">
                <a:solidFill>
                  <a:srgbClr val="215168"/>
                </a:solidFill>
                <a:cs typeface="Avenir Book"/>
              </a:rPr>
              <a:t>1290 persons treated in NSW public mental health care committed </a:t>
            </a:r>
            <a:r>
              <a:rPr lang="en-US" sz="1900" dirty="0" smtClean="0">
                <a:solidFill>
                  <a:srgbClr val="215168"/>
                </a:solidFill>
                <a:cs typeface="Avenir Book"/>
              </a:rPr>
              <a:t>suicide: </a:t>
            </a:r>
            <a:r>
              <a:rPr lang="en-US" sz="1900" dirty="0">
                <a:solidFill>
                  <a:srgbClr val="215168"/>
                </a:solidFill>
                <a:cs typeface="Avenir Book"/>
              </a:rPr>
              <a:t>Average 129 a </a:t>
            </a:r>
            <a:r>
              <a:rPr lang="en-US" sz="1900" dirty="0" smtClean="0">
                <a:solidFill>
                  <a:srgbClr val="215168"/>
                </a:solidFill>
                <a:cs typeface="Avenir Book"/>
              </a:rPr>
              <a:t>year.</a:t>
            </a:r>
          </a:p>
          <a:p>
            <a:pPr marL="1588" lvl="1" indent="0">
              <a:spcBef>
                <a:spcPts val="600"/>
              </a:spcBef>
              <a:spcAft>
                <a:spcPts val="1200"/>
              </a:spcAft>
              <a:buNone/>
            </a:pPr>
            <a:r>
              <a:rPr lang="en-AU" sz="1900" dirty="0" smtClean="0">
                <a:solidFill>
                  <a:srgbClr val="215168"/>
                </a:solidFill>
                <a:cs typeface="Avenir Book"/>
              </a:rPr>
              <a:t>In 2002 NSW Health changed </a:t>
            </a:r>
            <a:r>
              <a:rPr lang="en-AU" sz="1900" dirty="0">
                <a:solidFill>
                  <a:srgbClr val="215168"/>
                </a:solidFill>
                <a:cs typeface="Avenir Book"/>
              </a:rPr>
              <a:t>the mode of </a:t>
            </a:r>
            <a:r>
              <a:rPr lang="en-AU" sz="1900" dirty="0" smtClean="0">
                <a:solidFill>
                  <a:srgbClr val="215168"/>
                </a:solidFill>
                <a:cs typeface="Avenir Book"/>
              </a:rPr>
              <a:t>counting but the numbers got worse.</a:t>
            </a:r>
            <a:r>
              <a:rPr lang="en-AU" sz="1900" baseline="30000" dirty="0" smtClean="0">
                <a:solidFill>
                  <a:srgbClr val="215168"/>
                </a:solidFill>
                <a:cs typeface="Avenir Book"/>
              </a:rPr>
              <a:t>#</a:t>
            </a:r>
            <a:r>
              <a:rPr lang="en-AU" sz="1900" dirty="0" smtClean="0">
                <a:solidFill>
                  <a:srgbClr val="215168"/>
                </a:solidFill>
                <a:cs typeface="Avenir Book"/>
              </a:rPr>
              <a:t>  </a:t>
            </a:r>
          </a:p>
          <a:p>
            <a:pPr marL="349200" lvl="1" indent="-349200">
              <a:spcBef>
                <a:spcPts val="600"/>
              </a:spcBef>
              <a:spcAft>
                <a:spcPts val="600"/>
              </a:spcAft>
              <a:buNone/>
            </a:pPr>
            <a:r>
              <a:rPr lang="en-US" sz="1900" dirty="0" smtClean="0">
                <a:solidFill>
                  <a:srgbClr val="15364F"/>
                </a:solidFill>
                <a:cs typeface="Avenir Book"/>
              </a:rPr>
              <a:t>In </a:t>
            </a:r>
            <a:r>
              <a:rPr lang="en-US" sz="1900" dirty="0">
                <a:solidFill>
                  <a:srgbClr val="15364F"/>
                </a:solidFill>
                <a:cs typeface="Avenir Book"/>
              </a:rPr>
              <a:t>the </a:t>
            </a:r>
            <a:r>
              <a:rPr lang="en-US" sz="1900" dirty="0" smtClean="0">
                <a:solidFill>
                  <a:srgbClr val="15364F"/>
                </a:solidFill>
                <a:cs typeface="Avenir Book"/>
              </a:rPr>
              <a:t>6 years, 2003 to 2008</a:t>
            </a:r>
            <a:r>
              <a:rPr lang="en-US" sz="1900" dirty="0">
                <a:solidFill>
                  <a:srgbClr val="15364F"/>
                </a:solidFill>
                <a:cs typeface="Avenir Book"/>
              </a:rPr>
              <a:t>, </a:t>
            </a:r>
            <a:r>
              <a:rPr lang="en-US" sz="1900" dirty="0" smtClean="0">
                <a:solidFill>
                  <a:srgbClr val="15364F"/>
                </a:solidFill>
                <a:cs typeface="Avenir Book"/>
              </a:rPr>
              <a:t>counted within </a:t>
            </a:r>
            <a:r>
              <a:rPr lang="en-US" sz="1900" dirty="0">
                <a:solidFill>
                  <a:srgbClr val="15364F"/>
                </a:solidFill>
                <a:cs typeface="Avenir Book"/>
              </a:rPr>
              <a:t>7 days of </a:t>
            </a:r>
            <a:r>
              <a:rPr lang="en-US" sz="1900" dirty="0" smtClean="0">
                <a:solidFill>
                  <a:srgbClr val="15364F"/>
                </a:solidFill>
                <a:cs typeface="Avenir Book"/>
              </a:rPr>
              <a:t>contact: </a:t>
            </a:r>
            <a:endParaRPr lang="en-US" sz="1900" dirty="0">
              <a:solidFill>
                <a:srgbClr val="15364F"/>
              </a:solidFill>
              <a:cs typeface="Avenir Book"/>
            </a:endParaRPr>
          </a:p>
          <a:p>
            <a:pPr marL="349200" lvl="1" indent="-349200">
              <a:spcBef>
                <a:spcPts val="600"/>
              </a:spcBef>
              <a:spcAft>
                <a:spcPts val="600"/>
              </a:spcAft>
            </a:pPr>
            <a:r>
              <a:rPr lang="en-US" sz="1900" dirty="0">
                <a:solidFill>
                  <a:srgbClr val="215168"/>
                </a:solidFill>
                <a:cs typeface="Avenir Book"/>
              </a:rPr>
              <a:t>937 persons treated in NSW public mental health care committed </a:t>
            </a:r>
            <a:r>
              <a:rPr lang="en-US" sz="1900" dirty="0" smtClean="0">
                <a:solidFill>
                  <a:srgbClr val="215168"/>
                </a:solidFill>
                <a:cs typeface="Avenir Book"/>
              </a:rPr>
              <a:t>suicide: </a:t>
            </a:r>
            <a:r>
              <a:rPr lang="en-US" sz="1900" dirty="0">
                <a:solidFill>
                  <a:srgbClr val="215168"/>
                </a:solidFill>
                <a:cs typeface="Avenir Book"/>
              </a:rPr>
              <a:t>Average </a:t>
            </a:r>
            <a:r>
              <a:rPr lang="en-US" sz="1900" dirty="0" smtClean="0">
                <a:solidFill>
                  <a:srgbClr val="215168"/>
                </a:solidFill>
                <a:cs typeface="Avenir Book"/>
              </a:rPr>
              <a:t>156 a year. </a:t>
            </a:r>
            <a:endParaRPr lang="en-US" sz="1900" dirty="0">
              <a:solidFill>
                <a:srgbClr val="215168"/>
              </a:solidFill>
              <a:cs typeface="Avenir Book"/>
            </a:endParaRPr>
          </a:p>
          <a:p>
            <a:pPr marL="349200" indent="-349200">
              <a:spcBef>
                <a:spcPts val="600"/>
              </a:spcBef>
              <a:spcAft>
                <a:spcPts val="600"/>
              </a:spcAft>
            </a:pPr>
            <a:r>
              <a:rPr lang="en-US" sz="1900" dirty="0">
                <a:solidFill>
                  <a:srgbClr val="215168"/>
                </a:solidFill>
                <a:cs typeface="Avenir Book"/>
              </a:rPr>
              <a:t>2227 </a:t>
            </a:r>
            <a:r>
              <a:rPr lang="en-US" sz="1900" dirty="0" smtClean="0">
                <a:solidFill>
                  <a:srgbClr val="215168"/>
                </a:solidFill>
                <a:cs typeface="Avenir Book"/>
              </a:rPr>
              <a:t>persons committed </a:t>
            </a:r>
            <a:r>
              <a:rPr lang="en-US" sz="1900" dirty="0">
                <a:solidFill>
                  <a:srgbClr val="215168"/>
                </a:solidFill>
                <a:cs typeface="Avenir Book"/>
              </a:rPr>
              <a:t>suicide between 1993 and 2008</a:t>
            </a:r>
            <a:r>
              <a:rPr lang="en-US" sz="1900" dirty="0" smtClean="0">
                <a:solidFill>
                  <a:srgbClr val="215168"/>
                </a:solidFill>
                <a:cs typeface="Avenir Book"/>
              </a:rPr>
              <a:t>, in 16 years under </a:t>
            </a:r>
            <a:r>
              <a:rPr lang="en-US" sz="1900" dirty="0">
                <a:solidFill>
                  <a:srgbClr val="215168"/>
                </a:solidFill>
                <a:cs typeface="Avenir Book"/>
              </a:rPr>
              <a:t>NSW care </a:t>
            </a:r>
            <a:r>
              <a:rPr lang="en-US" sz="1900" dirty="0" smtClean="0">
                <a:solidFill>
                  <a:srgbClr val="215168"/>
                </a:solidFill>
                <a:cs typeface="Avenir Book"/>
              </a:rPr>
              <a:t>mental </a:t>
            </a:r>
            <a:r>
              <a:rPr lang="en-US" sz="1900" dirty="0">
                <a:solidFill>
                  <a:srgbClr val="215168"/>
                </a:solidFill>
                <a:cs typeface="Avenir Book"/>
              </a:rPr>
              <a:t>health </a:t>
            </a:r>
            <a:r>
              <a:rPr lang="en-US" sz="1900" dirty="0" smtClean="0">
                <a:solidFill>
                  <a:srgbClr val="215168"/>
                </a:solidFill>
                <a:cs typeface="Avenir Book"/>
              </a:rPr>
              <a:t>care where these drugs </a:t>
            </a:r>
            <a:r>
              <a:rPr lang="en-US" sz="1900" dirty="0">
                <a:solidFill>
                  <a:srgbClr val="215168"/>
                </a:solidFill>
                <a:cs typeface="Avenir Book"/>
              </a:rPr>
              <a:t>were being prescribed or </a:t>
            </a:r>
            <a:r>
              <a:rPr lang="en-US" sz="1900" dirty="0" smtClean="0">
                <a:solidFill>
                  <a:srgbClr val="215168"/>
                </a:solidFill>
                <a:cs typeface="Avenir Book"/>
              </a:rPr>
              <a:t>changed, an average of 139 a year </a:t>
            </a:r>
          </a:p>
          <a:p>
            <a:pPr marL="349200" indent="-349200">
              <a:spcBef>
                <a:spcPts val="600"/>
              </a:spcBef>
              <a:spcAft>
                <a:spcPts val="600"/>
              </a:spcAft>
            </a:pPr>
            <a:r>
              <a:rPr lang="en-US" sz="1900" dirty="0" smtClean="0">
                <a:solidFill>
                  <a:srgbClr val="5C5C5C"/>
                </a:solidFill>
                <a:cs typeface="Avenir Book"/>
              </a:rPr>
              <a:t>*NSW Parliament Question asked on 13 May 2010 (session 54-1) and published in Questions &amp; Answers </a:t>
            </a:r>
            <a:r>
              <a:rPr lang="en-US" sz="1900" u="sng" dirty="0" smtClean="0">
                <a:solidFill>
                  <a:srgbClr val="215168"/>
                </a:solidFill>
                <a:cs typeface="Avenir Book"/>
                <a:hlinkClick r:id="rId2"/>
              </a:rPr>
              <a:t>-1613/www.health.nsw.gov.au/pubs/2009/pdf/2nd_report.pdf</a:t>
            </a:r>
            <a:endParaRPr lang="en-US" sz="1900" dirty="0" smtClean="0">
              <a:solidFill>
                <a:srgbClr val="215168"/>
              </a:solidFill>
              <a:cs typeface="Avenir Book"/>
            </a:endParaRPr>
          </a:p>
          <a:p>
            <a:pPr marL="349200" indent="-349200">
              <a:spcBef>
                <a:spcPts val="600"/>
              </a:spcBef>
              <a:spcAft>
                <a:spcPts val="600"/>
              </a:spcAft>
            </a:pPr>
            <a:endParaRPr lang="en-AU" sz="1900" dirty="0">
              <a:solidFill>
                <a:srgbClr val="215168"/>
              </a:solidFill>
              <a:cs typeface="Avenir Book"/>
            </a:endParaRPr>
          </a:p>
          <a:p>
            <a:pPr marL="349200" indent="-349200">
              <a:spcBef>
                <a:spcPts val="600"/>
              </a:spcBef>
              <a:spcAft>
                <a:spcPts val="600"/>
              </a:spcAft>
            </a:pPr>
            <a:endParaRPr lang="en-US" sz="1900" dirty="0">
              <a:solidFill>
                <a:srgbClr val="215168"/>
              </a:solidFill>
              <a:cs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762721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99120" cy="1143000"/>
          </a:xfrm>
        </p:spPr>
        <p:txBody>
          <a:bodyPr>
            <a:noAutofit/>
          </a:bodyPr>
          <a:lstStyle/>
          <a:p>
            <a:r>
              <a:rPr lang="en-US" sz="2600" dirty="0" smtClean="0">
                <a:latin typeface="Bangla Sangam MN"/>
                <a:cs typeface="Bangla Sangam MN"/>
              </a:rPr>
              <a:t>1993-2002 - Suicides committed within 28 days of contact with NSW Mental Health Services</a:t>
            </a:r>
            <a:endParaRPr lang="en-US" sz="2600" dirty="0">
              <a:latin typeface="Bangla Sangam MN"/>
              <a:cs typeface="Bangla Sangam MN"/>
            </a:endParaRPr>
          </a:p>
        </p:txBody>
      </p:sp>
      <p:graphicFrame>
        <p:nvGraphicFramePr>
          <p:cNvPr id="6" name="Content Placeholder 5"/>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57476787"/>
              </p:ext>
            </p:extLst>
          </p:nvPr>
        </p:nvGraphicFramePr>
        <p:xfrm>
          <a:off x="457200" y="1346200"/>
          <a:ext cx="8138160" cy="5154510"/>
        </p:xfrm>
        <a:graphic>
          <a:graphicData uri="http://schemas.openxmlformats.org/drawingml/2006/table">
            <a:tbl>
              <a:tblPr firstRow="1" bandRow="1">
                <a:tableStyleId>{5C22544A-7EE6-4342-B048-85BDC9FD1C3A}</a:tableStyleId>
              </a:tblPr>
              <a:tblGrid>
                <a:gridCol w="2034540"/>
                <a:gridCol w="2034540"/>
                <a:gridCol w="2034540"/>
                <a:gridCol w="2034540"/>
              </a:tblGrid>
              <a:tr h="449157">
                <a:tc>
                  <a:txBody>
                    <a:bodyPr/>
                    <a:lstStyle/>
                    <a:p>
                      <a:pPr algn="ctr">
                        <a:spcAft>
                          <a:spcPts val="300"/>
                        </a:spcAft>
                        <a:tabLst>
                          <a:tab pos="2070735" algn="l"/>
                        </a:tabLst>
                      </a:pPr>
                      <a:r>
                        <a:rPr lang="en-AU" sz="1600" dirty="0">
                          <a:solidFill>
                            <a:srgbClr val="FFFFFF"/>
                          </a:solidFill>
                          <a:effectLst/>
                          <a:latin typeface="Avenir Book"/>
                          <a:ea typeface="Times New Roman"/>
                          <a:cs typeface="ＭＳ 明朝"/>
                        </a:rPr>
                        <a:t>Year</a:t>
                      </a:r>
                    </a:p>
                  </a:txBody>
                  <a:tcPr marL="68580" marR="68580" marT="68580" marB="68580" anchor="ctr"/>
                </a:tc>
                <a:tc>
                  <a:txBody>
                    <a:bodyPr/>
                    <a:lstStyle/>
                    <a:p>
                      <a:pPr algn="ctr">
                        <a:spcAft>
                          <a:spcPts val="300"/>
                        </a:spcAft>
                        <a:tabLst>
                          <a:tab pos="2070735" algn="l"/>
                        </a:tabLst>
                      </a:pPr>
                      <a:r>
                        <a:rPr lang="en-AU" sz="1600" dirty="0">
                          <a:solidFill>
                            <a:srgbClr val="FFFFFF"/>
                          </a:solidFill>
                          <a:effectLst/>
                          <a:latin typeface="Avenir Book"/>
                          <a:ea typeface="Times New Roman"/>
                          <a:cs typeface="ＭＳ 明朝"/>
                        </a:rPr>
                        <a:t>Suicides in NSW</a:t>
                      </a:r>
                    </a:p>
                  </a:txBody>
                  <a:tcPr marL="68580" marR="68580" marT="68580" marB="68580" anchor="ctr"/>
                </a:tc>
                <a:tc>
                  <a:txBody>
                    <a:bodyPr/>
                    <a:lstStyle/>
                    <a:p>
                      <a:pPr algn="ctr">
                        <a:spcAft>
                          <a:spcPts val="300"/>
                        </a:spcAft>
                        <a:tabLst>
                          <a:tab pos="2070735" algn="l"/>
                        </a:tabLst>
                      </a:pPr>
                      <a:r>
                        <a:rPr lang="en-AU" sz="1600" dirty="0">
                          <a:solidFill>
                            <a:srgbClr val="FFFFFF"/>
                          </a:solidFill>
                          <a:effectLst/>
                          <a:latin typeface="Avenir Book"/>
                          <a:ea typeface="Times New Roman"/>
                          <a:cs typeface="ＭＳ 明朝"/>
                        </a:rPr>
                        <a:t>Suicides in mental</a:t>
                      </a:r>
                      <a:r>
                        <a:rPr lang="en-AU" sz="1600" dirty="0" smtClean="0">
                          <a:solidFill>
                            <a:srgbClr val="FFFFFF"/>
                          </a:solidFill>
                          <a:effectLst/>
                          <a:latin typeface="Avenir Book"/>
                          <a:ea typeface="Times New Roman"/>
                          <a:cs typeface="ＭＳ 明朝"/>
                        </a:rPr>
                        <a:t> </a:t>
                      </a:r>
                      <a:br>
                        <a:rPr lang="en-AU" sz="1600" dirty="0" smtClean="0">
                          <a:solidFill>
                            <a:srgbClr val="FFFFFF"/>
                          </a:solidFill>
                          <a:effectLst/>
                          <a:latin typeface="Avenir Book"/>
                          <a:ea typeface="Times New Roman"/>
                          <a:cs typeface="ＭＳ 明朝"/>
                        </a:rPr>
                      </a:br>
                      <a:r>
                        <a:rPr lang="en-AU" sz="1600" dirty="0" smtClean="0">
                          <a:solidFill>
                            <a:srgbClr val="FFFFFF"/>
                          </a:solidFill>
                          <a:effectLst/>
                          <a:latin typeface="Avenir Book"/>
                          <a:ea typeface="Times New Roman"/>
                          <a:cs typeface="ＭＳ 明朝"/>
                        </a:rPr>
                        <a:t>health </a:t>
                      </a:r>
                      <a:r>
                        <a:rPr lang="en-AU" sz="1600" dirty="0">
                          <a:solidFill>
                            <a:srgbClr val="FFFFFF"/>
                          </a:solidFill>
                          <a:effectLst/>
                          <a:latin typeface="Avenir Book"/>
                          <a:ea typeface="Times New Roman"/>
                          <a:cs typeface="ＭＳ 明朝"/>
                        </a:rPr>
                        <a:t>care</a:t>
                      </a:r>
                    </a:p>
                  </a:txBody>
                  <a:tcPr marL="68580" marR="68580" marT="68580" marB="68580" anchor="ctr"/>
                </a:tc>
                <a:tc>
                  <a:txBody>
                    <a:bodyPr/>
                    <a:lstStyle/>
                    <a:p>
                      <a:pPr algn="ctr">
                        <a:spcAft>
                          <a:spcPts val="300"/>
                        </a:spcAft>
                        <a:tabLst>
                          <a:tab pos="2070735" algn="l"/>
                        </a:tabLst>
                      </a:pPr>
                      <a:r>
                        <a:rPr lang="en-AU" sz="1600" dirty="0" smtClean="0">
                          <a:solidFill>
                            <a:srgbClr val="FFFFFF"/>
                          </a:solidFill>
                          <a:effectLst/>
                          <a:latin typeface="Avenir Book"/>
                          <a:ea typeface="Times New Roman"/>
                          <a:cs typeface="ＭＳ 明朝"/>
                        </a:rPr>
                        <a:t>% of </a:t>
                      </a:r>
                      <a:r>
                        <a:rPr lang="en-AU" sz="1600" dirty="0">
                          <a:solidFill>
                            <a:srgbClr val="FFFFFF"/>
                          </a:solidFill>
                          <a:effectLst/>
                          <a:latin typeface="Avenir Book"/>
                          <a:ea typeface="Times New Roman"/>
                          <a:cs typeface="ＭＳ 明朝"/>
                        </a:rPr>
                        <a:t>all </a:t>
                      </a:r>
                      <a:endParaRPr lang="en-AU" sz="1600" dirty="0" smtClean="0">
                        <a:solidFill>
                          <a:srgbClr val="FFFFFF"/>
                        </a:solidFill>
                        <a:effectLst/>
                        <a:latin typeface="Avenir Book"/>
                        <a:ea typeface="Times New Roman"/>
                        <a:cs typeface="ＭＳ 明朝"/>
                      </a:endParaRPr>
                    </a:p>
                    <a:p>
                      <a:pPr algn="ctr">
                        <a:spcAft>
                          <a:spcPts val="300"/>
                        </a:spcAft>
                        <a:tabLst>
                          <a:tab pos="2070735" algn="l"/>
                        </a:tabLst>
                      </a:pPr>
                      <a:r>
                        <a:rPr lang="en-AU" sz="1600" dirty="0" smtClean="0">
                          <a:solidFill>
                            <a:srgbClr val="FFFFFF"/>
                          </a:solidFill>
                          <a:effectLst/>
                          <a:latin typeface="Avenir Book"/>
                          <a:ea typeface="Times New Roman"/>
                          <a:cs typeface="ＭＳ 明朝"/>
                        </a:rPr>
                        <a:t>NSW </a:t>
                      </a:r>
                      <a:r>
                        <a:rPr lang="en-AU" sz="1600" dirty="0">
                          <a:solidFill>
                            <a:srgbClr val="FFFFFF"/>
                          </a:solidFill>
                          <a:effectLst/>
                          <a:latin typeface="Avenir Book"/>
                          <a:ea typeface="Times New Roman"/>
                          <a:cs typeface="ＭＳ 明朝"/>
                        </a:rPr>
                        <a:t>suicides</a:t>
                      </a:r>
                    </a:p>
                  </a:txBody>
                  <a:tcPr marL="68580" marR="68580" marT="68580" marB="68580" anchor="ctr"/>
                </a:tc>
              </a:tr>
              <a:tr h="449157">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1993</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676</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68</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10%</a:t>
                      </a:r>
                    </a:p>
                  </a:txBody>
                  <a:tcPr marL="68580" marR="68580" marT="68580" marB="68580"/>
                </a:tc>
              </a:tr>
              <a:tr h="449157">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1994</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798</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72</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9%</a:t>
                      </a:r>
                    </a:p>
                  </a:txBody>
                  <a:tcPr marL="68580" marR="68580" marT="68580" marB="68580"/>
                </a:tc>
              </a:tr>
              <a:tr h="449157">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1995</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747 (748)</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100</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13%</a:t>
                      </a:r>
                    </a:p>
                  </a:txBody>
                  <a:tcPr marL="68580" marR="68580" marT="68580" marB="68580"/>
                </a:tc>
              </a:tr>
              <a:tr h="449157">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1996</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811 (817)</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136</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17%</a:t>
                      </a:r>
                    </a:p>
                  </a:txBody>
                  <a:tcPr marL="68580" marR="68580" marT="68580" marB="68580"/>
                </a:tc>
              </a:tr>
              <a:tr h="449157">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1997</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946 (950)</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166</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18%</a:t>
                      </a:r>
                    </a:p>
                  </a:txBody>
                  <a:tcPr marL="68580" marR="68580" marT="68580" marB="68580"/>
                </a:tc>
              </a:tr>
              <a:tr h="449157">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1998</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827 (832)</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143</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17%</a:t>
                      </a:r>
                    </a:p>
                  </a:txBody>
                  <a:tcPr marL="68580" marR="68580" marT="68580" marB="68580"/>
                </a:tc>
              </a:tr>
              <a:tr h="449157">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1999</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846 (854)</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173</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20%</a:t>
                      </a:r>
                    </a:p>
                  </a:txBody>
                  <a:tcPr marL="68580" marR="68580" marT="68580" marB="68580"/>
                </a:tc>
              </a:tr>
              <a:tr h="449157">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2000</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738</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156</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21%</a:t>
                      </a:r>
                    </a:p>
                  </a:txBody>
                  <a:tcPr marL="68580" marR="68580" marT="68580" marB="68580"/>
                </a:tc>
              </a:tr>
              <a:tr h="449157">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2001</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775 (789)</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159</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21%</a:t>
                      </a:r>
                    </a:p>
                  </a:txBody>
                  <a:tcPr marL="68580" marR="68580" marT="68580" marB="68580"/>
                </a:tc>
              </a:tr>
              <a:tr h="449157">
                <a:tc>
                  <a:txBody>
                    <a:bodyPr/>
                    <a:lstStyle/>
                    <a:p>
                      <a:pPr algn="just">
                        <a:spcAft>
                          <a:spcPts val="300"/>
                        </a:spcAft>
                        <a:tabLst>
                          <a:tab pos="2070735" algn="l"/>
                        </a:tabLst>
                      </a:pPr>
                      <a:r>
                        <a:rPr lang="en-AU" sz="1600" dirty="0" smtClean="0">
                          <a:solidFill>
                            <a:srgbClr val="0D0D0D"/>
                          </a:solidFill>
                          <a:effectLst/>
                          <a:latin typeface="Corbel"/>
                          <a:ea typeface="Times New Roman"/>
                          <a:cs typeface="ＭＳ 明朝"/>
                        </a:rPr>
                        <a:t>2002</a:t>
                      </a:r>
                      <a:endParaRPr lang="en-AU" sz="1600" dirty="0">
                        <a:solidFill>
                          <a:srgbClr val="0D0D0D"/>
                        </a:solidFill>
                        <a:effectLst/>
                        <a:latin typeface="Corbel"/>
                        <a:ea typeface="Times New Roman"/>
                        <a:cs typeface="ＭＳ 明朝"/>
                      </a:endParaRP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643</a:t>
                      </a:r>
                    </a:p>
                  </a:txBody>
                  <a:tcPr marL="68580" marR="68580" marT="68580" marB="68580"/>
                </a:tc>
                <a:tc>
                  <a:txBody>
                    <a:bodyPr/>
                    <a:lstStyle/>
                    <a:p>
                      <a:pPr algn="just">
                        <a:spcAft>
                          <a:spcPts val="300"/>
                        </a:spcAft>
                        <a:tabLst>
                          <a:tab pos="2070735" algn="l"/>
                        </a:tabLst>
                      </a:pPr>
                      <a:r>
                        <a:rPr lang="en-AU" sz="1600" dirty="0">
                          <a:solidFill>
                            <a:srgbClr val="0D0D0D"/>
                          </a:solidFill>
                          <a:effectLst/>
                          <a:latin typeface="Corbel"/>
                          <a:ea typeface="Times New Roman"/>
                          <a:cs typeface="ＭＳ 明朝"/>
                        </a:rPr>
                        <a:t>117</a:t>
                      </a:r>
                    </a:p>
                  </a:txBody>
                  <a:tcPr marL="68580" marR="68580" marT="68580" marB="68580"/>
                </a:tc>
                <a:tc>
                  <a:txBody>
                    <a:bodyPr/>
                    <a:lstStyle/>
                    <a:p>
                      <a:pPr algn="just">
                        <a:spcAft>
                          <a:spcPts val="300"/>
                        </a:spcAft>
                        <a:tabLst>
                          <a:tab pos="2070735" algn="l"/>
                        </a:tabLst>
                      </a:pPr>
                      <a:r>
                        <a:rPr lang="en-AU" sz="1600" dirty="0" smtClean="0">
                          <a:solidFill>
                            <a:srgbClr val="0D0D0D"/>
                          </a:solidFill>
                          <a:effectLst/>
                          <a:latin typeface="Corbel"/>
                          <a:ea typeface="Times New Roman"/>
                          <a:cs typeface="ＭＳ 明朝"/>
                        </a:rPr>
                        <a:t>?</a:t>
                      </a:r>
                      <a:endParaRPr lang="en-AU" sz="1600" dirty="0">
                        <a:solidFill>
                          <a:srgbClr val="0D0D0D"/>
                        </a:solidFill>
                        <a:effectLst/>
                        <a:latin typeface="Corbel"/>
                        <a:ea typeface="Times New Roman"/>
                        <a:cs typeface="ＭＳ 明朝"/>
                      </a:endParaRPr>
                    </a:p>
                  </a:txBody>
                  <a:tcPr marL="68580" marR="68580" marT="68580" marB="68580"/>
                </a:tc>
              </a:tr>
            </a:tbl>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064915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304800"/>
            <a:ext cx="7975600" cy="975360"/>
          </a:xfrm>
        </p:spPr>
        <p:txBody>
          <a:bodyPr>
            <a:noAutofit/>
          </a:bodyPr>
          <a:lstStyle/>
          <a:p>
            <a:r>
              <a:rPr lang="en-US" sz="3000" dirty="0" smtClean="0">
                <a:solidFill>
                  <a:srgbClr val="551F22"/>
                </a:solidFill>
                <a:latin typeface="Gill Sans"/>
                <a:cs typeface="Gill Sans"/>
              </a:rPr>
              <a:t>HOMICIDE BY PATIENTS BEING TREATED </a:t>
            </a:r>
            <a:br>
              <a:rPr lang="en-US" sz="3000" dirty="0" smtClean="0">
                <a:solidFill>
                  <a:srgbClr val="551F22"/>
                </a:solidFill>
                <a:latin typeface="Gill Sans"/>
                <a:cs typeface="Gill Sans"/>
              </a:rPr>
            </a:br>
            <a:r>
              <a:rPr lang="en-US" sz="3000" dirty="0" smtClean="0">
                <a:solidFill>
                  <a:srgbClr val="551F22"/>
                </a:solidFill>
                <a:latin typeface="Gill Sans"/>
                <a:cs typeface="Gill Sans"/>
              </a:rPr>
              <a:t>BY NSW MENTAL HEALTH </a:t>
            </a:r>
            <a:endParaRPr lang="en-US" sz="3000" dirty="0">
              <a:solidFill>
                <a:srgbClr val="551F22"/>
              </a:solidFill>
              <a:latin typeface="Gill Sans"/>
              <a:cs typeface="Gill Sans"/>
            </a:endParaRPr>
          </a:p>
        </p:txBody>
      </p:sp>
      <p:sp>
        <p:nvSpPr>
          <p:cNvPr id="3" name="Content Placeholder 2"/>
          <p:cNvSpPr>
            <a:spLocks noGrp="1"/>
          </p:cNvSpPr>
          <p:nvPr>
            <p:ph idx="1"/>
          </p:nvPr>
        </p:nvSpPr>
        <p:spPr>
          <a:xfrm>
            <a:off x="396240" y="1635760"/>
            <a:ext cx="8280400" cy="5242560"/>
          </a:xfrm>
        </p:spPr>
        <p:txBody>
          <a:bodyPr>
            <a:noAutofit/>
          </a:bodyPr>
          <a:lstStyle/>
          <a:p>
            <a:pPr>
              <a:spcBef>
                <a:spcPts val="600"/>
              </a:spcBef>
              <a:spcAft>
                <a:spcPts val="600"/>
              </a:spcAft>
            </a:pPr>
            <a:r>
              <a:rPr lang="en-US" sz="2000" dirty="0">
                <a:solidFill>
                  <a:srgbClr val="15364F"/>
                </a:solidFill>
                <a:cs typeface="Avenir Book"/>
              </a:rPr>
              <a:t>In the 10 years,  1993 to 2002, counted within 28 days of </a:t>
            </a:r>
            <a:r>
              <a:rPr lang="en-US" sz="2000" dirty="0" smtClean="0">
                <a:solidFill>
                  <a:srgbClr val="15364F"/>
                </a:solidFill>
                <a:cs typeface="Avenir Book"/>
              </a:rPr>
              <a:t>contact: </a:t>
            </a:r>
            <a:endParaRPr lang="en-US" sz="2000" dirty="0">
              <a:solidFill>
                <a:srgbClr val="15364F"/>
              </a:solidFill>
              <a:cs typeface="Avenir Book"/>
            </a:endParaRPr>
          </a:p>
          <a:p>
            <a:pPr lvl="1">
              <a:spcBef>
                <a:spcPts val="600"/>
              </a:spcBef>
              <a:spcAft>
                <a:spcPts val="600"/>
              </a:spcAft>
            </a:pPr>
            <a:r>
              <a:rPr lang="en-GB" sz="2000" dirty="0" smtClean="0">
                <a:solidFill>
                  <a:srgbClr val="215168"/>
                </a:solidFill>
              </a:rPr>
              <a:t>36 </a:t>
            </a:r>
            <a:r>
              <a:rPr lang="en-GB" sz="2000" dirty="0">
                <a:solidFill>
                  <a:srgbClr val="215168"/>
                </a:solidFill>
              </a:rPr>
              <a:t>patients being treated in the New South Wales Mental Health public</a:t>
            </a:r>
            <a:r>
              <a:rPr lang="en-GB" sz="2000" dirty="0" smtClean="0">
                <a:solidFill>
                  <a:srgbClr val="215168"/>
                </a:solidFill>
              </a:rPr>
              <a:t> sector </a:t>
            </a:r>
            <a:r>
              <a:rPr lang="en-GB" sz="2000" dirty="0">
                <a:solidFill>
                  <a:srgbClr val="215168"/>
                </a:solidFill>
              </a:rPr>
              <a:t>committed </a:t>
            </a:r>
            <a:r>
              <a:rPr lang="en-GB" sz="2000" dirty="0" smtClean="0">
                <a:solidFill>
                  <a:srgbClr val="215168"/>
                </a:solidFill>
              </a:rPr>
              <a:t>homicide, 3.6 a year.</a:t>
            </a:r>
          </a:p>
          <a:p>
            <a:pPr marL="457200" lvl="1" indent="0">
              <a:spcBef>
                <a:spcPts val="600"/>
              </a:spcBef>
              <a:spcAft>
                <a:spcPts val="1200"/>
              </a:spcAft>
              <a:buNone/>
            </a:pPr>
            <a:r>
              <a:rPr lang="en-AU" sz="2000" dirty="0" smtClean="0">
                <a:solidFill>
                  <a:srgbClr val="215168"/>
                </a:solidFill>
              </a:rPr>
              <a:t>NSW changed the mode of counting</a:t>
            </a:r>
            <a:r>
              <a:rPr lang="en-AU" sz="2000" baseline="30000" dirty="0" smtClean="0">
                <a:solidFill>
                  <a:srgbClr val="215168"/>
                </a:solidFill>
              </a:rPr>
              <a:t># </a:t>
            </a:r>
            <a:r>
              <a:rPr lang="en-AU" sz="2000" dirty="0" smtClean="0">
                <a:solidFill>
                  <a:srgbClr val="215168"/>
                </a:solidFill>
              </a:rPr>
              <a:t>but numbers got worse.</a:t>
            </a:r>
          </a:p>
          <a:p>
            <a:pPr marL="457200" lvl="1" indent="0">
              <a:spcBef>
                <a:spcPts val="600"/>
              </a:spcBef>
              <a:spcAft>
                <a:spcPts val="600"/>
              </a:spcAft>
              <a:buNone/>
            </a:pPr>
            <a:r>
              <a:rPr lang="en-US" sz="2000" dirty="0">
                <a:solidFill>
                  <a:srgbClr val="15364F"/>
                </a:solidFill>
                <a:cs typeface="Avenir Book"/>
              </a:rPr>
              <a:t>In the 6 </a:t>
            </a:r>
            <a:r>
              <a:rPr lang="en-US" sz="2000" dirty="0" smtClean="0">
                <a:solidFill>
                  <a:srgbClr val="15364F"/>
                </a:solidFill>
                <a:cs typeface="Avenir Book"/>
              </a:rPr>
              <a:t>years, 2003 </a:t>
            </a:r>
            <a:r>
              <a:rPr lang="en-US" sz="2000" dirty="0">
                <a:solidFill>
                  <a:srgbClr val="15364F"/>
                </a:solidFill>
                <a:cs typeface="Avenir Book"/>
              </a:rPr>
              <a:t>to 2008, counted within 7 days of </a:t>
            </a:r>
            <a:r>
              <a:rPr lang="en-US" sz="2000" dirty="0" smtClean="0">
                <a:solidFill>
                  <a:srgbClr val="15364F"/>
                </a:solidFill>
                <a:cs typeface="Avenir Book"/>
              </a:rPr>
              <a:t>contact: </a:t>
            </a:r>
            <a:endParaRPr lang="en-AU" sz="2000" dirty="0" smtClean="0">
              <a:solidFill>
                <a:srgbClr val="15364F"/>
              </a:solidFill>
            </a:endParaRPr>
          </a:p>
          <a:p>
            <a:pPr lvl="1">
              <a:spcBef>
                <a:spcPts val="600"/>
              </a:spcBef>
              <a:spcAft>
                <a:spcPts val="600"/>
              </a:spcAft>
            </a:pPr>
            <a:r>
              <a:rPr lang="en-US" sz="2000" dirty="0" smtClean="0">
                <a:solidFill>
                  <a:srgbClr val="215168"/>
                </a:solidFill>
              </a:rPr>
              <a:t>43 patients </a:t>
            </a:r>
            <a:r>
              <a:rPr lang="en-GB" sz="2000" dirty="0" smtClean="0">
                <a:solidFill>
                  <a:srgbClr val="215168"/>
                </a:solidFill>
              </a:rPr>
              <a:t>being treated </a:t>
            </a:r>
            <a:r>
              <a:rPr lang="en-GB" sz="2000" dirty="0">
                <a:solidFill>
                  <a:srgbClr val="215168"/>
                </a:solidFill>
              </a:rPr>
              <a:t>in the New South Wales Mental Health public sector committed homicide</a:t>
            </a:r>
            <a:r>
              <a:rPr lang="en-AU" sz="2000" dirty="0" smtClean="0">
                <a:solidFill>
                  <a:srgbClr val="215168"/>
                </a:solidFill>
              </a:rPr>
              <a:t>.* 7 a </a:t>
            </a:r>
            <a:r>
              <a:rPr lang="en-AU" sz="2000" dirty="0">
                <a:solidFill>
                  <a:srgbClr val="215168"/>
                </a:solidFill>
              </a:rPr>
              <a:t>year  </a:t>
            </a:r>
            <a:endParaRPr lang="en-AU" sz="2000" dirty="0" smtClean="0">
              <a:solidFill>
                <a:srgbClr val="215168"/>
              </a:solidFill>
            </a:endParaRPr>
          </a:p>
          <a:p>
            <a:pPr lvl="1">
              <a:spcBef>
                <a:spcPts val="600"/>
              </a:spcBef>
              <a:spcAft>
                <a:spcPts val="1200"/>
              </a:spcAft>
            </a:pPr>
            <a:r>
              <a:rPr lang="en-GB" sz="2000" dirty="0" smtClean="0">
                <a:solidFill>
                  <a:srgbClr val="215168"/>
                </a:solidFill>
              </a:rPr>
              <a:t>79 committed homicide in 16 </a:t>
            </a:r>
            <a:r>
              <a:rPr lang="en-GB" sz="2000" dirty="0">
                <a:solidFill>
                  <a:srgbClr val="215168"/>
                </a:solidFill>
              </a:rPr>
              <a:t>years, an average of </a:t>
            </a:r>
            <a:r>
              <a:rPr lang="en-GB" sz="2000" dirty="0" smtClean="0">
                <a:solidFill>
                  <a:srgbClr val="215168"/>
                </a:solidFill>
              </a:rPr>
              <a:t>5 a year, killing </a:t>
            </a:r>
            <a:r>
              <a:rPr lang="en-GB" sz="2000" dirty="0">
                <a:solidFill>
                  <a:srgbClr val="215168"/>
                </a:solidFill>
              </a:rPr>
              <a:t>friends, family members, nurses and health care workers. </a:t>
            </a:r>
            <a:endParaRPr lang="en-GB" sz="2000" dirty="0" smtClean="0">
              <a:solidFill>
                <a:srgbClr val="215168"/>
              </a:solidFill>
            </a:endParaRPr>
          </a:p>
          <a:p>
            <a:pPr marL="457200" lvl="1" indent="0">
              <a:spcBef>
                <a:spcPts val="600"/>
              </a:spcBef>
              <a:spcAft>
                <a:spcPts val="600"/>
              </a:spcAft>
              <a:buNone/>
            </a:pPr>
            <a:r>
              <a:rPr lang="en-GB" sz="1800" dirty="0" smtClean="0">
                <a:solidFill>
                  <a:srgbClr val="596279"/>
                </a:solidFill>
              </a:rPr>
              <a:t># </a:t>
            </a:r>
            <a:r>
              <a:rPr lang="en-GB" sz="1800" dirty="0">
                <a:solidFill>
                  <a:srgbClr val="596279"/>
                </a:solidFill>
              </a:rPr>
              <a:t>Sentinel Events Committee report 2003) </a:t>
            </a:r>
            <a:r>
              <a:rPr lang="en-US" sz="1800" dirty="0">
                <a:solidFill>
                  <a:srgbClr val="596279"/>
                </a:solidFill>
              </a:rPr>
              <a:t> *NSW Parliament Question asked on 13 May 2010 (session 54-1) and published in Questions &amp; </a:t>
            </a:r>
            <a:r>
              <a:rPr lang="en-US" sz="1800" u="sng" dirty="0">
                <a:solidFill>
                  <a:srgbClr val="596279"/>
                </a:solidFill>
                <a:hlinkClick r:id="rId2"/>
              </a:rPr>
              <a:t>-1613/www.health.nsw.gov.au/pubs/2009/pdf/2nd_report.pdf</a:t>
            </a:r>
            <a:endParaRPr lang="en-US" sz="1800" dirty="0">
              <a:solidFill>
                <a:srgbClr val="596279"/>
              </a:solidFill>
            </a:endParaRPr>
          </a:p>
          <a:p>
            <a:pPr lvl="1">
              <a:spcBef>
                <a:spcPts val="600"/>
              </a:spcBef>
              <a:spcAft>
                <a:spcPts val="600"/>
              </a:spcAft>
            </a:pPr>
            <a:endParaRPr lang="en-GB" sz="1800" dirty="0" smtClean="0">
              <a:solidFill>
                <a:srgbClr val="215168"/>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005072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0" y="2296160"/>
            <a:ext cx="9144000" cy="4561840"/>
          </a:xfrm>
          <a:prstGeom prst="rect">
            <a:avLst/>
          </a:prstGeom>
          <a:solidFill>
            <a:srgbClr val="FFFF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4" name="Rectangle 3"/>
          <p:cNvSpPr/>
          <p:nvPr/>
        </p:nvSpPr>
        <p:spPr>
          <a:xfrm>
            <a:off x="0" y="0"/>
            <a:ext cx="9144000" cy="2296160"/>
          </a:xfrm>
          <a:prstGeom prst="rect">
            <a:avLst/>
          </a:prstGeom>
          <a:gradFill>
            <a:gsLst>
              <a:gs pos="0">
                <a:srgbClr val="4778C2"/>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0" y="569278"/>
            <a:ext cx="9144000" cy="1143000"/>
          </a:xfrm>
        </p:spPr>
        <p:txBody>
          <a:bodyPr anchor="t">
            <a:normAutofit/>
          </a:bodyPr>
          <a:lstStyle/>
          <a:p>
            <a:r>
              <a:rPr lang="en-US" sz="4600" dirty="0" smtClean="0">
                <a:solidFill>
                  <a:srgbClr val="234D8A"/>
                </a:solidFill>
              </a:rPr>
              <a:t>Australia from these numbers</a:t>
            </a:r>
            <a:endParaRPr lang="en-US" sz="4600" dirty="0">
              <a:solidFill>
                <a:srgbClr val="234D8A"/>
              </a:solidFill>
            </a:endParaRPr>
          </a:p>
        </p:txBody>
      </p:sp>
      <p:sp>
        <p:nvSpPr>
          <p:cNvPr id="3" name="Content Placeholder 2"/>
          <p:cNvSpPr>
            <a:spLocks noGrp="1"/>
          </p:cNvSpPr>
          <p:nvPr>
            <p:ph idx="1"/>
          </p:nvPr>
        </p:nvSpPr>
        <p:spPr>
          <a:xfrm>
            <a:off x="894080" y="2844800"/>
            <a:ext cx="7792720" cy="3464243"/>
          </a:xfrm>
        </p:spPr>
        <p:txBody>
          <a:bodyPr>
            <a:normAutofit/>
          </a:bodyPr>
          <a:lstStyle/>
          <a:p>
            <a:pPr marL="0">
              <a:spcBef>
                <a:spcPts val="600"/>
              </a:spcBef>
              <a:spcAft>
                <a:spcPts val="1800"/>
              </a:spcAft>
            </a:pPr>
            <a:r>
              <a:rPr lang="en-US" sz="2600" dirty="0">
                <a:solidFill>
                  <a:srgbClr val="922B2A"/>
                </a:solidFill>
                <a:cs typeface="Avenir Book"/>
              </a:rPr>
              <a:t>Multiply the New South Wales figures by 4 to estimate what was happening in Australian </a:t>
            </a:r>
            <a:r>
              <a:rPr lang="en-US" sz="2600" dirty="0" smtClean="0">
                <a:solidFill>
                  <a:srgbClr val="922B2A"/>
                </a:solidFill>
                <a:cs typeface="Avenir Book"/>
              </a:rPr>
              <a:t>Public </a:t>
            </a:r>
            <a:r>
              <a:rPr lang="en-US" sz="2600" dirty="0">
                <a:solidFill>
                  <a:srgbClr val="922B2A"/>
                </a:solidFill>
                <a:cs typeface="Avenir Book"/>
              </a:rPr>
              <a:t>S</a:t>
            </a:r>
            <a:r>
              <a:rPr lang="en-US" sz="2600" dirty="0" smtClean="0">
                <a:solidFill>
                  <a:srgbClr val="922B2A"/>
                </a:solidFill>
                <a:cs typeface="Avenir Book"/>
              </a:rPr>
              <a:t>ector </a:t>
            </a:r>
            <a:r>
              <a:rPr lang="en-US" sz="2600" dirty="0">
                <a:solidFill>
                  <a:srgbClr val="922B2A"/>
                </a:solidFill>
                <a:cs typeface="Avenir Book"/>
              </a:rPr>
              <a:t>ten years </a:t>
            </a:r>
            <a:r>
              <a:rPr lang="en-US" sz="2600" dirty="0" smtClean="0">
                <a:solidFill>
                  <a:srgbClr val="922B2A"/>
                </a:solidFill>
                <a:cs typeface="Avenir Book"/>
              </a:rPr>
              <a:t>ago</a:t>
            </a:r>
          </a:p>
          <a:p>
            <a:pPr marL="0">
              <a:spcBef>
                <a:spcPts val="600"/>
              </a:spcBef>
              <a:spcAft>
                <a:spcPts val="600"/>
              </a:spcAft>
            </a:pPr>
            <a:r>
              <a:rPr lang="en-GB" sz="2600" dirty="0">
                <a:solidFill>
                  <a:srgbClr val="922B2A"/>
                </a:solidFill>
                <a:cs typeface="Avenir Book"/>
              </a:rPr>
              <a:t>Many more committed suicide and homicide on drugs prescribed by NSW Health outside of these </a:t>
            </a:r>
            <a:r>
              <a:rPr lang="en-GB" sz="2600" dirty="0" smtClean="0">
                <a:solidFill>
                  <a:srgbClr val="922B2A"/>
                </a:solidFill>
                <a:cs typeface="Avenir Book"/>
              </a:rPr>
              <a:t>restricted parameters</a:t>
            </a:r>
            <a:endParaRPr lang="en-US" sz="2600" dirty="0">
              <a:solidFill>
                <a:srgbClr val="922B2A"/>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952800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53440" y="1280160"/>
            <a:ext cx="7599680" cy="5496560"/>
          </a:xfrm>
        </p:spPr>
        <p:txBody>
          <a:bodyPr anchor="t">
            <a:noAutofit/>
          </a:bodyPr>
          <a:lstStyle/>
          <a:p>
            <a:pPr algn="l">
              <a:spcBef>
                <a:spcPts val="1200"/>
              </a:spcBef>
              <a:spcAft>
                <a:spcPts val="1200"/>
              </a:spcAft>
            </a:pPr>
            <a:r>
              <a:rPr lang="en-US" sz="2200" dirty="0" smtClean="0">
                <a:solidFill>
                  <a:srgbClr val="234D8A"/>
                </a:solidFill>
                <a:latin typeface="Avenir Next Medium"/>
                <a:cs typeface="Avenir Next Medium"/>
              </a:rPr>
              <a:t>From the Greek =</a:t>
            </a:r>
            <a:r>
              <a:rPr lang="en-US" sz="2200" dirty="0" smtClean="0">
                <a:solidFill>
                  <a:srgbClr val="234D8A"/>
                </a:solidFill>
                <a:latin typeface="Avenir Next Medium"/>
                <a:cs typeface="Avenir Next Medium"/>
                <a:hlinkClick r:id="rId2" tooltip="Ancient Greek"/>
              </a:rPr>
              <a:t>k</a:t>
            </a:r>
            <a:r>
              <a:rPr lang="en-US" sz="2200" dirty="0" smtClean="0">
                <a:solidFill>
                  <a:srgbClr val="234D8A"/>
                </a:solidFill>
                <a:latin typeface="Avenir Next Medium"/>
                <a:cs typeface="Avenir Next Medium"/>
              </a:rPr>
              <a:t> </a:t>
            </a:r>
            <a:r>
              <a:rPr lang="en-US" sz="2200" i="1" dirty="0">
                <a:solidFill>
                  <a:srgbClr val="234D8A"/>
                </a:solidFill>
                <a:latin typeface="Avenir Next Medium"/>
                <a:cs typeface="Avenir Next Medium"/>
              </a:rPr>
              <a:t>a-</a:t>
            </a:r>
            <a:r>
              <a:rPr lang="en-US" sz="2200" dirty="0">
                <a:solidFill>
                  <a:srgbClr val="234D8A"/>
                </a:solidFill>
                <a:latin typeface="Avenir Next Medium"/>
                <a:cs typeface="Avenir Next Medium"/>
              </a:rPr>
              <a:t> meaning "not" and καθίζειν </a:t>
            </a:r>
            <a:r>
              <a:rPr lang="en-US" sz="2200" i="1" dirty="0">
                <a:solidFill>
                  <a:srgbClr val="234D8A"/>
                </a:solidFill>
                <a:latin typeface="Avenir Next Medium"/>
                <a:cs typeface="Avenir Next Medium"/>
              </a:rPr>
              <a:t>kathízein</a:t>
            </a:r>
            <a:r>
              <a:rPr lang="en-US" sz="2200" dirty="0">
                <a:solidFill>
                  <a:srgbClr val="234D8A"/>
                </a:solidFill>
                <a:latin typeface="Avenir Next Medium"/>
                <a:cs typeface="Avenir Next Medium"/>
              </a:rPr>
              <a:t> meaning "to sit" or in other words an "inability to </a:t>
            </a:r>
            <a:r>
              <a:rPr lang="en-US" sz="2200" dirty="0" smtClean="0">
                <a:solidFill>
                  <a:srgbClr val="234D8A"/>
                </a:solidFill>
                <a:latin typeface="Avenir Next Medium"/>
                <a:cs typeface="Avenir Next Medium"/>
              </a:rPr>
              <a:t>sit.”</a:t>
            </a:r>
            <a:r>
              <a:rPr lang="en-US" sz="2200" dirty="0" smtClean="0">
                <a:latin typeface="Avenir Next Medium"/>
                <a:cs typeface="Avenir Next Medium"/>
              </a:rPr>
              <a:t/>
            </a:r>
            <a:br>
              <a:rPr lang="en-US" sz="2200" dirty="0" smtClean="0">
                <a:latin typeface="Avenir Next Medium"/>
                <a:cs typeface="Avenir Next Medium"/>
              </a:rPr>
            </a:br>
            <a:r>
              <a:rPr lang="en-US" sz="1800" dirty="0" smtClean="0">
                <a:latin typeface="Avenir Next Medium"/>
                <a:cs typeface="Avenir Next Medium"/>
              </a:rPr>
              <a:t/>
            </a:r>
            <a:br>
              <a:rPr lang="en-US" sz="1800" dirty="0" smtClean="0">
                <a:latin typeface="Avenir Next Medium"/>
                <a:cs typeface="Avenir Next Medium"/>
              </a:rPr>
            </a:br>
            <a:r>
              <a:rPr lang="en-AU" sz="2200" dirty="0" smtClean="0">
                <a:solidFill>
                  <a:srgbClr val="772743"/>
                </a:solidFill>
                <a:latin typeface="Avenir Next Medium"/>
                <a:cs typeface="Avenir Next Medium"/>
              </a:rPr>
              <a:t>A </a:t>
            </a:r>
            <a:r>
              <a:rPr lang="en-AU" sz="2200" dirty="0">
                <a:solidFill>
                  <a:srgbClr val="772743"/>
                </a:solidFill>
                <a:latin typeface="Avenir Next Medium"/>
                <a:cs typeface="Avenir Next Medium"/>
              </a:rPr>
              <a:t>fluctuating, can’t-sit-down restlessness </a:t>
            </a:r>
            <a:r>
              <a:rPr lang="en-AU" sz="2200" dirty="0" smtClean="0">
                <a:solidFill>
                  <a:srgbClr val="772743"/>
                </a:solidFill>
                <a:latin typeface="Avenir Next Medium"/>
                <a:cs typeface="Avenir Next Medium"/>
              </a:rPr>
              <a:t>also coded </a:t>
            </a:r>
            <a:r>
              <a:rPr lang="en-AU" sz="2200" dirty="0">
                <a:solidFill>
                  <a:srgbClr val="772743"/>
                </a:solidFill>
                <a:latin typeface="Avenir Next Medium"/>
                <a:cs typeface="Avenir Next Medium"/>
              </a:rPr>
              <a:t>as </a:t>
            </a:r>
            <a:r>
              <a:rPr lang="en-AU" sz="2200" i="1" dirty="0">
                <a:solidFill>
                  <a:srgbClr val="772743"/>
                </a:solidFill>
                <a:latin typeface="Avenir Next Medium"/>
                <a:cs typeface="Avenir Next Medium"/>
              </a:rPr>
              <a:t>agitation</a:t>
            </a:r>
            <a:r>
              <a:rPr lang="en-AU" sz="2200" dirty="0">
                <a:solidFill>
                  <a:srgbClr val="772743"/>
                </a:solidFill>
                <a:latin typeface="Avenir Next Medium"/>
                <a:cs typeface="Avenir Next Medium"/>
              </a:rPr>
              <a:t> or </a:t>
            </a:r>
            <a:r>
              <a:rPr lang="en-AU" sz="2200" i="1" dirty="0">
                <a:solidFill>
                  <a:srgbClr val="772743"/>
                </a:solidFill>
                <a:latin typeface="Avenir Next Medium"/>
                <a:cs typeface="Avenir Next Medium"/>
              </a:rPr>
              <a:t>psychomotor </a:t>
            </a:r>
            <a:r>
              <a:rPr lang="en-AU" sz="2200" i="1" dirty="0" smtClean="0">
                <a:solidFill>
                  <a:srgbClr val="772743"/>
                </a:solidFill>
                <a:latin typeface="Avenir Next Medium"/>
                <a:cs typeface="Avenir Next Medium"/>
              </a:rPr>
              <a:t>hyperactivity</a:t>
            </a:r>
            <a:r>
              <a:rPr lang="en-AU" sz="2200" dirty="0" smtClean="0">
                <a:solidFill>
                  <a:srgbClr val="772743"/>
                </a:solidFill>
                <a:latin typeface="Avenir Next Medium"/>
                <a:cs typeface="Avenir Next Medium"/>
              </a:rPr>
              <a:t>. </a:t>
            </a:r>
            <a:br>
              <a:rPr lang="en-AU" sz="2200" dirty="0" smtClean="0">
                <a:solidFill>
                  <a:srgbClr val="772743"/>
                </a:solidFill>
                <a:latin typeface="Avenir Next Medium"/>
                <a:cs typeface="Avenir Next Medium"/>
              </a:rPr>
            </a:br>
            <a:r>
              <a:rPr lang="en-US" sz="1800" dirty="0" smtClean="0">
                <a:solidFill>
                  <a:srgbClr val="215168"/>
                </a:solidFill>
                <a:latin typeface="Avenir Next Medium"/>
                <a:cs typeface="Avenir Next Medium"/>
              </a:rPr>
              <a:t/>
            </a:r>
            <a:br>
              <a:rPr lang="en-US" sz="1800" dirty="0" smtClean="0">
                <a:solidFill>
                  <a:srgbClr val="215168"/>
                </a:solidFill>
                <a:latin typeface="Avenir Next Medium"/>
                <a:cs typeface="Avenir Next Medium"/>
              </a:rPr>
            </a:br>
            <a:r>
              <a:rPr lang="en-US" sz="2200" dirty="0" smtClean="0">
                <a:solidFill>
                  <a:srgbClr val="215168"/>
                </a:solidFill>
                <a:latin typeface="Avenir Next Medium"/>
                <a:cs typeface="Avenir Next Medium"/>
              </a:rPr>
              <a:t>It is a symptom of drug toxicity and psychiatrists should know to reduce the dose.</a:t>
            </a:r>
            <a:br>
              <a:rPr lang="en-US" sz="2200" dirty="0" smtClean="0">
                <a:solidFill>
                  <a:srgbClr val="215168"/>
                </a:solidFill>
                <a:latin typeface="Avenir Next Medium"/>
                <a:cs typeface="Avenir Next Medium"/>
              </a:rPr>
            </a:br>
            <a:r>
              <a:rPr lang="en-US" sz="1800" dirty="0" smtClean="0">
                <a:solidFill>
                  <a:srgbClr val="215168"/>
                </a:solidFill>
                <a:latin typeface="Avenir Next Medium"/>
                <a:cs typeface="Avenir Next Medium"/>
              </a:rPr>
              <a:t/>
            </a:r>
            <a:br>
              <a:rPr lang="en-US" sz="1800" dirty="0" smtClean="0">
                <a:solidFill>
                  <a:srgbClr val="215168"/>
                </a:solidFill>
                <a:latin typeface="Avenir Next Medium"/>
                <a:cs typeface="Avenir Next Medium"/>
              </a:rPr>
            </a:br>
            <a:r>
              <a:rPr lang="en-US" sz="2200" dirty="0" smtClean="0">
                <a:solidFill>
                  <a:srgbClr val="215168"/>
                </a:solidFill>
                <a:latin typeface="Avenir Next Medium"/>
                <a:cs typeface="Avenir Next Medium"/>
              </a:rPr>
              <a:t>Poorly recognized. </a:t>
            </a:r>
            <a:br>
              <a:rPr lang="en-US" sz="2200" dirty="0" smtClean="0">
                <a:solidFill>
                  <a:srgbClr val="215168"/>
                </a:solidFill>
                <a:latin typeface="Avenir Next Medium"/>
                <a:cs typeface="Avenir Next Medium"/>
              </a:rPr>
            </a:br>
            <a:r>
              <a:rPr lang="en-US" sz="1800" dirty="0" smtClean="0">
                <a:solidFill>
                  <a:srgbClr val="215168"/>
                </a:solidFill>
                <a:latin typeface="Avenir Next Medium"/>
                <a:cs typeface="Avenir Next Medium"/>
              </a:rPr>
              <a:t/>
            </a:r>
            <a:br>
              <a:rPr lang="en-US" sz="1800" dirty="0" smtClean="0">
                <a:solidFill>
                  <a:srgbClr val="215168"/>
                </a:solidFill>
                <a:latin typeface="Avenir Next Medium"/>
                <a:cs typeface="Avenir Next Medium"/>
              </a:rPr>
            </a:br>
            <a:r>
              <a:rPr lang="en-US" sz="2200" dirty="0" smtClean="0">
                <a:solidFill>
                  <a:srgbClr val="215168"/>
                </a:solidFill>
                <a:latin typeface="Avenir Next Medium"/>
                <a:cs typeface="Avenir Next Medium"/>
              </a:rPr>
              <a:t>Clinical practice guidelines do not acknowledge this condition, so the prescriber increases the dose and adds an antipsychotic, with synergistic side-effects and interactions</a:t>
            </a:r>
            <a:r>
              <a:rPr lang="en-US" sz="2200" dirty="0">
                <a:solidFill>
                  <a:srgbClr val="215168"/>
                </a:solidFill>
                <a:latin typeface="Avenir Next Medium"/>
                <a:cs typeface="Avenir Next Medium"/>
              </a:rPr>
              <a:t>.</a:t>
            </a:r>
          </a:p>
        </p:txBody>
      </p:sp>
      <p:sp>
        <p:nvSpPr>
          <p:cNvPr id="3" name="TextBox 2"/>
          <p:cNvSpPr txBox="1"/>
          <p:nvPr/>
        </p:nvSpPr>
        <p:spPr>
          <a:xfrm>
            <a:off x="0" y="325120"/>
            <a:ext cx="9144000" cy="707886"/>
          </a:xfrm>
          <a:prstGeom prst="rect">
            <a:avLst/>
          </a:prstGeom>
          <a:noFill/>
        </p:spPr>
        <p:txBody>
          <a:bodyPr wrap="square" rtlCol="0" anchor="t">
            <a:spAutoFit/>
          </a:bodyPr>
          <a:lstStyle/>
          <a:p>
            <a:pPr algn="ctr"/>
            <a:r>
              <a:rPr lang="en-US" sz="4000" dirty="0" smtClean="0">
                <a:solidFill>
                  <a:srgbClr val="551F22"/>
                </a:solidFill>
                <a:latin typeface="Gill Sans"/>
                <a:cs typeface="Gill Sans"/>
              </a:rPr>
              <a:t>AKATHISIA: A SIGN OF DANGER</a:t>
            </a:r>
            <a:endParaRPr lang="en-US" sz="4000" dirty="0">
              <a:solidFill>
                <a:srgbClr val="551F22"/>
              </a:solidFill>
              <a:latin typeface="Gill Sans"/>
              <a:cs typeface="Gill Sans"/>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905701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6398"/>
            <a:ext cx="8229600" cy="1143000"/>
          </a:xfrm>
        </p:spPr>
        <p:txBody>
          <a:bodyPr>
            <a:noAutofit/>
          </a:bodyPr>
          <a:lstStyle/>
          <a:p>
            <a:r>
              <a:rPr lang="en-US" sz="3900" dirty="0" smtClean="0"/>
              <a:t>Neuroleptic and SSRI-Induced Akathisia in DSM333.99 since1994</a:t>
            </a:r>
            <a:endParaRPr lang="en-US" sz="3900" dirty="0"/>
          </a:p>
        </p:txBody>
      </p:sp>
      <p:sp>
        <p:nvSpPr>
          <p:cNvPr id="3" name="Content Placeholder 2"/>
          <p:cNvSpPr>
            <a:spLocks noGrp="1"/>
          </p:cNvSpPr>
          <p:nvPr>
            <p:ph idx="1"/>
          </p:nvPr>
        </p:nvSpPr>
        <p:spPr/>
        <p:txBody>
          <a:bodyPr>
            <a:noAutofit/>
          </a:bodyPr>
          <a:lstStyle/>
          <a:p>
            <a:pPr>
              <a:spcBef>
                <a:spcPts val="600"/>
              </a:spcBef>
              <a:spcAft>
                <a:spcPts val="600"/>
              </a:spcAft>
            </a:pPr>
            <a:r>
              <a:rPr lang="en-AU" sz="2200" dirty="0" smtClean="0">
                <a:solidFill>
                  <a:srgbClr val="363636"/>
                </a:solidFill>
              </a:rPr>
              <a:t>Akathisia </a:t>
            </a:r>
            <a:r>
              <a:rPr lang="en-AU" sz="2200" dirty="0">
                <a:solidFill>
                  <a:srgbClr val="363636"/>
                </a:solidFill>
              </a:rPr>
              <a:t>may be associated with </a:t>
            </a:r>
            <a:r>
              <a:rPr lang="en-AU" sz="2200" b="1" dirty="0">
                <a:solidFill>
                  <a:srgbClr val="363636"/>
                </a:solidFill>
              </a:rPr>
              <a:t>dysphoria, irritability, aggression or suicide attempts. </a:t>
            </a:r>
            <a:endParaRPr lang="en-AU" sz="2200" b="1" dirty="0" smtClean="0">
              <a:solidFill>
                <a:srgbClr val="363636"/>
              </a:solidFill>
            </a:endParaRPr>
          </a:p>
          <a:p>
            <a:pPr>
              <a:spcBef>
                <a:spcPts val="600"/>
              </a:spcBef>
              <a:spcAft>
                <a:spcPts val="600"/>
              </a:spcAft>
            </a:pPr>
            <a:r>
              <a:rPr lang="en-AU" sz="2200" dirty="0" smtClean="0">
                <a:solidFill>
                  <a:srgbClr val="363636"/>
                </a:solidFill>
              </a:rPr>
              <a:t>Worsening </a:t>
            </a:r>
            <a:r>
              <a:rPr lang="en-AU" sz="2200" dirty="0">
                <a:solidFill>
                  <a:srgbClr val="363636"/>
                </a:solidFill>
              </a:rPr>
              <a:t>of psychotic symptoms </a:t>
            </a:r>
            <a:r>
              <a:rPr lang="en-AU" sz="2200" dirty="0" smtClean="0">
                <a:solidFill>
                  <a:srgbClr val="363636"/>
                </a:solidFill>
              </a:rPr>
              <a:t>(or new ones) or </a:t>
            </a:r>
            <a:r>
              <a:rPr lang="en-AU" sz="2200" dirty="0">
                <a:solidFill>
                  <a:srgbClr val="363636"/>
                </a:solidFill>
              </a:rPr>
              <a:t>behavioural dyscontrol may lead to an increase in neuroleptic medication dose, which may exacerbate the problem. </a:t>
            </a:r>
            <a:endParaRPr lang="en-AU" sz="2200" dirty="0" smtClean="0">
              <a:solidFill>
                <a:srgbClr val="363636"/>
              </a:solidFill>
            </a:endParaRPr>
          </a:p>
          <a:p>
            <a:pPr>
              <a:spcBef>
                <a:spcPts val="600"/>
              </a:spcBef>
              <a:spcAft>
                <a:spcPts val="600"/>
              </a:spcAft>
            </a:pPr>
            <a:r>
              <a:rPr lang="en-AU" sz="2200" dirty="0" smtClean="0">
                <a:solidFill>
                  <a:srgbClr val="363636"/>
                </a:solidFill>
              </a:rPr>
              <a:t>Akathisia </a:t>
            </a:r>
            <a:r>
              <a:rPr lang="en-AU" sz="2200" dirty="0">
                <a:solidFill>
                  <a:srgbClr val="363636"/>
                </a:solidFill>
              </a:rPr>
              <a:t>can develop very rapidly after initiating or increasing neuroleptic medication. </a:t>
            </a:r>
          </a:p>
          <a:p>
            <a:pPr>
              <a:spcBef>
                <a:spcPts val="600"/>
              </a:spcBef>
              <a:spcAft>
                <a:spcPts val="600"/>
              </a:spcAft>
            </a:pPr>
            <a:r>
              <a:rPr lang="en-AU" sz="2200" dirty="0" smtClean="0">
                <a:solidFill>
                  <a:srgbClr val="363636"/>
                </a:solidFill>
              </a:rPr>
              <a:t>Acute </a:t>
            </a:r>
            <a:r>
              <a:rPr lang="en-AU" sz="2200" dirty="0">
                <a:solidFill>
                  <a:srgbClr val="363636"/>
                </a:solidFill>
              </a:rPr>
              <a:t>akathisia tends to persist for as long as neuroleptic medications are continued, although the intensity may fluctuate over time. </a:t>
            </a:r>
            <a:endParaRPr lang="en-AU" sz="2200" dirty="0" smtClean="0">
              <a:solidFill>
                <a:srgbClr val="363636"/>
              </a:solidFill>
            </a:endParaRPr>
          </a:p>
          <a:p>
            <a:pPr>
              <a:spcBef>
                <a:spcPts val="600"/>
              </a:spcBef>
              <a:spcAft>
                <a:spcPts val="600"/>
              </a:spcAft>
            </a:pPr>
            <a:r>
              <a:rPr lang="en-AU" sz="2200" dirty="0">
                <a:solidFill>
                  <a:srgbClr val="363636"/>
                </a:solidFill>
              </a:rPr>
              <a:t>P</a:t>
            </a:r>
            <a:r>
              <a:rPr lang="en-AU" sz="2200" dirty="0" smtClean="0">
                <a:solidFill>
                  <a:srgbClr val="363636"/>
                </a:solidFill>
              </a:rPr>
              <a:t>revalence </a:t>
            </a:r>
            <a:r>
              <a:rPr lang="en-AU" sz="2200" dirty="0">
                <a:solidFill>
                  <a:srgbClr val="363636"/>
                </a:solidFill>
              </a:rPr>
              <a:t>of </a:t>
            </a:r>
            <a:r>
              <a:rPr lang="en-AU" sz="2200" dirty="0" smtClean="0">
                <a:solidFill>
                  <a:srgbClr val="363636"/>
                </a:solidFill>
              </a:rPr>
              <a:t>varies: 20% - 75%. </a:t>
            </a:r>
          </a:p>
          <a:p>
            <a:pPr>
              <a:spcBef>
                <a:spcPts val="600"/>
              </a:spcBef>
              <a:spcAft>
                <a:spcPts val="600"/>
              </a:spcAft>
            </a:pPr>
            <a:endParaRPr lang="en-US" sz="2200" dirty="0">
              <a:solidFill>
                <a:srgbClr val="36363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848733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0" y="0"/>
            <a:ext cx="3535680" cy="6858000"/>
          </a:xfrm>
          <a:prstGeom prst="rect">
            <a:avLst/>
          </a:prstGeom>
          <a:solidFill>
            <a:srgbClr val="FFFF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2800">
              <a:latin typeface="Gill Sans"/>
              <a:cs typeface="Gill Sans"/>
            </a:endParaRPr>
          </a:p>
        </p:txBody>
      </p:sp>
      <p:sp>
        <p:nvSpPr>
          <p:cNvPr id="5" name="Rectangle 4"/>
          <p:cNvSpPr/>
          <p:nvPr/>
        </p:nvSpPr>
        <p:spPr>
          <a:xfrm>
            <a:off x="4135120" y="1097280"/>
            <a:ext cx="4693920" cy="5090160"/>
          </a:xfrm>
          <a:prstGeom prst="rect">
            <a:avLst/>
          </a:prstGeom>
        </p:spPr>
        <p:txBody>
          <a:bodyPr wrap="square" anchor="t">
            <a:noAutofit/>
          </a:bodyPr>
          <a:lstStyle/>
          <a:p>
            <a:pPr>
              <a:spcBef>
                <a:spcPts val="600"/>
              </a:spcBef>
              <a:spcAft>
                <a:spcPts val="600"/>
              </a:spcAft>
            </a:pPr>
            <a:r>
              <a:rPr lang="en-AU" sz="4000" dirty="0" smtClean="0">
                <a:solidFill>
                  <a:srgbClr val="27658A"/>
                </a:solidFill>
                <a:latin typeface="Avenir Medium"/>
                <a:cs typeface="Avenir Medium"/>
              </a:rPr>
              <a:t>Akathisia has been associated with  </a:t>
            </a:r>
            <a:r>
              <a:rPr lang="en-AU" sz="4000" dirty="0" smtClean="0">
                <a:solidFill>
                  <a:srgbClr val="215168"/>
                </a:solidFill>
                <a:latin typeface="Avenir Medium"/>
                <a:cs typeface="Avenir Medium"/>
              </a:rPr>
              <a:t>suicide </a:t>
            </a:r>
            <a:r>
              <a:rPr lang="en-AU" sz="4000" dirty="0" smtClean="0">
                <a:solidFill>
                  <a:srgbClr val="27658A"/>
                </a:solidFill>
                <a:latin typeface="Avenir Medium"/>
                <a:cs typeface="Avenir Medium"/>
              </a:rPr>
              <a:t>since</a:t>
            </a:r>
            <a:r>
              <a:rPr lang="en-AU" sz="4000" dirty="0" smtClean="0">
                <a:solidFill>
                  <a:srgbClr val="215168"/>
                </a:solidFill>
                <a:latin typeface="Avenir Medium"/>
                <a:cs typeface="Avenir Medium"/>
              </a:rPr>
              <a:t> </a:t>
            </a:r>
            <a:r>
              <a:rPr lang="en-AU" sz="4000" dirty="0" smtClean="0">
                <a:solidFill>
                  <a:srgbClr val="27658A"/>
                </a:solidFill>
                <a:latin typeface="Avenir Medium"/>
                <a:cs typeface="Avenir Medium"/>
              </a:rPr>
              <a:t>the 1950s </a:t>
            </a:r>
          </a:p>
          <a:p>
            <a:pPr>
              <a:spcBef>
                <a:spcPts val="600"/>
              </a:spcBef>
              <a:spcAft>
                <a:spcPts val="600"/>
              </a:spcAft>
            </a:pPr>
            <a:r>
              <a:rPr lang="en-AU" sz="4000" dirty="0" smtClean="0">
                <a:solidFill>
                  <a:srgbClr val="27658A"/>
                </a:solidFill>
                <a:latin typeface="Avenir Medium"/>
                <a:cs typeface="Avenir Medium"/>
              </a:rPr>
              <a:t>and with </a:t>
            </a:r>
          </a:p>
          <a:p>
            <a:pPr>
              <a:spcBef>
                <a:spcPts val="600"/>
              </a:spcBef>
              <a:spcAft>
                <a:spcPts val="600"/>
              </a:spcAft>
            </a:pPr>
            <a:r>
              <a:rPr lang="en-AU" sz="4000" dirty="0" smtClean="0">
                <a:solidFill>
                  <a:srgbClr val="215168"/>
                </a:solidFill>
                <a:latin typeface="Avenir Medium"/>
                <a:cs typeface="Avenir Medium"/>
              </a:rPr>
              <a:t>homicide</a:t>
            </a:r>
            <a:r>
              <a:rPr lang="en-AU" sz="4000" dirty="0" smtClean="0">
                <a:solidFill>
                  <a:srgbClr val="27658A"/>
                </a:solidFill>
                <a:latin typeface="Avenir Medium"/>
                <a:cs typeface="Avenir Medium"/>
              </a:rPr>
              <a:t> since 1985. </a:t>
            </a:r>
            <a:endParaRPr lang="en-AU" sz="4000" i="1" dirty="0" smtClean="0">
              <a:solidFill>
                <a:srgbClr val="27658A"/>
              </a:solidFill>
              <a:latin typeface="Avenir Medium"/>
              <a:cs typeface="Avenir Medium"/>
            </a:endParaRPr>
          </a:p>
        </p:txBody>
      </p:sp>
      <p:sp>
        <p:nvSpPr>
          <p:cNvPr id="4" name="Rectangle 3"/>
          <p:cNvSpPr/>
          <p:nvPr/>
        </p:nvSpPr>
        <p:spPr>
          <a:xfrm>
            <a:off x="0" y="1026160"/>
            <a:ext cx="3515360" cy="1625600"/>
          </a:xfrm>
          <a:prstGeom prst="rect">
            <a:avLst/>
          </a:prstGeom>
        </p:spPr>
        <p:txBody>
          <a:bodyPr wrap="square" anchor="t">
            <a:noAutofit/>
          </a:bodyPr>
          <a:lstStyle/>
          <a:p>
            <a:pPr algn="ctr">
              <a:spcBef>
                <a:spcPts val="600"/>
              </a:spcBef>
              <a:spcAft>
                <a:spcPts val="600"/>
              </a:spcAft>
            </a:pPr>
            <a:r>
              <a:rPr lang="en-AU" sz="5100" dirty="0" smtClean="0">
                <a:solidFill>
                  <a:srgbClr val="C1462D"/>
                </a:solidFill>
                <a:latin typeface="Gill Sans"/>
                <a:cs typeface="Gill Sans"/>
              </a:rPr>
              <a:t>Akathisia </a:t>
            </a:r>
            <a:endParaRPr lang="en-AU" sz="5100" i="1" dirty="0" smtClean="0">
              <a:solidFill>
                <a:srgbClr val="C1462D"/>
              </a:solidFill>
              <a:latin typeface="Gill Sans"/>
              <a:cs typeface="Gill Sans"/>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16451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 y="457518"/>
            <a:ext cx="8229600" cy="1143000"/>
          </a:xfrm>
        </p:spPr>
        <p:txBody>
          <a:bodyPr>
            <a:normAutofit/>
          </a:bodyPr>
          <a:lstStyle/>
          <a:p>
            <a:r>
              <a:rPr lang="en-US" dirty="0" smtClean="0"/>
              <a:t> </a:t>
            </a:r>
            <a:r>
              <a:rPr lang="en-US" dirty="0" smtClean="0">
                <a:solidFill>
                  <a:schemeClr val="bg1">
                    <a:lumMod val="50000"/>
                  </a:schemeClr>
                </a:solidFill>
              </a:rPr>
              <a:t>Tonight I will introduce you to</a:t>
            </a:r>
            <a:endParaRPr lang="en-US" dirty="0">
              <a:solidFill>
                <a:schemeClr val="bg1">
                  <a:lumMod val="50000"/>
                </a:schemeClr>
              </a:solidFill>
            </a:endParaRPr>
          </a:p>
        </p:txBody>
      </p:sp>
      <p:sp>
        <p:nvSpPr>
          <p:cNvPr id="3" name="Content Placeholder 2"/>
          <p:cNvSpPr>
            <a:spLocks noGrp="1"/>
          </p:cNvSpPr>
          <p:nvPr>
            <p:ph idx="1"/>
          </p:nvPr>
        </p:nvSpPr>
        <p:spPr>
          <a:xfrm>
            <a:off x="599440" y="1783080"/>
            <a:ext cx="7762240" cy="4525963"/>
          </a:xfrm>
        </p:spPr>
        <p:txBody>
          <a:bodyPr>
            <a:normAutofit lnSpcReduction="10000"/>
          </a:bodyPr>
          <a:lstStyle/>
          <a:p>
            <a:pPr>
              <a:spcBef>
                <a:spcPts val="600"/>
              </a:spcBef>
              <a:spcAft>
                <a:spcPts val="600"/>
              </a:spcAft>
            </a:pPr>
            <a:r>
              <a:rPr lang="en-US" sz="2700" dirty="0">
                <a:cs typeface="Avenir Book"/>
              </a:rPr>
              <a:t>The principles of </a:t>
            </a:r>
            <a:r>
              <a:rPr lang="en-US" sz="2700" dirty="0" smtClean="0">
                <a:cs typeface="Avenir Book"/>
              </a:rPr>
              <a:t>pharmacogenetics (PGX) </a:t>
            </a:r>
            <a:endParaRPr lang="en-US" sz="2700" dirty="0">
              <a:cs typeface="Avenir Book"/>
            </a:endParaRPr>
          </a:p>
          <a:p>
            <a:pPr>
              <a:lnSpc>
                <a:spcPct val="110000"/>
              </a:lnSpc>
              <a:spcBef>
                <a:spcPts val="1000"/>
              </a:spcBef>
              <a:spcAft>
                <a:spcPts val="1000"/>
              </a:spcAft>
            </a:pPr>
            <a:r>
              <a:rPr lang="en-US" sz="2700" dirty="0" smtClean="0">
                <a:cs typeface="Avenir Book"/>
              </a:rPr>
              <a:t>Literature on catastrophic adverse effects that psychiatric medication has for some people</a:t>
            </a:r>
          </a:p>
          <a:p>
            <a:r>
              <a:rPr lang="en-US" sz="2700" dirty="0" smtClean="0">
                <a:cs typeface="Avenir Book"/>
              </a:rPr>
              <a:t>The magnitude and enormity of the problem</a:t>
            </a:r>
          </a:p>
          <a:p>
            <a:r>
              <a:rPr lang="en-US" sz="2700" dirty="0" smtClean="0">
                <a:cs typeface="Avenir Book"/>
              </a:rPr>
              <a:t>How it came about through drug company </a:t>
            </a:r>
            <a:br>
              <a:rPr lang="en-US" sz="2700" dirty="0" smtClean="0">
                <a:cs typeface="Avenir Book"/>
              </a:rPr>
            </a:br>
            <a:r>
              <a:rPr lang="en-US" sz="2700" dirty="0" smtClean="0">
                <a:cs typeface="Avenir Book"/>
              </a:rPr>
              <a:t>fraud, conspiracy and corruption</a:t>
            </a:r>
          </a:p>
          <a:p>
            <a:r>
              <a:rPr lang="en-US" sz="2700" dirty="0" smtClean="0">
                <a:cs typeface="Avenir Book"/>
              </a:rPr>
              <a:t>The utility of PGX in the courts </a:t>
            </a:r>
          </a:p>
          <a:p>
            <a:r>
              <a:rPr lang="en-US" sz="2700" dirty="0" smtClean="0">
                <a:cs typeface="Avenir Book"/>
              </a:rPr>
              <a:t>Some examples of the explanatory power of PGX</a:t>
            </a:r>
            <a:endParaRPr lang="en-US" sz="2700" dirty="0">
              <a:cs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111641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589280"/>
            <a:ext cx="8778240" cy="1239520"/>
          </a:xfrm>
        </p:spPr>
        <p:txBody>
          <a:bodyPr anchor="t">
            <a:noAutofit/>
          </a:bodyPr>
          <a:lstStyle/>
          <a:p>
            <a:r>
              <a:rPr lang="en-US" sz="3000" dirty="0" smtClean="0">
                <a:solidFill>
                  <a:srgbClr val="772743"/>
                </a:solidFill>
                <a:latin typeface="Gill Sans"/>
                <a:cs typeface="Gill Sans"/>
              </a:rPr>
              <a:t>A COMMONWEALTH INITIATIVE:  </a:t>
            </a:r>
            <a:br>
              <a:rPr lang="en-US" sz="3000" dirty="0" smtClean="0">
                <a:solidFill>
                  <a:srgbClr val="772743"/>
                </a:solidFill>
                <a:latin typeface="Gill Sans"/>
                <a:cs typeface="Gill Sans"/>
              </a:rPr>
            </a:br>
            <a:r>
              <a:rPr lang="en-US" sz="3600" dirty="0" smtClean="0">
                <a:solidFill>
                  <a:srgbClr val="81222A"/>
                </a:solidFill>
                <a:latin typeface="Gill Sans"/>
                <a:cs typeface="Gill Sans"/>
              </a:rPr>
              <a:t>MINDFRAME</a:t>
            </a:r>
            <a:r>
              <a:rPr lang="en-US" sz="3600" dirty="0" smtClean="0">
                <a:solidFill>
                  <a:scrgbClr r="0" g="0" b="0"/>
                </a:solidFill>
                <a:latin typeface="Gill Sans"/>
                <a:cs typeface="Gill Sans"/>
              </a:rPr>
              <a:t> </a:t>
            </a:r>
            <a:r>
              <a:rPr lang="en-US" sz="3000" dirty="0" smtClean="0">
                <a:solidFill>
                  <a:srgbClr val="772743"/>
                </a:solidFill>
                <a:latin typeface="Gill Sans"/>
                <a:cs typeface="Gill Sans"/>
              </a:rPr>
              <a:t/>
            </a:r>
            <a:br>
              <a:rPr lang="en-US" sz="3000" dirty="0" smtClean="0">
                <a:solidFill>
                  <a:srgbClr val="772743"/>
                </a:solidFill>
                <a:latin typeface="Gill Sans"/>
                <a:cs typeface="Gill Sans"/>
              </a:rPr>
            </a:br>
            <a:endParaRPr lang="en-US" sz="3000" dirty="0">
              <a:solidFill>
                <a:srgbClr val="772743"/>
              </a:solidFill>
              <a:latin typeface="Gill Sans"/>
              <a:cs typeface="Gill Sans"/>
            </a:endParaRPr>
          </a:p>
        </p:txBody>
      </p:sp>
      <p:sp>
        <p:nvSpPr>
          <p:cNvPr id="3" name="Content Placeholder 2"/>
          <p:cNvSpPr>
            <a:spLocks noGrp="1"/>
          </p:cNvSpPr>
          <p:nvPr>
            <p:ph idx="1"/>
          </p:nvPr>
        </p:nvSpPr>
        <p:spPr>
          <a:xfrm>
            <a:off x="934720" y="1747520"/>
            <a:ext cx="7264400" cy="5232400"/>
          </a:xfrm>
        </p:spPr>
        <p:txBody>
          <a:bodyPr>
            <a:normAutofit/>
          </a:bodyPr>
          <a:lstStyle/>
          <a:p>
            <a:pPr>
              <a:spcBef>
                <a:spcPts val="800"/>
              </a:spcBef>
              <a:spcAft>
                <a:spcPts val="800"/>
              </a:spcAft>
              <a:buNone/>
            </a:pPr>
            <a:endParaRPr lang="en-US" sz="2600" dirty="0" smtClean="0">
              <a:solidFill>
                <a:srgbClr val="27658A"/>
              </a:solidFill>
              <a:cs typeface="Avenir Book"/>
            </a:endParaRPr>
          </a:p>
          <a:p>
            <a:pPr>
              <a:spcBef>
                <a:spcPts val="800"/>
              </a:spcBef>
              <a:spcAft>
                <a:spcPts val="800"/>
              </a:spcAft>
            </a:pPr>
            <a:r>
              <a:rPr lang="en-US" sz="2600" dirty="0" smtClean="0">
                <a:solidFill>
                  <a:srgbClr val="27658A"/>
                </a:solidFill>
                <a:cs typeface="Avenir Book"/>
              </a:rPr>
              <a:t>Murdoch Press will never publish adverse information about drugs (money) </a:t>
            </a:r>
          </a:p>
          <a:p>
            <a:pPr marL="342900" lvl="2" indent="-342900">
              <a:spcBef>
                <a:spcPts val="800"/>
              </a:spcBef>
              <a:spcAft>
                <a:spcPts val="800"/>
              </a:spcAft>
            </a:pPr>
            <a:r>
              <a:rPr lang="en-US" sz="2600" dirty="0" smtClean="0">
                <a:solidFill>
                  <a:srgbClr val="27658A"/>
                </a:solidFill>
                <a:cs typeface="Avenir Book"/>
              </a:rPr>
              <a:t>Mindframe, a Commonwealth initiative, more like a D-Notice ensures </a:t>
            </a:r>
            <a:r>
              <a:rPr lang="en-US" sz="2600" dirty="0">
                <a:solidFill>
                  <a:srgbClr val="27658A"/>
                </a:solidFill>
                <a:cs typeface="Avenir Book"/>
              </a:rPr>
              <a:t>that suicides and homicides are  </a:t>
            </a:r>
            <a:r>
              <a:rPr lang="en-US" sz="2600" dirty="0" smtClean="0">
                <a:solidFill>
                  <a:srgbClr val="27658A"/>
                </a:solidFill>
                <a:cs typeface="Avenir Book"/>
              </a:rPr>
              <a:t>always attributed </a:t>
            </a:r>
            <a:r>
              <a:rPr lang="en-US" sz="2600" dirty="0">
                <a:solidFill>
                  <a:srgbClr val="27658A"/>
                </a:solidFill>
                <a:cs typeface="Avenir Book"/>
              </a:rPr>
              <a:t>to mental illness in the press</a:t>
            </a:r>
          </a:p>
          <a:p>
            <a:pPr>
              <a:spcBef>
                <a:spcPts val="800"/>
              </a:spcBef>
              <a:spcAft>
                <a:spcPts val="800"/>
              </a:spcAft>
            </a:pPr>
            <a:endParaRPr lang="en-US" sz="2600" dirty="0" smtClean="0">
              <a:solidFill>
                <a:srgbClr val="27658A"/>
              </a:solidFill>
              <a:latin typeface="Helvetica"/>
              <a:cs typeface="Helvetica"/>
            </a:endParaRPr>
          </a:p>
          <a:p>
            <a:pPr lvl="2">
              <a:spcBef>
                <a:spcPts val="800"/>
              </a:spcBef>
              <a:spcAft>
                <a:spcPts val="800"/>
              </a:spcAft>
            </a:pPr>
            <a:endParaRPr lang="en-US" sz="2600" dirty="0" smtClean="0">
              <a:solidFill>
                <a:srgbClr val="27658A"/>
              </a:solidFill>
              <a:latin typeface="Helvetica"/>
              <a:cs typeface="Helvetica"/>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456390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2160" y="1960880"/>
            <a:ext cx="7741920" cy="4775200"/>
          </a:xfrm>
        </p:spPr>
        <p:txBody>
          <a:bodyPr>
            <a:noAutofit/>
          </a:bodyPr>
          <a:lstStyle/>
          <a:p>
            <a:pPr>
              <a:buNone/>
            </a:pPr>
            <a:endParaRPr lang="en-AU" sz="2500" dirty="0" smtClean="0">
              <a:latin typeface="Avenir Book"/>
              <a:cs typeface="Avenir Book"/>
            </a:endParaRPr>
          </a:p>
          <a:p>
            <a:pPr indent="0">
              <a:spcBef>
                <a:spcPts val="600"/>
              </a:spcBef>
              <a:spcAft>
                <a:spcPts val="600"/>
              </a:spcAft>
              <a:buNone/>
            </a:pPr>
            <a:r>
              <a:rPr lang="en-AU" sz="2500" baseline="30000" dirty="0" smtClean="0">
                <a:solidFill>
                  <a:srgbClr val="234D8A"/>
                </a:solidFill>
                <a:latin typeface="Avenir Book"/>
                <a:cs typeface="Avenir Book"/>
              </a:rPr>
              <a:t>#</a:t>
            </a:r>
            <a:r>
              <a:rPr lang="en-AU" sz="2500" dirty="0" smtClean="0">
                <a:solidFill>
                  <a:srgbClr val="234D8A"/>
                </a:solidFill>
                <a:latin typeface="Avenir Book"/>
                <a:cs typeface="Avenir Book"/>
              </a:rPr>
              <a:t>This 1998  paper from </a:t>
            </a:r>
            <a:r>
              <a:rPr lang="en-AU" sz="2500" dirty="0">
                <a:solidFill>
                  <a:srgbClr val="234D8A"/>
                </a:solidFill>
                <a:latin typeface="Avenir Book"/>
                <a:cs typeface="Avenir Book"/>
              </a:rPr>
              <a:t>P</a:t>
            </a:r>
            <a:r>
              <a:rPr lang="en-AU" sz="2500" dirty="0" smtClean="0">
                <a:solidFill>
                  <a:srgbClr val="234D8A"/>
                </a:solidFill>
                <a:latin typeface="Avenir Book"/>
                <a:cs typeface="Avenir Book"/>
              </a:rPr>
              <a:t>fizer provides a review of antidepressant induced akathisia and  suicide and </a:t>
            </a:r>
            <a:br>
              <a:rPr lang="en-AU" sz="2500" dirty="0" smtClean="0">
                <a:solidFill>
                  <a:srgbClr val="234D8A"/>
                </a:solidFill>
                <a:latin typeface="Avenir Book"/>
                <a:cs typeface="Avenir Book"/>
              </a:rPr>
            </a:br>
            <a:r>
              <a:rPr lang="en-AU" sz="2500" dirty="0" smtClean="0">
                <a:solidFill>
                  <a:srgbClr val="234D8A"/>
                </a:solidFill>
                <a:latin typeface="Avenir Book"/>
                <a:cs typeface="Avenir Book"/>
              </a:rPr>
              <a:t>its relationship to drug metabolism.</a:t>
            </a:r>
          </a:p>
          <a:p>
            <a:pPr indent="0">
              <a:spcBef>
                <a:spcPts val="600"/>
              </a:spcBef>
              <a:spcAft>
                <a:spcPts val="600"/>
              </a:spcAft>
              <a:buNone/>
            </a:pPr>
            <a:endParaRPr lang="en-AU" sz="1500" dirty="0">
              <a:solidFill>
                <a:srgbClr val="234D8A"/>
              </a:solidFill>
              <a:latin typeface="Avenir Book"/>
              <a:cs typeface="Avenir Book"/>
            </a:endParaRPr>
          </a:p>
          <a:p>
            <a:pPr indent="0">
              <a:spcBef>
                <a:spcPts val="600"/>
              </a:spcBef>
              <a:spcAft>
                <a:spcPts val="600"/>
              </a:spcAft>
              <a:buNone/>
            </a:pPr>
            <a:r>
              <a:rPr lang="en-AU" sz="2500" dirty="0">
                <a:solidFill>
                  <a:srgbClr val="234D8A"/>
                </a:solidFill>
                <a:cs typeface="Avenir Book"/>
              </a:rPr>
              <a:t>Lane RM. SSRI-induced extra pyramidal side-effects and akathisia: implications for treatment. Pfizer Inc., New York, NY 10017, USA. </a:t>
            </a:r>
            <a:r>
              <a:rPr lang="en-AU" sz="2500" i="1" dirty="0">
                <a:solidFill>
                  <a:srgbClr val="234D8A"/>
                </a:solidFill>
                <a:cs typeface="Avenir Book"/>
              </a:rPr>
              <a:t>Psychopharmacology</a:t>
            </a:r>
            <a:r>
              <a:rPr lang="en-AU" sz="2500" dirty="0">
                <a:solidFill>
                  <a:srgbClr val="234D8A"/>
                </a:solidFill>
                <a:cs typeface="Avenir Book"/>
              </a:rPr>
              <a:t>. 1998;12(2):192-214</a:t>
            </a:r>
          </a:p>
          <a:p>
            <a:pPr>
              <a:buNone/>
            </a:pPr>
            <a:endParaRPr lang="en-AU" sz="2500" dirty="0">
              <a:solidFill>
                <a:srgbClr val="234D8A"/>
              </a:solidFill>
            </a:endParaRPr>
          </a:p>
        </p:txBody>
      </p:sp>
      <p:sp>
        <p:nvSpPr>
          <p:cNvPr id="4" name="TextBox 3"/>
          <p:cNvSpPr txBox="1"/>
          <p:nvPr/>
        </p:nvSpPr>
        <p:spPr>
          <a:xfrm>
            <a:off x="396240" y="721360"/>
            <a:ext cx="8351521" cy="1292662"/>
          </a:xfrm>
          <a:prstGeom prst="rect">
            <a:avLst/>
          </a:prstGeom>
          <a:noFill/>
        </p:spPr>
        <p:txBody>
          <a:bodyPr wrap="square" rtlCol="0">
            <a:spAutoFit/>
          </a:bodyPr>
          <a:lstStyle/>
          <a:p>
            <a:pPr algn="ctr">
              <a:buNone/>
            </a:pPr>
            <a:r>
              <a:rPr lang="en-AU" sz="2600" dirty="0" smtClean="0">
                <a:solidFill>
                  <a:srgbClr val="15364F"/>
                </a:solidFill>
                <a:latin typeface="Avenir Book"/>
              </a:rPr>
              <a:t>AKATHISIA AND OTHER EXTRA PYRAMIDAL SIDE EFFECTS ARE MANIFESTATIONS OF DRUG </a:t>
            </a:r>
            <a:br>
              <a:rPr lang="en-AU" sz="2600" dirty="0" smtClean="0">
                <a:solidFill>
                  <a:srgbClr val="15364F"/>
                </a:solidFill>
                <a:latin typeface="Avenir Book"/>
              </a:rPr>
            </a:br>
            <a:r>
              <a:rPr lang="en-AU" sz="2600" dirty="0" smtClean="0">
                <a:solidFill>
                  <a:srgbClr val="15364F"/>
                </a:solidFill>
                <a:latin typeface="Avenir Book"/>
              </a:rPr>
              <a:t>TOXICITY RELATED TO CYP450 METABOLISM.</a:t>
            </a:r>
            <a:r>
              <a:rPr lang="en-AU" sz="2600" baseline="30000" dirty="0" smtClean="0">
                <a:solidFill>
                  <a:srgbClr val="15364F"/>
                </a:solidFill>
                <a:latin typeface="Avenir Book"/>
              </a:rPr>
              <a:t>#</a:t>
            </a:r>
            <a:r>
              <a:rPr lang="en-AU" sz="2600" dirty="0" smtClean="0">
                <a:solidFill>
                  <a:srgbClr val="15364F"/>
                </a:solidFill>
                <a:latin typeface="Avenir Book"/>
              </a:rPr>
              <a:t> </a:t>
            </a:r>
            <a:endParaRPr lang="en-AU" sz="2600" dirty="0">
              <a:solidFill>
                <a:srgbClr val="15364F"/>
              </a:solidFill>
              <a:latin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049390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680" y="609600"/>
            <a:ext cx="7630160" cy="5588000"/>
          </a:xfrm>
        </p:spPr>
        <p:txBody>
          <a:bodyPr vert="horz">
            <a:normAutofit lnSpcReduction="10000"/>
          </a:bodyPr>
          <a:lstStyle/>
          <a:p>
            <a:pPr indent="0">
              <a:spcBef>
                <a:spcPts val="900"/>
              </a:spcBef>
              <a:spcAft>
                <a:spcPts val="900"/>
              </a:spcAft>
              <a:buNone/>
            </a:pPr>
            <a:r>
              <a:rPr lang="en-AU" sz="2600" dirty="0" smtClean="0">
                <a:solidFill>
                  <a:srgbClr val="1D3A60"/>
                </a:solidFill>
                <a:latin typeface="Avenir Next Medium"/>
                <a:cs typeface="Avenir Next Medium"/>
              </a:rPr>
              <a:t>Four enzymes  CYP2D6, CYP2C19, CYP3A4 and CYP1A2 cover 95% of variance.</a:t>
            </a:r>
            <a:endParaRPr lang="en-AU" sz="2600" baseline="30000" dirty="0" smtClean="0">
              <a:solidFill>
                <a:srgbClr val="1D3A60"/>
              </a:solidFill>
              <a:latin typeface="Avenir Next Medium"/>
              <a:cs typeface="Avenir Next Medium"/>
            </a:endParaRPr>
          </a:p>
          <a:p>
            <a:pPr indent="0">
              <a:spcBef>
                <a:spcPts val="900"/>
              </a:spcBef>
              <a:spcAft>
                <a:spcPts val="900"/>
              </a:spcAft>
              <a:buNone/>
            </a:pPr>
            <a:r>
              <a:rPr lang="en-AU" sz="2600" dirty="0" smtClean="0">
                <a:solidFill>
                  <a:srgbClr val="1D3A60"/>
                </a:solidFill>
                <a:latin typeface="Avenir Next Medium"/>
                <a:cs typeface="Avenir Next Medium"/>
              </a:rPr>
              <a:t>The population can be divided into metabolic types</a:t>
            </a:r>
          </a:p>
          <a:p>
            <a:pPr marL="864000" indent="0">
              <a:spcBef>
                <a:spcPts val="900"/>
              </a:spcBef>
              <a:spcAft>
                <a:spcPts val="900"/>
              </a:spcAft>
            </a:pPr>
            <a:r>
              <a:rPr lang="en-AU" sz="2600" dirty="0" smtClean="0">
                <a:solidFill>
                  <a:srgbClr val="1D3A60"/>
                </a:solidFill>
                <a:latin typeface="Avenir Next Medium"/>
                <a:cs typeface="Avenir Next Medium"/>
              </a:rPr>
              <a:t>  Extensive (normal or (EM)</a:t>
            </a:r>
          </a:p>
          <a:p>
            <a:pPr marL="864000" indent="0">
              <a:spcBef>
                <a:spcPts val="900"/>
              </a:spcBef>
              <a:spcAft>
                <a:spcPts val="900"/>
              </a:spcAft>
            </a:pPr>
            <a:r>
              <a:rPr lang="en-AU" sz="2600" dirty="0" smtClean="0">
                <a:solidFill>
                  <a:srgbClr val="1D3A60"/>
                </a:solidFill>
                <a:latin typeface="Avenir Next Medium"/>
                <a:cs typeface="Avenir Next Medium"/>
              </a:rPr>
              <a:t>  Intermediate (IM)</a:t>
            </a:r>
          </a:p>
          <a:p>
            <a:pPr marL="864000" indent="0">
              <a:spcBef>
                <a:spcPts val="900"/>
              </a:spcBef>
              <a:spcAft>
                <a:spcPts val="900"/>
              </a:spcAft>
            </a:pPr>
            <a:r>
              <a:rPr lang="en-AU" sz="2600" dirty="0" smtClean="0">
                <a:solidFill>
                  <a:srgbClr val="1D3A60"/>
                </a:solidFill>
                <a:latin typeface="Avenir Next Medium"/>
                <a:cs typeface="Avenir Next Medium"/>
              </a:rPr>
              <a:t>  Poor (PM) </a:t>
            </a:r>
          </a:p>
          <a:p>
            <a:pPr marL="864000" indent="0">
              <a:spcBef>
                <a:spcPts val="900"/>
              </a:spcBef>
              <a:spcAft>
                <a:spcPts val="900"/>
              </a:spcAft>
            </a:pPr>
            <a:r>
              <a:rPr lang="en-AU" sz="2600" dirty="0" smtClean="0">
                <a:solidFill>
                  <a:srgbClr val="1D3A60"/>
                </a:solidFill>
                <a:latin typeface="Avenir Next Medium"/>
                <a:cs typeface="Avenir Next Medium"/>
              </a:rPr>
              <a:t>  Ultra-rapid </a:t>
            </a:r>
            <a:r>
              <a:rPr lang="en-US" sz="2600" dirty="0" smtClean="0">
                <a:solidFill>
                  <a:srgbClr val="1D3A60"/>
                </a:solidFill>
                <a:latin typeface="Avenir Next Medium"/>
                <a:cs typeface="Avenir Next Medium"/>
              </a:rPr>
              <a:t>metabolize</a:t>
            </a:r>
            <a:r>
              <a:rPr lang="en-AU" sz="2600" dirty="0" smtClean="0">
                <a:solidFill>
                  <a:srgbClr val="1D3A60"/>
                </a:solidFill>
                <a:latin typeface="Avenir Next Medium"/>
                <a:cs typeface="Avenir Next Medium"/>
              </a:rPr>
              <a:t>rs (UM)</a:t>
            </a:r>
          </a:p>
          <a:p>
            <a:pPr>
              <a:spcBef>
                <a:spcPts val="300"/>
              </a:spcBef>
              <a:buNone/>
            </a:pPr>
            <a:endParaRPr lang="en-US" sz="1500" dirty="0" smtClean="0">
              <a:solidFill>
                <a:srgbClr val="1D3A60"/>
              </a:solidFill>
            </a:endParaRPr>
          </a:p>
          <a:p>
            <a:pPr algn="ctr">
              <a:buNone/>
            </a:pPr>
            <a:r>
              <a:rPr lang="en-US" sz="2162" b="1" dirty="0" smtClean="0">
                <a:solidFill>
                  <a:srgbClr val="5C5C5C"/>
                </a:solidFill>
              </a:rPr>
              <a:t>Information source: Pharm</a:t>
            </a:r>
            <a:r>
              <a:rPr lang="en-US" sz="2162" dirty="0" smtClean="0">
                <a:solidFill>
                  <a:srgbClr val="5C5C5C"/>
                </a:solidFill>
              </a:rPr>
              <a:t>acogene </a:t>
            </a:r>
            <a:r>
              <a:rPr lang="en-US" sz="2162" b="1" dirty="0">
                <a:solidFill>
                  <a:srgbClr val="5C5C5C"/>
                </a:solidFill>
              </a:rPr>
              <a:t>Var</a:t>
            </a:r>
            <a:r>
              <a:rPr lang="en-US" sz="2162" dirty="0">
                <a:solidFill>
                  <a:srgbClr val="5C5C5C"/>
                </a:solidFill>
              </a:rPr>
              <a:t>iation (</a:t>
            </a:r>
            <a:r>
              <a:rPr lang="en-US" sz="2162" b="1" dirty="0">
                <a:solidFill>
                  <a:srgbClr val="5C5C5C"/>
                </a:solidFill>
              </a:rPr>
              <a:t>PharmVar</a:t>
            </a:r>
            <a:r>
              <a:rPr lang="en-US" sz="2162" dirty="0">
                <a:solidFill>
                  <a:srgbClr val="5C5C5C"/>
                </a:solidFill>
              </a:rPr>
              <a:t>) Consortium at </a:t>
            </a:r>
            <a:r>
              <a:rPr lang="en-US" sz="2162" u="sng" dirty="0" smtClean="0">
                <a:solidFill>
                  <a:srgbClr val="5C5C5C"/>
                </a:solidFill>
                <a:hlinkClick r:id="rId2"/>
              </a:rPr>
              <a:t>www.PharmVar.org</a:t>
            </a:r>
            <a:r>
              <a:rPr lang="en-AU" sz="2162" u="sng" dirty="0" smtClean="0">
                <a:solidFill>
                  <a:srgbClr val="5C5C5C"/>
                </a:solidFill>
              </a:rPr>
              <a:t> provides details and research and curated data bases</a:t>
            </a:r>
          </a:p>
          <a:p>
            <a:endParaRPr lang="en-AU" sz="2400" dirty="0" smtClean="0">
              <a:solidFill>
                <a:srgbClr val="1D3A60"/>
              </a:solidFill>
            </a:endParaRPr>
          </a:p>
          <a:p>
            <a:endParaRPr lang="en-AU" sz="2400" dirty="0">
              <a:solidFill>
                <a:srgbClr val="1D3A6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334821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t>
            </a:r>
            <a:endParaRPr lang="en-AU" dirty="0"/>
          </a:p>
        </p:txBody>
      </p:sp>
      <p:sp>
        <p:nvSpPr>
          <p:cNvPr id="3" name="Content Placeholder 2"/>
          <p:cNvSpPr>
            <a:spLocks noGrp="1"/>
          </p:cNvSpPr>
          <p:nvPr>
            <p:ph idx="1"/>
          </p:nvPr>
        </p:nvSpPr>
        <p:spPr>
          <a:xfrm>
            <a:off x="457200" y="1188720"/>
            <a:ext cx="8432800" cy="5882640"/>
          </a:xfrm>
        </p:spPr>
        <p:txBody>
          <a:bodyPr>
            <a:noAutofit/>
          </a:bodyPr>
          <a:lstStyle/>
          <a:p>
            <a:pPr>
              <a:spcBef>
                <a:spcPts val="1000"/>
              </a:spcBef>
              <a:spcAft>
                <a:spcPts val="1000"/>
              </a:spcAft>
            </a:pPr>
            <a:r>
              <a:rPr lang="en-AU" sz="2000" dirty="0" smtClean="0">
                <a:solidFill>
                  <a:srgbClr val="1D3A60"/>
                </a:solidFill>
                <a:latin typeface="Helvetica"/>
                <a:cs typeface="Helvetica"/>
              </a:rPr>
              <a:t>Extensive </a:t>
            </a:r>
            <a:r>
              <a:rPr lang="en-AU" sz="2000" dirty="0">
                <a:solidFill>
                  <a:srgbClr val="1D3A60"/>
                </a:solidFill>
                <a:latin typeface="Helvetica"/>
                <a:cs typeface="Helvetica"/>
              </a:rPr>
              <a:t>metabolizers </a:t>
            </a:r>
            <a:r>
              <a:rPr lang="en-AU" sz="2000" dirty="0" smtClean="0">
                <a:solidFill>
                  <a:srgbClr val="1D3A60"/>
                </a:solidFill>
                <a:latin typeface="Helvetica"/>
                <a:cs typeface="Helvetica"/>
              </a:rPr>
              <a:t>(*</a:t>
            </a:r>
            <a:r>
              <a:rPr lang="en-AU" sz="2000" dirty="0">
                <a:solidFill>
                  <a:srgbClr val="1D3A60"/>
                </a:solidFill>
                <a:latin typeface="Helvetica"/>
                <a:cs typeface="Helvetica"/>
              </a:rPr>
              <a:t>1</a:t>
            </a:r>
            <a:r>
              <a:rPr lang="en-AU" sz="2000" dirty="0" smtClean="0">
                <a:solidFill>
                  <a:srgbClr val="1D3A60"/>
                </a:solidFill>
                <a:latin typeface="Helvetica"/>
                <a:cs typeface="Helvetica"/>
              </a:rPr>
              <a:t>*1) </a:t>
            </a:r>
            <a:r>
              <a:rPr lang="en-AU" sz="2000" dirty="0">
                <a:solidFill>
                  <a:srgbClr val="1D3A60"/>
                </a:solidFill>
                <a:latin typeface="Helvetica"/>
                <a:cs typeface="Helvetica"/>
              </a:rPr>
              <a:t>for </a:t>
            </a:r>
            <a:r>
              <a:rPr lang="en-AU" sz="2000" dirty="0" smtClean="0">
                <a:solidFill>
                  <a:srgbClr val="1D3A60"/>
                </a:solidFill>
                <a:latin typeface="Helvetica"/>
                <a:cs typeface="Helvetica"/>
              </a:rPr>
              <a:t>each enzyme comprise about </a:t>
            </a:r>
            <a:r>
              <a:rPr lang="en-US" sz="2000" dirty="0" smtClean="0">
                <a:solidFill>
                  <a:srgbClr val="1D3A60"/>
                </a:solidFill>
                <a:latin typeface="Helvetica"/>
                <a:cs typeface="Helvetica"/>
              </a:rPr>
              <a:t>70% of the population. </a:t>
            </a:r>
          </a:p>
          <a:p>
            <a:pPr>
              <a:spcBef>
                <a:spcPts val="1000"/>
              </a:spcBef>
              <a:spcAft>
                <a:spcPts val="1000"/>
              </a:spcAft>
            </a:pPr>
            <a:r>
              <a:rPr lang="en-US" sz="2000" dirty="0" smtClean="0">
                <a:solidFill>
                  <a:srgbClr val="1D3A60"/>
                </a:solidFill>
                <a:latin typeface="Helvetica"/>
                <a:cs typeface="Helvetica"/>
              </a:rPr>
              <a:t>The drug is not fit for purpose for the other 30% unless the dose is tailored to metabolism. </a:t>
            </a:r>
          </a:p>
          <a:p>
            <a:pPr>
              <a:spcBef>
                <a:spcPts val="1000"/>
              </a:spcBef>
              <a:spcAft>
                <a:spcPts val="1000"/>
              </a:spcAft>
            </a:pPr>
            <a:r>
              <a:rPr lang="en-US" sz="2000" dirty="0">
                <a:solidFill>
                  <a:srgbClr val="1D3A60"/>
                </a:solidFill>
                <a:latin typeface="Helvetica"/>
                <a:cs typeface="Helvetica"/>
              </a:rPr>
              <a:t>EMs are the most </a:t>
            </a:r>
            <a:r>
              <a:rPr lang="en-US" sz="2000" dirty="0" smtClean="0">
                <a:solidFill>
                  <a:srgbClr val="1D3A60"/>
                </a:solidFill>
                <a:latin typeface="Helvetica"/>
                <a:cs typeface="Helvetica"/>
              </a:rPr>
              <a:t>common Caucasians</a:t>
            </a:r>
            <a:r>
              <a:rPr lang="en-US" sz="2000" dirty="0">
                <a:solidFill>
                  <a:srgbClr val="1D3A60"/>
                </a:solidFill>
                <a:latin typeface="Helvetica"/>
                <a:cs typeface="Helvetica"/>
              </a:rPr>
              <a:t>, but </a:t>
            </a:r>
            <a:r>
              <a:rPr lang="en-US" sz="2000" dirty="0" smtClean="0">
                <a:solidFill>
                  <a:srgbClr val="1D3A60"/>
                </a:solidFill>
                <a:latin typeface="Helvetica"/>
                <a:cs typeface="Helvetica"/>
              </a:rPr>
              <a:t>rare </a:t>
            </a:r>
            <a:r>
              <a:rPr lang="en-US" sz="2000" dirty="0">
                <a:solidFill>
                  <a:srgbClr val="1D3A60"/>
                </a:solidFill>
                <a:latin typeface="Helvetica"/>
                <a:cs typeface="Helvetica"/>
              </a:rPr>
              <a:t>in East Asians. </a:t>
            </a:r>
          </a:p>
          <a:p>
            <a:pPr>
              <a:spcBef>
                <a:spcPts val="1000"/>
              </a:spcBef>
              <a:spcAft>
                <a:spcPts val="1000"/>
              </a:spcAft>
            </a:pPr>
            <a:r>
              <a:rPr lang="en-US" sz="2000" dirty="0" smtClean="0">
                <a:solidFill>
                  <a:srgbClr val="1D3A60"/>
                </a:solidFill>
                <a:latin typeface="Helvetica"/>
                <a:cs typeface="Helvetica"/>
              </a:rPr>
              <a:t>Since </a:t>
            </a:r>
            <a:r>
              <a:rPr lang="en-US" sz="2000" dirty="0">
                <a:solidFill>
                  <a:srgbClr val="1D3A60"/>
                </a:solidFill>
                <a:latin typeface="Helvetica"/>
                <a:cs typeface="Helvetica"/>
              </a:rPr>
              <a:t>adopting Western </a:t>
            </a:r>
            <a:r>
              <a:rPr lang="en-US" sz="2000" dirty="0" smtClean="0">
                <a:solidFill>
                  <a:srgbClr val="1D3A60"/>
                </a:solidFill>
                <a:latin typeface="Helvetica"/>
                <a:cs typeface="Helvetica"/>
              </a:rPr>
              <a:t>medications, China</a:t>
            </a:r>
            <a:r>
              <a:rPr lang="en-US" sz="2000" dirty="0">
                <a:solidFill>
                  <a:srgbClr val="1D3A60"/>
                </a:solidFill>
                <a:latin typeface="Helvetica"/>
                <a:cs typeface="Helvetica"/>
              </a:rPr>
              <a:t>, like Australia, is having an epidemic of </a:t>
            </a:r>
            <a:r>
              <a:rPr lang="en-US" sz="2000" dirty="0" smtClean="0">
                <a:solidFill>
                  <a:srgbClr val="1D3A60"/>
                </a:solidFill>
                <a:latin typeface="Helvetica"/>
                <a:cs typeface="Helvetica"/>
              </a:rPr>
              <a:t>something that looks like “mental illness.”</a:t>
            </a:r>
            <a:endParaRPr lang="en-US" sz="2000" dirty="0">
              <a:solidFill>
                <a:srgbClr val="1D3A60"/>
              </a:solidFill>
              <a:latin typeface="Helvetica"/>
              <a:cs typeface="Helvetica"/>
            </a:endParaRPr>
          </a:p>
          <a:p>
            <a:pPr>
              <a:spcBef>
                <a:spcPts val="1000"/>
              </a:spcBef>
              <a:spcAft>
                <a:spcPts val="1000"/>
              </a:spcAft>
            </a:pPr>
            <a:r>
              <a:rPr lang="en-US" sz="2000" dirty="0" smtClean="0">
                <a:solidFill>
                  <a:srgbClr val="1D3A60"/>
                </a:solidFill>
                <a:latin typeface="Helvetica"/>
                <a:cs typeface="Helvetica"/>
              </a:rPr>
              <a:t>75% of Asians are low metabolizers</a:t>
            </a:r>
          </a:p>
          <a:p>
            <a:pPr>
              <a:spcBef>
                <a:spcPts val="1000"/>
              </a:spcBef>
              <a:spcAft>
                <a:spcPts val="1000"/>
              </a:spcAft>
            </a:pPr>
            <a:r>
              <a:rPr lang="en-US" sz="2000" dirty="0" smtClean="0">
                <a:solidFill>
                  <a:srgbClr val="1D3A60"/>
                </a:solidFill>
                <a:latin typeface="Helvetica"/>
                <a:cs typeface="Helvetica"/>
              </a:rPr>
              <a:t>Pharmacogenetic </a:t>
            </a:r>
            <a:r>
              <a:rPr lang="en-US" sz="2000" dirty="0">
                <a:solidFill>
                  <a:srgbClr val="1D3A60"/>
                </a:solidFill>
                <a:latin typeface="Helvetica"/>
                <a:cs typeface="Helvetica"/>
              </a:rPr>
              <a:t>research </a:t>
            </a:r>
            <a:r>
              <a:rPr lang="en-US" sz="2000" dirty="0" smtClean="0">
                <a:solidFill>
                  <a:srgbClr val="1D3A60"/>
                </a:solidFill>
                <a:latin typeface="Helvetica"/>
                <a:cs typeface="Helvetica"/>
              </a:rPr>
              <a:t>is advanced  in China, Inner Mongolia, Bosnia and Iran but not yet  made it from bench to bedside</a:t>
            </a:r>
          </a:p>
          <a:p>
            <a:pPr>
              <a:spcBef>
                <a:spcPts val="1000"/>
              </a:spcBef>
              <a:spcAft>
                <a:spcPts val="1000"/>
              </a:spcAft>
            </a:pPr>
            <a:r>
              <a:rPr lang="en-US" sz="2000" dirty="0" smtClean="0">
                <a:solidFill>
                  <a:srgbClr val="1D3A60"/>
                </a:solidFill>
                <a:latin typeface="Helvetica"/>
                <a:cs typeface="Helvetica"/>
              </a:rPr>
              <a:t>Nor will it if Big PharMA gets its way and controls post graduate medical education</a:t>
            </a:r>
          </a:p>
        </p:txBody>
      </p:sp>
      <p:sp>
        <p:nvSpPr>
          <p:cNvPr id="4" name="TextBox 3"/>
          <p:cNvSpPr txBox="1"/>
          <p:nvPr/>
        </p:nvSpPr>
        <p:spPr>
          <a:xfrm>
            <a:off x="0" y="309780"/>
            <a:ext cx="9144000" cy="600164"/>
          </a:xfrm>
          <a:prstGeom prst="rect">
            <a:avLst/>
          </a:prstGeom>
          <a:noFill/>
        </p:spPr>
        <p:txBody>
          <a:bodyPr wrap="square" rtlCol="0">
            <a:spAutoFit/>
          </a:bodyPr>
          <a:lstStyle/>
          <a:p>
            <a:pPr algn="ctr"/>
            <a:r>
              <a:rPr lang="en-AU" sz="3300" dirty="0" smtClean="0">
                <a:solidFill>
                  <a:srgbClr val="73292A"/>
                </a:solidFill>
                <a:latin typeface="Avenir Book"/>
              </a:rPr>
              <a:t> </a:t>
            </a:r>
            <a:r>
              <a:rPr lang="en-AU" sz="3300" b="1" dirty="0" smtClean="0">
                <a:solidFill>
                  <a:srgbClr val="73292A"/>
                </a:solidFill>
                <a:latin typeface="Bangla Sangam MN"/>
                <a:cs typeface="Bangla Sangam MN"/>
              </a:rPr>
              <a:t>EXTENSIVE </a:t>
            </a:r>
            <a:r>
              <a:rPr lang="en-US" sz="3300" b="1" dirty="0" smtClean="0">
                <a:solidFill>
                  <a:srgbClr val="73292A"/>
                </a:solidFill>
                <a:latin typeface="Bangla Sangam MN"/>
                <a:cs typeface="Bangla Sangam MN"/>
              </a:rPr>
              <a:t>METABOLISE</a:t>
            </a:r>
            <a:r>
              <a:rPr lang="en-AU" sz="3300" b="1" dirty="0" smtClean="0">
                <a:solidFill>
                  <a:srgbClr val="73292A"/>
                </a:solidFill>
                <a:latin typeface="Bangla Sangam MN"/>
                <a:cs typeface="Bangla Sangam MN"/>
              </a:rPr>
              <a:t>RS (EMs)</a:t>
            </a:r>
            <a:endParaRPr lang="en-AU" sz="3300" b="1" dirty="0">
              <a:solidFill>
                <a:srgbClr val="73292A"/>
              </a:solidFill>
              <a:latin typeface="Bangla Sangam MN"/>
              <a:cs typeface="Bangla Sangam MN"/>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6685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45758"/>
            <a:ext cx="9144000" cy="792162"/>
          </a:xfrm>
        </p:spPr>
        <p:txBody>
          <a:bodyPr>
            <a:normAutofit/>
          </a:bodyPr>
          <a:lstStyle/>
          <a:p>
            <a:r>
              <a:rPr lang="en-AU" dirty="0" smtClean="0">
                <a:solidFill>
                  <a:srgbClr val="73292A"/>
                </a:solidFill>
              </a:rPr>
              <a:t>POOR METABOLISERS</a:t>
            </a:r>
            <a:r>
              <a:rPr lang="en-US" dirty="0" smtClean="0">
                <a:solidFill>
                  <a:srgbClr val="73292A"/>
                </a:solidFill>
              </a:rPr>
              <a:t> (PMs) </a:t>
            </a:r>
            <a:endParaRPr lang="en-AU" dirty="0">
              <a:solidFill>
                <a:srgbClr val="73292A"/>
              </a:solidFill>
            </a:endParaRPr>
          </a:p>
        </p:txBody>
      </p:sp>
      <p:sp>
        <p:nvSpPr>
          <p:cNvPr id="3" name="Content Placeholder 2"/>
          <p:cNvSpPr>
            <a:spLocks noGrp="1"/>
          </p:cNvSpPr>
          <p:nvPr>
            <p:ph idx="1"/>
          </p:nvPr>
        </p:nvSpPr>
        <p:spPr>
          <a:xfrm>
            <a:off x="1046480" y="1452880"/>
            <a:ext cx="7040880" cy="4958080"/>
          </a:xfrm>
        </p:spPr>
        <p:txBody>
          <a:bodyPr>
            <a:normAutofit fontScale="92500" lnSpcReduction="20000"/>
          </a:bodyPr>
          <a:lstStyle/>
          <a:p>
            <a:pPr>
              <a:spcBef>
                <a:spcPts val="900"/>
              </a:spcBef>
              <a:spcAft>
                <a:spcPts val="900"/>
              </a:spcAft>
            </a:pPr>
            <a:r>
              <a:rPr lang="en-US" sz="2900" dirty="0" smtClean="0">
                <a:solidFill>
                  <a:srgbClr val="1D3A60"/>
                </a:solidFill>
                <a:latin typeface="Helvetica"/>
                <a:cs typeface="Helvetica"/>
              </a:rPr>
              <a:t>2 inactivating variants and no functional enzyme. </a:t>
            </a:r>
          </a:p>
          <a:p>
            <a:pPr>
              <a:spcBef>
                <a:spcPts val="900"/>
              </a:spcBef>
              <a:spcAft>
                <a:spcPts val="900"/>
              </a:spcAft>
            </a:pPr>
            <a:r>
              <a:rPr lang="en-US" sz="2800" dirty="0">
                <a:solidFill>
                  <a:srgbClr val="1D3A60"/>
                </a:solidFill>
                <a:latin typeface="Helvetica"/>
                <a:cs typeface="Helvetica"/>
              </a:rPr>
              <a:t>Literature is substantial and no longer </a:t>
            </a:r>
            <a:r>
              <a:rPr lang="en-US" sz="2800" dirty="0" smtClean="0">
                <a:solidFill>
                  <a:srgbClr val="1D3A60"/>
                </a:solidFill>
                <a:latin typeface="Helvetica"/>
                <a:cs typeface="Helvetica"/>
              </a:rPr>
              <a:t>controversial</a:t>
            </a:r>
            <a:endParaRPr lang="en-US" sz="2900" dirty="0" smtClean="0">
              <a:solidFill>
                <a:srgbClr val="1D3A60"/>
              </a:solidFill>
              <a:latin typeface="Helvetica"/>
              <a:cs typeface="Helvetica"/>
            </a:endParaRPr>
          </a:p>
          <a:p>
            <a:pPr>
              <a:spcBef>
                <a:spcPts val="900"/>
              </a:spcBef>
              <a:spcAft>
                <a:spcPts val="900"/>
              </a:spcAft>
            </a:pPr>
            <a:r>
              <a:rPr lang="en-US" sz="2900" dirty="0">
                <a:solidFill>
                  <a:srgbClr val="1D3A60"/>
                </a:solidFill>
                <a:latin typeface="Helvetica"/>
                <a:cs typeface="Helvetica"/>
              </a:rPr>
              <a:t>C</a:t>
            </a:r>
            <a:r>
              <a:rPr lang="en-US" sz="2900" dirty="0" smtClean="0">
                <a:solidFill>
                  <a:srgbClr val="1D3A60"/>
                </a:solidFill>
                <a:latin typeface="Helvetica"/>
                <a:cs typeface="Helvetica"/>
              </a:rPr>
              <a:t>annot clear medications and experience life-threatening ADRs.</a:t>
            </a:r>
          </a:p>
          <a:p>
            <a:pPr>
              <a:spcBef>
                <a:spcPts val="900"/>
              </a:spcBef>
              <a:spcAft>
                <a:spcPts val="900"/>
              </a:spcAft>
            </a:pPr>
            <a:r>
              <a:rPr lang="en-US" sz="3600" dirty="0" smtClean="0">
                <a:solidFill>
                  <a:srgbClr val="1D3A60"/>
                </a:solidFill>
                <a:latin typeface="Helvetica"/>
                <a:cs typeface="Helvetica"/>
              </a:rPr>
              <a:t>3</a:t>
            </a:r>
            <a:r>
              <a:rPr lang="en-US" sz="3600" dirty="0">
                <a:solidFill>
                  <a:srgbClr val="1D3A60"/>
                </a:solidFill>
                <a:latin typeface="Helvetica"/>
                <a:cs typeface="Helvetica"/>
              </a:rPr>
              <a:t>-10% </a:t>
            </a:r>
            <a:r>
              <a:rPr lang="en-US" sz="2800" dirty="0">
                <a:solidFill>
                  <a:srgbClr val="1D3A60"/>
                </a:solidFill>
                <a:latin typeface="Helvetica"/>
                <a:cs typeface="Helvetica"/>
              </a:rPr>
              <a:t>Caucasians, 30% in </a:t>
            </a:r>
            <a:r>
              <a:rPr lang="en-US" sz="2800" dirty="0" smtClean="0">
                <a:solidFill>
                  <a:srgbClr val="1D3A60"/>
                </a:solidFill>
                <a:latin typeface="Helvetica"/>
                <a:cs typeface="Helvetica"/>
              </a:rPr>
              <a:t>Eastern Europe are PMs @ 2D6</a:t>
            </a:r>
            <a:endParaRPr lang="en-US" sz="2900" dirty="0" smtClean="0">
              <a:solidFill>
                <a:srgbClr val="1D3A60"/>
              </a:solidFill>
              <a:latin typeface="Helvetica"/>
              <a:cs typeface="Helvetica"/>
            </a:endParaRPr>
          </a:p>
          <a:p>
            <a:pPr>
              <a:spcBef>
                <a:spcPts val="900"/>
              </a:spcBef>
              <a:spcAft>
                <a:spcPts val="900"/>
              </a:spcAft>
            </a:pPr>
            <a:r>
              <a:rPr lang="en-US" sz="2900" dirty="0" smtClean="0">
                <a:solidFill>
                  <a:srgbClr val="1D3A60"/>
                </a:solidFill>
                <a:latin typeface="Helvetica"/>
                <a:cs typeface="Helvetica"/>
              </a:rPr>
              <a:t>Cannot convert prodrugs</a:t>
            </a:r>
            <a:r>
              <a:rPr lang="en-US" sz="2800" dirty="0" smtClean="0">
                <a:solidFill>
                  <a:srgbClr val="1D3A60"/>
                </a:solidFill>
                <a:latin typeface="Helvetica"/>
                <a:cs typeface="Helvetica"/>
              </a:rPr>
              <a:t>, </a:t>
            </a:r>
            <a:r>
              <a:rPr lang="en-US" sz="2800" dirty="0">
                <a:solidFill>
                  <a:srgbClr val="1D3A60"/>
                </a:solidFill>
                <a:latin typeface="Helvetica"/>
                <a:cs typeface="Helvetica"/>
              </a:rPr>
              <a:t>codeine, </a:t>
            </a:r>
            <a:r>
              <a:rPr lang="en-US" sz="2800" dirty="0" smtClean="0">
                <a:solidFill>
                  <a:srgbClr val="1D3A60"/>
                </a:solidFill>
                <a:latin typeface="Helvetica"/>
                <a:cs typeface="Helvetica"/>
              </a:rPr>
              <a:t>tramadol,  </a:t>
            </a:r>
            <a:r>
              <a:rPr lang="en-US" sz="2800" dirty="0">
                <a:solidFill>
                  <a:srgbClr val="1D3A60"/>
                </a:solidFill>
                <a:latin typeface="Helvetica"/>
                <a:cs typeface="Helvetica"/>
              </a:rPr>
              <a:t>oxycodone, </a:t>
            </a:r>
            <a:r>
              <a:rPr lang="en-US" sz="2800" dirty="0" smtClean="0">
                <a:solidFill>
                  <a:srgbClr val="1D3A60"/>
                </a:solidFill>
                <a:latin typeface="Helvetica"/>
                <a:cs typeface="Helvetica"/>
              </a:rPr>
              <a:t>into analgesic morphine so get no benefit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09986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3120"/>
          </a:xfrm>
        </p:spPr>
        <p:txBody>
          <a:bodyPr>
            <a:normAutofit/>
          </a:bodyPr>
          <a:lstStyle/>
          <a:p>
            <a:r>
              <a:rPr lang="en-US" dirty="0" smtClean="0"/>
              <a:t> POOR METABOLIZERS</a:t>
            </a:r>
            <a:endParaRPr lang="en-US" dirty="0"/>
          </a:p>
        </p:txBody>
      </p:sp>
      <p:sp>
        <p:nvSpPr>
          <p:cNvPr id="3" name="Content Placeholder 2"/>
          <p:cNvSpPr>
            <a:spLocks noGrp="1"/>
          </p:cNvSpPr>
          <p:nvPr>
            <p:ph idx="1"/>
          </p:nvPr>
        </p:nvSpPr>
        <p:spPr>
          <a:xfrm>
            <a:off x="853440" y="1320800"/>
            <a:ext cx="7630160" cy="5415280"/>
          </a:xfrm>
        </p:spPr>
        <p:txBody>
          <a:bodyPr>
            <a:noAutofit/>
          </a:bodyPr>
          <a:lstStyle/>
          <a:p>
            <a:pPr>
              <a:spcBef>
                <a:spcPts val="1000"/>
              </a:spcBef>
              <a:spcAft>
                <a:spcPts val="1000"/>
              </a:spcAft>
            </a:pPr>
            <a:r>
              <a:rPr lang="en-US" sz="2400" dirty="0" smtClean="0">
                <a:solidFill>
                  <a:srgbClr val="1D3A60"/>
                </a:solidFill>
                <a:latin typeface="Avenir Medium"/>
                <a:cs typeface="Avenir Medium"/>
              </a:rPr>
              <a:t>Aropax</a:t>
            </a:r>
            <a:r>
              <a:rPr lang="en-US" sz="2400" dirty="0">
                <a:solidFill>
                  <a:srgbClr val="1D3A60"/>
                </a:solidFill>
                <a:latin typeface="Avenir Medium"/>
                <a:cs typeface="Avenir Medium"/>
              </a:rPr>
              <a:t>, (paroxetine) and </a:t>
            </a:r>
            <a:r>
              <a:rPr lang="en-US" sz="2400" dirty="0" smtClean="0">
                <a:solidFill>
                  <a:srgbClr val="1D3A60"/>
                </a:solidFill>
                <a:latin typeface="Avenir Medium"/>
                <a:cs typeface="Avenir Medium"/>
              </a:rPr>
              <a:t>Prozac (fluoxetine)) are metabolized by 2D6 and inhibit it as is a host of other drugs.</a:t>
            </a:r>
          </a:p>
          <a:p>
            <a:pPr>
              <a:spcBef>
                <a:spcPts val="1000"/>
              </a:spcBef>
              <a:spcAft>
                <a:spcPts val="1000"/>
              </a:spcAft>
            </a:pPr>
            <a:r>
              <a:rPr lang="en-US" sz="2400" dirty="0" smtClean="0">
                <a:solidFill>
                  <a:srgbClr val="1D3A60"/>
                </a:solidFill>
                <a:latin typeface="Avenir Medium"/>
                <a:cs typeface="Avenir Medium"/>
              </a:rPr>
              <a:t>Australian PI says nothing about Poor Metabolizers. </a:t>
            </a:r>
          </a:p>
          <a:p>
            <a:pPr>
              <a:spcBef>
                <a:spcPts val="1000"/>
              </a:spcBef>
              <a:spcAft>
                <a:spcPts val="1000"/>
              </a:spcAft>
            </a:pPr>
            <a:r>
              <a:rPr lang="en-US" sz="2400" dirty="0" smtClean="0">
                <a:solidFill>
                  <a:srgbClr val="1D3A60"/>
                </a:solidFill>
                <a:latin typeface="Avenir Medium"/>
                <a:cs typeface="Avenir Medium"/>
              </a:rPr>
              <a:t>El I Lilly in USA  markets Prozac Weekly for Poor Metabolizers. </a:t>
            </a:r>
          </a:p>
          <a:p>
            <a:pPr>
              <a:spcBef>
                <a:spcPts val="1000"/>
              </a:spcBef>
              <a:spcAft>
                <a:spcPts val="1000"/>
              </a:spcAft>
            </a:pPr>
            <a:r>
              <a:rPr lang="en-US" sz="2400" dirty="0" smtClean="0">
                <a:solidFill>
                  <a:srgbClr val="1D3A60"/>
                </a:solidFill>
                <a:latin typeface="Avenir Medium"/>
                <a:cs typeface="Avenir Medium"/>
              </a:rPr>
              <a:t>Tiny dose, slow release</a:t>
            </a:r>
          </a:p>
          <a:p>
            <a:pPr>
              <a:spcBef>
                <a:spcPts val="1000"/>
              </a:spcBef>
              <a:spcAft>
                <a:spcPts val="1000"/>
              </a:spcAft>
            </a:pPr>
            <a:r>
              <a:rPr lang="en-US" sz="2400" dirty="0" smtClean="0">
                <a:solidFill>
                  <a:srgbClr val="1D3A60"/>
                </a:solidFill>
                <a:latin typeface="Avenir Medium"/>
                <a:cs typeface="Avenir Medium"/>
              </a:rPr>
              <a:t>That’s good to know  for a negligence suit against the drug company</a:t>
            </a:r>
            <a:endParaRPr lang="en-US" sz="2400" dirty="0">
              <a:solidFill>
                <a:srgbClr val="1D3A60"/>
              </a:solidFill>
              <a:latin typeface="Avenir Medium"/>
              <a:cs typeface="Avenir Medium"/>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138589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6160"/>
            <a:ext cx="9144000" cy="542298"/>
          </a:xfrm>
        </p:spPr>
        <p:txBody>
          <a:bodyPr>
            <a:noAutofit/>
          </a:bodyPr>
          <a:lstStyle/>
          <a:p>
            <a:r>
              <a:rPr lang="en-AU" sz="3200" dirty="0" smtClean="0">
                <a:solidFill>
                  <a:srgbClr val="73292A"/>
                </a:solidFill>
              </a:rPr>
              <a:t> </a:t>
            </a:r>
            <a:r>
              <a:rPr lang="en-US" sz="3400" b="1" dirty="0" smtClean="0">
                <a:solidFill>
                  <a:srgbClr val="73292A"/>
                </a:solidFill>
                <a:latin typeface="Bangla Sangam MN"/>
                <a:cs typeface="Bangla Sangam MN"/>
              </a:rPr>
              <a:t>ULTRA RAPID METABOLIZERS (UM)</a:t>
            </a:r>
            <a:r>
              <a:rPr lang="en-US" sz="3400" dirty="0" smtClean="0">
                <a:solidFill>
                  <a:srgbClr val="73292A"/>
                </a:solidFill>
                <a:latin typeface="Bangla Sangam MN"/>
                <a:cs typeface="Bangla Sangam MN"/>
              </a:rPr>
              <a:t/>
            </a:r>
            <a:br>
              <a:rPr lang="en-US" sz="3400" dirty="0" smtClean="0">
                <a:solidFill>
                  <a:srgbClr val="73292A"/>
                </a:solidFill>
                <a:latin typeface="Bangla Sangam MN"/>
                <a:cs typeface="Bangla Sangam MN"/>
              </a:rPr>
            </a:br>
            <a:r>
              <a:rPr lang="en-US" sz="2700" dirty="0" smtClean="0">
                <a:solidFill>
                  <a:srgbClr val="73292A"/>
                </a:solidFill>
                <a:latin typeface="Bangla Sangam MN"/>
                <a:cs typeface="Bangla Sangam MN"/>
              </a:rPr>
              <a:t/>
            </a:r>
            <a:br>
              <a:rPr lang="en-US" sz="2700" dirty="0" smtClean="0">
                <a:solidFill>
                  <a:srgbClr val="73292A"/>
                </a:solidFill>
                <a:latin typeface="Bangla Sangam MN"/>
                <a:cs typeface="Bangla Sangam MN"/>
              </a:rPr>
            </a:br>
            <a:r>
              <a:rPr lang="en-US" sz="900" dirty="0" smtClean="0">
                <a:solidFill>
                  <a:srgbClr val="73292A"/>
                </a:solidFill>
                <a:latin typeface="Bangla Sangam MN"/>
                <a:cs typeface="Bangla Sangam MN"/>
              </a:rPr>
              <a:t/>
            </a:r>
            <a:br>
              <a:rPr lang="en-US" sz="900" dirty="0" smtClean="0">
                <a:solidFill>
                  <a:srgbClr val="73292A"/>
                </a:solidFill>
                <a:latin typeface="Bangla Sangam MN"/>
                <a:cs typeface="Bangla Sangam MN"/>
              </a:rPr>
            </a:br>
            <a:endParaRPr lang="en-AU" sz="2700" dirty="0">
              <a:solidFill>
                <a:srgbClr val="73292A"/>
              </a:solidFill>
              <a:latin typeface="Bangla Sangam MN"/>
              <a:cs typeface="Bangla Sangam MN"/>
            </a:endParaRPr>
          </a:p>
        </p:txBody>
      </p:sp>
      <p:sp>
        <p:nvSpPr>
          <p:cNvPr id="3" name="Content Placeholder 2"/>
          <p:cNvSpPr>
            <a:spLocks noGrp="1"/>
          </p:cNvSpPr>
          <p:nvPr>
            <p:ph idx="1"/>
          </p:nvPr>
        </p:nvSpPr>
        <p:spPr>
          <a:xfrm>
            <a:off x="477520" y="1422400"/>
            <a:ext cx="8097520" cy="4643120"/>
          </a:xfrm>
        </p:spPr>
        <p:txBody>
          <a:bodyPr>
            <a:noAutofit/>
          </a:bodyPr>
          <a:lstStyle/>
          <a:p>
            <a:pPr>
              <a:spcBef>
                <a:spcPts val="700"/>
              </a:spcBef>
              <a:spcAft>
                <a:spcPts val="700"/>
              </a:spcAft>
            </a:pPr>
            <a:r>
              <a:rPr lang="en-US" sz="2650" dirty="0" smtClean="0">
                <a:solidFill>
                  <a:schemeClr val="tx1">
                    <a:lumMod val="95000"/>
                    <a:lumOff val="5000"/>
                  </a:schemeClr>
                </a:solidFill>
                <a:latin typeface="Bangla Sangam MN"/>
                <a:cs typeface="Bangla Sangam MN"/>
              </a:rPr>
              <a:t>3</a:t>
            </a:r>
            <a:r>
              <a:rPr lang="en-US" sz="2650" dirty="0">
                <a:solidFill>
                  <a:schemeClr val="tx1">
                    <a:lumMod val="95000"/>
                    <a:lumOff val="5000"/>
                  </a:schemeClr>
                </a:solidFill>
                <a:latin typeface="Bangla Sangam MN"/>
                <a:cs typeface="Bangla Sangam MN"/>
              </a:rPr>
              <a:t>% of </a:t>
            </a:r>
            <a:r>
              <a:rPr lang="en-US" sz="2650" dirty="0" smtClean="0">
                <a:solidFill>
                  <a:schemeClr val="tx1">
                    <a:lumMod val="95000"/>
                    <a:lumOff val="5000"/>
                  </a:schemeClr>
                </a:solidFill>
                <a:latin typeface="Bangla Sangam MN"/>
                <a:cs typeface="Bangla Sangam MN"/>
              </a:rPr>
              <a:t>Caucasians,</a:t>
            </a:r>
            <a:r>
              <a:rPr lang="en-US" sz="2650" dirty="0">
                <a:solidFill>
                  <a:schemeClr val="tx1">
                    <a:lumMod val="95000"/>
                    <a:lumOff val="5000"/>
                  </a:schemeClr>
                </a:solidFill>
                <a:latin typeface="Bangla Sangam MN"/>
                <a:cs typeface="Bangla Sangam MN"/>
              </a:rPr>
              <a:t> 20% of  North Africans and Swedes </a:t>
            </a:r>
            <a:endParaRPr lang="en-US" sz="2650" dirty="0" smtClean="0">
              <a:solidFill>
                <a:schemeClr val="tx1">
                  <a:lumMod val="95000"/>
                  <a:lumOff val="5000"/>
                </a:schemeClr>
              </a:solidFill>
              <a:latin typeface="Helvetica"/>
              <a:cs typeface="Helvetica"/>
            </a:endParaRPr>
          </a:p>
          <a:p>
            <a:pPr>
              <a:spcBef>
                <a:spcPts val="700"/>
              </a:spcBef>
              <a:spcAft>
                <a:spcPts val="700"/>
              </a:spcAft>
            </a:pPr>
            <a:r>
              <a:rPr lang="en-US" sz="2650" dirty="0" smtClean="0">
                <a:solidFill>
                  <a:schemeClr val="tx1">
                    <a:lumMod val="95000"/>
                    <a:lumOff val="5000"/>
                  </a:schemeClr>
                </a:solidFill>
                <a:latin typeface="Helvetica"/>
                <a:cs typeface="Helvetica"/>
              </a:rPr>
              <a:t>Duplication of a 2D6 enzyme or carry 2C19*17*17  </a:t>
            </a:r>
          </a:p>
          <a:p>
            <a:pPr>
              <a:spcBef>
                <a:spcPts val="700"/>
              </a:spcBef>
              <a:spcAft>
                <a:spcPts val="700"/>
              </a:spcAft>
            </a:pPr>
            <a:r>
              <a:rPr lang="en-US" sz="2650" dirty="0" smtClean="0">
                <a:solidFill>
                  <a:schemeClr val="tx1">
                    <a:lumMod val="95000"/>
                    <a:lumOff val="5000"/>
                  </a:schemeClr>
                </a:solidFill>
                <a:latin typeface="Helvetica"/>
                <a:cs typeface="Helvetica"/>
              </a:rPr>
              <a:t>Suicide and death are both caused by toxicity and sudden even daily changes up or down </a:t>
            </a:r>
          </a:p>
          <a:p>
            <a:pPr>
              <a:spcBef>
                <a:spcPts val="700"/>
              </a:spcBef>
              <a:spcAft>
                <a:spcPts val="700"/>
              </a:spcAft>
            </a:pPr>
            <a:r>
              <a:rPr lang="en-AU" sz="2650" dirty="0" smtClean="0">
                <a:solidFill>
                  <a:schemeClr val="tx1">
                    <a:lumMod val="95000"/>
                    <a:lumOff val="5000"/>
                  </a:schemeClr>
                </a:solidFill>
                <a:latin typeface="Helvetica"/>
                <a:cs typeface="Helvetica"/>
              </a:rPr>
              <a:t>Pro-drugs, </a:t>
            </a:r>
            <a:r>
              <a:rPr lang="en-US" sz="2650" dirty="0" smtClean="0">
                <a:solidFill>
                  <a:schemeClr val="tx1">
                    <a:lumMod val="95000"/>
                    <a:lumOff val="5000"/>
                  </a:schemeClr>
                </a:solidFill>
                <a:latin typeface="Helvetica"/>
                <a:cs typeface="Helvetica"/>
              </a:rPr>
              <a:t>opiates,</a:t>
            </a:r>
            <a:r>
              <a:rPr lang="en-AU" sz="2650" dirty="0" smtClean="0">
                <a:solidFill>
                  <a:schemeClr val="tx1">
                    <a:lumMod val="95000"/>
                    <a:lumOff val="5000"/>
                  </a:schemeClr>
                </a:solidFill>
                <a:latin typeface="Helvetica"/>
                <a:cs typeface="Helvetica"/>
              </a:rPr>
              <a:t> are heavily implicated in deaths in UMs </a:t>
            </a:r>
          </a:p>
          <a:p>
            <a:pPr>
              <a:spcBef>
                <a:spcPts val="700"/>
              </a:spcBef>
              <a:spcAft>
                <a:spcPts val="700"/>
              </a:spcAft>
            </a:pPr>
            <a:r>
              <a:rPr lang="en-AU" sz="2650" dirty="0" smtClean="0">
                <a:solidFill>
                  <a:schemeClr val="tx1">
                    <a:lumMod val="95000"/>
                    <a:lumOff val="5000"/>
                  </a:schemeClr>
                </a:solidFill>
                <a:latin typeface="Helvetica"/>
                <a:cs typeface="Helvetica"/>
              </a:rPr>
              <a:t>If breast feeding UMs take codeine, babies can and do die</a:t>
            </a:r>
            <a:r>
              <a:rPr lang="en-AU" sz="2650" dirty="0" smtClean="0">
                <a:solidFill>
                  <a:srgbClr val="3E4566"/>
                </a:solidFill>
                <a:latin typeface="Helvetica"/>
                <a:cs typeface="Helvetica"/>
              </a:rPr>
              <a:t>.</a:t>
            </a:r>
            <a:endParaRPr lang="en-US" sz="2650" dirty="0" smtClean="0">
              <a:solidFill>
                <a:srgbClr val="3E4566"/>
              </a:solidFill>
              <a:latin typeface="Helvetica"/>
              <a:cs typeface="Helvetica"/>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382710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pic>
        <p:nvPicPr>
          <p:cNvPr id="6" name="Content Placeholder 5"/>
          <p:cNvPicPr>
            <a:picLocks noGrp="1"/>
          </p:cNvPicPr>
          <p:nvPr>
            <p:ph idx="1"/>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18213" b="18213"/>
          <a:stretch>
            <a:fillRect/>
          </a:stretch>
        </p:blipFill>
        <p:spPr bwMode="auto">
          <a:xfrm>
            <a:off x="660400" y="1076960"/>
            <a:ext cx="8016240" cy="5790883"/>
          </a:xfrm>
          <a:prstGeom prst="rect">
            <a:avLst/>
          </a:prstGeom>
          <a:noFill/>
          <a:ln>
            <a:noFill/>
          </a:ln>
        </p:spPr>
      </p:pic>
      <p:sp>
        <p:nvSpPr>
          <p:cNvPr id="2" name="Title 1"/>
          <p:cNvSpPr>
            <a:spLocks noGrp="1"/>
          </p:cNvSpPr>
          <p:nvPr>
            <p:ph type="title"/>
          </p:nvPr>
        </p:nvSpPr>
        <p:spPr>
          <a:xfrm>
            <a:off x="142240" y="168052"/>
            <a:ext cx="9001760" cy="990188"/>
          </a:xfrm>
        </p:spPr>
        <p:txBody>
          <a:bodyPr>
            <a:noAutofit/>
          </a:bodyPr>
          <a:lstStyle/>
          <a:p>
            <a:pPr algn="l"/>
            <a:r>
              <a:rPr lang="en-US" sz="2000" dirty="0">
                <a:solidFill>
                  <a:schemeClr val="tx1">
                    <a:lumMod val="95000"/>
                    <a:lumOff val="5000"/>
                  </a:schemeClr>
                </a:solidFill>
                <a:latin typeface="Helvetica"/>
                <a:cs typeface="Helvetica"/>
              </a:rPr>
              <a:t>Swedish morgue studies showed that </a:t>
            </a:r>
            <a:r>
              <a:rPr lang="en-US" sz="2000" dirty="0" smtClean="0">
                <a:solidFill>
                  <a:schemeClr val="tx1">
                    <a:lumMod val="95000"/>
                    <a:lumOff val="5000"/>
                  </a:schemeClr>
                </a:solidFill>
                <a:latin typeface="Helvetica"/>
                <a:cs typeface="Helvetica"/>
              </a:rPr>
              <a:t>ultra rapid metabolizers </a:t>
            </a:r>
            <a:r>
              <a:rPr lang="en-US" sz="2000" dirty="0">
                <a:solidFill>
                  <a:schemeClr val="tx1">
                    <a:lumMod val="95000"/>
                    <a:lumOff val="5000"/>
                  </a:schemeClr>
                </a:solidFill>
                <a:latin typeface="Helvetica"/>
                <a:cs typeface="Helvetica"/>
              </a:rPr>
              <a:t>at 2D6 are 15 times more likely to die from intoxication and 15 times more likely to die from suicide than EMs.</a:t>
            </a:r>
            <a:br>
              <a:rPr lang="en-US" sz="2000" dirty="0">
                <a:solidFill>
                  <a:schemeClr val="tx1">
                    <a:lumMod val="95000"/>
                    <a:lumOff val="5000"/>
                  </a:schemeClr>
                </a:solidFill>
                <a:latin typeface="Helvetica"/>
                <a:cs typeface="Helvetica"/>
              </a:rPr>
            </a:br>
            <a:endParaRPr lang="en-US" sz="2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479394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67360" y="314960"/>
            <a:ext cx="7752080" cy="751840"/>
          </a:xfrm>
        </p:spPr>
        <p:txBody>
          <a:bodyPr>
            <a:normAutofit fontScale="90000"/>
          </a:bodyPr>
          <a:lstStyle/>
          <a:p>
            <a:r>
              <a:rPr lang="en-US" sz="3400" b="1" dirty="0" smtClean="0">
                <a:solidFill>
                  <a:srgbClr val="73292A"/>
                </a:solidFill>
                <a:latin typeface="Bangla Sangam MN"/>
                <a:cs typeface="Bangla Sangam MN"/>
              </a:rPr>
              <a:t>INTERMEDIATE METABOLISERS (IMs)</a:t>
            </a:r>
            <a:endParaRPr lang="en-AU" sz="3400" b="1" dirty="0">
              <a:solidFill>
                <a:srgbClr val="73292A"/>
              </a:solidFill>
              <a:latin typeface="Bangla Sangam MN"/>
              <a:cs typeface="Bangla Sangam MN"/>
            </a:endParaRPr>
          </a:p>
        </p:txBody>
      </p:sp>
      <p:sp>
        <p:nvSpPr>
          <p:cNvPr id="3" name="Content Placeholder 2"/>
          <p:cNvSpPr>
            <a:spLocks noGrp="1"/>
          </p:cNvSpPr>
          <p:nvPr>
            <p:ph idx="1"/>
          </p:nvPr>
        </p:nvSpPr>
        <p:spPr>
          <a:xfrm>
            <a:off x="640080" y="1371600"/>
            <a:ext cx="7975600" cy="5100320"/>
          </a:xfrm>
        </p:spPr>
        <p:txBody>
          <a:bodyPr>
            <a:normAutofit fontScale="92500" lnSpcReduction="20000"/>
          </a:bodyPr>
          <a:lstStyle/>
          <a:p>
            <a:pPr marL="342000" indent="-342000">
              <a:spcBef>
                <a:spcPts val="1000"/>
              </a:spcBef>
              <a:spcAft>
                <a:spcPts val="1000"/>
              </a:spcAft>
            </a:pPr>
            <a:r>
              <a:rPr lang="en-US" sz="2600" dirty="0" smtClean="0">
                <a:solidFill>
                  <a:srgbClr val="1D3A60"/>
                </a:solidFill>
                <a:latin typeface="Helvetica"/>
                <a:cs typeface="Helvetica"/>
              </a:rPr>
              <a:t>1 normal allele and 1 inactive or low.</a:t>
            </a:r>
          </a:p>
          <a:p>
            <a:pPr marL="342000" indent="-342000">
              <a:spcBef>
                <a:spcPts val="1000"/>
              </a:spcBef>
              <a:spcAft>
                <a:spcPts val="1000"/>
              </a:spcAft>
            </a:pPr>
            <a:r>
              <a:rPr lang="en-US" sz="2600" dirty="0" smtClean="0">
                <a:solidFill>
                  <a:srgbClr val="1D3A60"/>
                </a:solidFill>
                <a:latin typeface="Helvetica"/>
                <a:cs typeface="Helvetica"/>
              </a:rPr>
              <a:t>Wide range of enzyme activity. </a:t>
            </a:r>
          </a:p>
          <a:p>
            <a:pPr marL="342000" indent="-342000">
              <a:spcBef>
                <a:spcPts val="1000"/>
              </a:spcBef>
              <a:spcAft>
                <a:spcPts val="1000"/>
              </a:spcAft>
            </a:pPr>
            <a:r>
              <a:rPr lang="en-US" sz="2600" dirty="0" smtClean="0">
                <a:solidFill>
                  <a:srgbClr val="1D3A60"/>
                </a:solidFill>
                <a:latin typeface="Helvetica"/>
                <a:cs typeface="Helvetica"/>
              </a:rPr>
              <a:t>Some metabolize normally. Some like PMs. </a:t>
            </a:r>
          </a:p>
          <a:p>
            <a:pPr marL="342000" indent="-342000">
              <a:spcBef>
                <a:spcPts val="1000"/>
              </a:spcBef>
              <a:spcAft>
                <a:spcPts val="1000"/>
              </a:spcAft>
            </a:pPr>
            <a:r>
              <a:rPr lang="en-US" sz="2600" dirty="0" smtClean="0">
                <a:solidFill>
                  <a:srgbClr val="1D3A60"/>
                </a:solidFill>
                <a:latin typeface="Helvetica"/>
                <a:cs typeface="Helvetica"/>
              </a:rPr>
              <a:t>IM and EM genotype subjected to </a:t>
            </a:r>
            <a:r>
              <a:rPr lang="en-US" sz="2600" dirty="0">
                <a:solidFill>
                  <a:srgbClr val="1D3A60"/>
                </a:solidFill>
                <a:latin typeface="Helvetica"/>
                <a:cs typeface="Helvetica"/>
              </a:rPr>
              <a:t>an </a:t>
            </a:r>
            <a:r>
              <a:rPr lang="en-US" sz="2600" dirty="0" smtClean="0">
                <a:solidFill>
                  <a:srgbClr val="1D3A60"/>
                </a:solidFill>
                <a:latin typeface="Helvetica"/>
                <a:cs typeface="Helvetica"/>
              </a:rPr>
              <a:t>inhibitor may convert  both EMs and IMs into PM phenotype </a:t>
            </a:r>
            <a:r>
              <a:rPr lang="en-US" sz="2600" dirty="0" smtClean="0">
                <a:solidFill>
                  <a:schemeClr val="bg2">
                    <a:lumMod val="10000"/>
                  </a:schemeClr>
                </a:solidFill>
                <a:latin typeface="Helvetica"/>
                <a:cs typeface="Helvetica"/>
              </a:rPr>
              <a:t>over time </a:t>
            </a:r>
          </a:p>
          <a:p>
            <a:pPr marL="342000" indent="-342000">
              <a:spcBef>
                <a:spcPts val="1000"/>
              </a:spcBef>
              <a:spcAft>
                <a:spcPts val="1000"/>
              </a:spcAft>
            </a:pPr>
            <a:r>
              <a:rPr lang="en-US" sz="2600" dirty="0" smtClean="0">
                <a:solidFill>
                  <a:srgbClr val="1D3A60"/>
                </a:solidFill>
                <a:latin typeface="Helvetica"/>
                <a:cs typeface="Helvetica"/>
              </a:rPr>
              <a:t>Strong inhibitors include methadone, Aropax, Prozac Digesic </a:t>
            </a:r>
          </a:p>
          <a:p>
            <a:pPr marL="342000" indent="-342000">
              <a:spcBef>
                <a:spcPts val="1000"/>
              </a:spcBef>
              <a:spcAft>
                <a:spcPts val="1000"/>
              </a:spcAft>
            </a:pPr>
            <a:r>
              <a:rPr lang="en-US" sz="2600" dirty="0" smtClean="0">
                <a:solidFill>
                  <a:srgbClr val="1D3A60"/>
                </a:solidFill>
                <a:latin typeface="Helvetica"/>
                <a:cs typeface="Helvetica"/>
              </a:rPr>
              <a:t>Either strongly or mildly, all antidepressants inhibit at least one cytochrome </a:t>
            </a:r>
            <a:r>
              <a:rPr lang="en-AU" sz="2600" dirty="0" smtClean="0">
                <a:solidFill>
                  <a:srgbClr val="1D3A60"/>
                </a:solidFill>
                <a:latin typeface="Helvetica"/>
                <a:cs typeface="Helvetica"/>
              </a:rPr>
              <a:t> enzyme and reduce metabolising capacity in a dose-dependent way.</a:t>
            </a:r>
          </a:p>
          <a:p>
            <a:pPr marL="0" indent="0">
              <a:spcBef>
                <a:spcPts val="800"/>
              </a:spcBef>
              <a:spcAft>
                <a:spcPts val="800"/>
              </a:spcAft>
            </a:pPr>
            <a:endParaRPr lang="en-AU" sz="2600" dirty="0">
              <a:solidFill>
                <a:srgbClr val="1D3A60"/>
              </a:solidFill>
              <a:latin typeface="Helvetica"/>
              <a:cs typeface="Helvetica"/>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123334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45440" y="741998"/>
            <a:ext cx="8229600" cy="1143000"/>
          </a:xfrm>
        </p:spPr>
        <p:txBody>
          <a:bodyPr>
            <a:normAutofit/>
          </a:bodyPr>
          <a:lstStyle/>
          <a:p>
            <a:r>
              <a:rPr lang="en-AU" sz="3300" dirty="0" smtClean="0">
                <a:solidFill>
                  <a:srgbClr val="73292A"/>
                </a:solidFill>
                <a:latin typeface="Bangla Sangam MN"/>
                <a:cs typeface="Bangla Sangam MN"/>
              </a:rPr>
              <a:t> PERSONALISED MEDICINE VERSUS EVIDENCE-BASED MEDICINE</a:t>
            </a:r>
            <a:endParaRPr lang="en-AU" sz="3300" dirty="0">
              <a:solidFill>
                <a:srgbClr val="73292A"/>
              </a:solidFill>
              <a:latin typeface="Bangla Sangam MN"/>
              <a:cs typeface="Bangla Sangam MN"/>
            </a:endParaRPr>
          </a:p>
        </p:txBody>
      </p:sp>
      <p:sp>
        <p:nvSpPr>
          <p:cNvPr id="3" name="Content Placeholder 2"/>
          <p:cNvSpPr>
            <a:spLocks noGrp="1"/>
          </p:cNvSpPr>
          <p:nvPr>
            <p:ph idx="1"/>
          </p:nvPr>
        </p:nvSpPr>
        <p:spPr>
          <a:xfrm>
            <a:off x="762000" y="2286000"/>
            <a:ext cx="7528560" cy="4318000"/>
          </a:xfrm>
        </p:spPr>
        <p:txBody>
          <a:bodyPr>
            <a:normAutofit/>
          </a:bodyPr>
          <a:lstStyle/>
          <a:p>
            <a:pPr>
              <a:spcBef>
                <a:spcPts val="800"/>
              </a:spcBef>
              <a:spcAft>
                <a:spcPts val="800"/>
              </a:spcAft>
            </a:pPr>
            <a:r>
              <a:rPr lang="en-AU" sz="3000" dirty="0">
                <a:solidFill>
                  <a:srgbClr val="3E4566"/>
                </a:solidFill>
              </a:rPr>
              <a:t>E</a:t>
            </a:r>
            <a:r>
              <a:rPr lang="en-AU" sz="3000" dirty="0" smtClean="0">
                <a:solidFill>
                  <a:srgbClr val="3E4566"/>
                </a:solidFill>
              </a:rPr>
              <a:t>vidence-based medicine is based on averages. Ignores outliers.</a:t>
            </a:r>
          </a:p>
          <a:p>
            <a:pPr>
              <a:spcBef>
                <a:spcPts val="800"/>
              </a:spcBef>
              <a:spcAft>
                <a:spcPts val="800"/>
              </a:spcAft>
            </a:pPr>
            <a:r>
              <a:rPr lang="en-AU" sz="3000" dirty="0" smtClean="0">
                <a:solidFill>
                  <a:srgbClr val="3E4566"/>
                </a:solidFill>
              </a:rPr>
              <a:t>The majority are outliers</a:t>
            </a:r>
          </a:p>
          <a:p>
            <a:pPr>
              <a:spcBef>
                <a:spcPts val="800"/>
              </a:spcBef>
              <a:spcAft>
                <a:spcPts val="800"/>
              </a:spcAft>
            </a:pPr>
            <a:r>
              <a:rPr lang="en-AU" sz="3000" dirty="0" smtClean="0">
                <a:solidFill>
                  <a:srgbClr val="3E4566"/>
                </a:solidFill>
              </a:rPr>
              <a:t>In vitro trials of drug metabolism record positions </a:t>
            </a:r>
            <a:br>
              <a:rPr lang="en-AU" sz="3000" dirty="0" smtClean="0">
                <a:solidFill>
                  <a:srgbClr val="3E4566"/>
                </a:solidFill>
              </a:rPr>
            </a:br>
            <a:r>
              <a:rPr lang="en-AU" sz="3000" dirty="0" smtClean="0">
                <a:solidFill>
                  <a:srgbClr val="3E4566"/>
                </a:solidFill>
              </a:rPr>
              <a:t>on the X and Y axis.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69383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Shot_AkHomsPGPM_31.08.2016.png"/>
          <p:cNvPicPr>
            <a:picLocks noChangeAspect="1"/>
          </p:cNvPicPr>
          <p:nvPr/>
        </p:nvPicPr>
        <p:blipFill>
          <a:blip r:embed="rId2"/>
          <a:stretch>
            <a:fillRect/>
          </a:stretch>
        </p:blipFill>
        <p:spPr>
          <a:xfrm>
            <a:off x="2315378" y="0"/>
            <a:ext cx="4496853" cy="662432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163427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b="7170"/>
          <a:stretch/>
        </p:blipFill>
        <p:spPr>
          <a:xfrm>
            <a:off x="168669" y="2093365"/>
            <a:ext cx="4477034" cy="3112906"/>
          </a:xfrm>
          <a:prstGeom prst="rect">
            <a:avLst/>
          </a:prstGeom>
        </p:spPr>
      </p:pic>
      <p:pic>
        <p:nvPicPr>
          <p:cNvPr id="5" name="Picture 4"/>
          <p:cNvPicPr>
            <a:picLocks noChangeAspect="1"/>
          </p:cNvPicPr>
          <p:nvPr/>
        </p:nvPicPr>
        <p:blipFill rotWithShape="1">
          <a:blip r:embed="rId2"/>
          <a:srcRect b="7170"/>
          <a:stretch/>
        </p:blipFill>
        <p:spPr>
          <a:xfrm>
            <a:off x="4572000" y="2093364"/>
            <a:ext cx="4477034" cy="3112907"/>
          </a:xfrm>
          <a:prstGeom prst="rect">
            <a:avLst/>
          </a:prstGeom>
        </p:spPr>
      </p:pic>
      <p:cxnSp>
        <p:nvCxnSpPr>
          <p:cNvPr id="3" name="Straight Connector 2"/>
          <p:cNvCxnSpPr/>
          <p:nvPr/>
        </p:nvCxnSpPr>
        <p:spPr>
          <a:xfrm flipV="1">
            <a:off x="4710477" y="2675194"/>
            <a:ext cx="3818819" cy="1981626"/>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84480" y="755134"/>
            <a:ext cx="4277083" cy="538609"/>
          </a:xfrm>
          <a:prstGeom prst="rect">
            <a:avLst/>
          </a:prstGeom>
        </p:spPr>
        <p:txBody>
          <a:bodyPr wrap="square">
            <a:spAutoFit/>
          </a:bodyPr>
          <a:lstStyle/>
          <a:p>
            <a:r>
              <a:rPr lang="en-US" sz="2900" dirty="0" smtClean="0">
                <a:solidFill>
                  <a:srgbClr val="922B2A"/>
                </a:solidFill>
                <a:latin typeface="Helvetica"/>
                <a:cs typeface="Helvetica"/>
              </a:rPr>
              <a:t>Personalised medicine</a:t>
            </a:r>
            <a:endParaRPr lang="en-US" sz="2900" dirty="0">
              <a:solidFill>
                <a:srgbClr val="922B2A"/>
              </a:solidFill>
              <a:latin typeface="Helvetica"/>
              <a:cs typeface="Helvetica"/>
            </a:endParaRPr>
          </a:p>
        </p:txBody>
      </p:sp>
      <p:sp>
        <p:nvSpPr>
          <p:cNvPr id="10" name="TextBox 9"/>
          <p:cNvSpPr txBox="1"/>
          <p:nvPr/>
        </p:nvSpPr>
        <p:spPr>
          <a:xfrm>
            <a:off x="4511040" y="757675"/>
            <a:ext cx="4443032" cy="530915"/>
          </a:xfrm>
          <a:prstGeom prst="rect">
            <a:avLst/>
          </a:prstGeom>
          <a:noFill/>
        </p:spPr>
        <p:txBody>
          <a:bodyPr wrap="square" rtlCol="0">
            <a:spAutoFit/>
          </a:bodyPr>
          <a:lstStyle/>
          <a:p>
            <a:r>
              <a:rPr lang="en-US" sz="2850" dirty="0" smtClean="0">
                <a:latin typeface="Helvetica"/>
                <a:cs typeface="Helvetica"/>
              </a:rPr>
              <a:t>Evidence based medicine</a:t>
            </a:r>
            <a:endParaRPr lang="en-US" sz="2850" dirty="0">
              <a:latin typeface="Helvetica"/>
              <a:cs typeface="Helvetica"/>
            </a:endParaRPr>
          </a:p>
        </p:txBody>
      </p:sp>
      <p:sp>
        <p:nvSpPr>
          <p:cNvPr id="7" name="TextBox 6"/>
          <p:cNvSpPr txBox="1"/>
          <p:nvPr/>
        </p:nvSpPr>
        <p:spPr>
          <a:xfrm>
            <a:off x="822959" y="5334001"/>
            <a:ext cx="7477761" cy="1631216"/>
          </a:xfrm>
          <a:prstGeom prst="rect">
            <a:avLst/>
          </a:prstGeom>
          <a:noFill/>
        </p:spPr>
        <p:txBody>
          <a:bodyPr wrap="square" rtlCol="0">
            <a:spAutoFit/>
          </a:bodyPr>
          <a:lstStyle/>
          <a:p>
            <a:pPr>
              <a:spcBef>
                <a:spcPts val="800"/>
              </a:spcBef>
              <a:spcAft>
                <a:spcPts val="800"/>
              </a:spcAft>
            </a:pPr>
            <a:r>
              <a:rPr lang="en-AU" sz="2000" dirty="0">
                <a:solidFill>
                  <a:srgbClr val="3E4566"/>
                </a:solidFill>
                <a:latin typeface="Avenir Next Medium"/>
                <a:cs typeface="Avenir Next Medium"/>
              </a:rPr>
              <a:t>A line </a:t>
            </a:r>
            <a:r>
              <a:rPr lang="en-AU" sz="2000" dirty="0" smtClean="0">
                <a:solidFill>
                  <a:srgbClr val="3E4566"/>
                </a:solidFill>
                <a:latin typeface="Avenir Next Medium"/>
                <a:cs typeface="Avenir Next Medium"/>
              </a:rPr>
              <a:t>shows </a:t>
            </a:r>
            <a:r>
              <a:rPr lang="en-AU" sz="2000" dirty="0">
                <a:solidFill>
                  <a:srgbClr val="3E4566"/>
                </a:solidFill>
                <a:latin typeface="Avenir Next Medium"/>
                <a:cs typeface="Avenir Next Medium"/>
              </a:rPr>
              <a:t>the direction taken by these </a:t>
            </a:r>
            <a:r>
              <a:rPr lang="en-AU" sz="2000" dirty="0" smtClean="0">
                <a:solidFill>
                  <a:srgbClr val="3E4566"/>
                </a:solidFill>
                <a:latin typeface="Avenir Next Medium"/>
                <a:cs typeface="Avenir Next Medium"/>
              </a:rPr>
              <a:t>dots represents </a:t>
            </a:r>
            <a:r>
              <a:rPr lang="en-AU" sz="2000" dirty="0">
                <a:solidFill>
                  <a:srgbClr val="3E4566"/>
                </a:solidFill>
                <a:latin typeface="Avenir Next Medium"/>
                <a:cs typeface="Avenir Next Medium"/>
              </a:rPr>
              <a:t>evidence-based medicine.</a:t>
            </a:r>
          </a:p>
          <a:p>
            <a:pPr>
              <a:spcBef>
                <a:spcPts val="800"/>
              </a:spcBef>
              <a:spcAft>
                <a:spcPts val="800"/>
              </a:spcAft>
            </a:pPr>
            <a:r>
              <a:rPr lang="en-AU" sz="2000" dirty="0">
                <a:solidFill>
                  <a:srgbClr val="3E4566"/>
                </a:solidFill>
                <a:latin typeface="Avenir Next Medium"/>
                <a:cs typeface="Avenir Next Medium"/>
              </a:rPr>
              <a:t>But which dot </a:t>
            </a:r>
            <a:r>
              <a:rPr lang="en-AU" sz="2000" dirty="0" smtClean="0">
                <a:solidFill>
                  <a:srgbClr val="3E4566"/>
                </a:solidFill>
                <a:latin typeface="Avenir Next Medium"/>
                <a:cs typeface="Avenir Next Medium"/>
              </a:rPr>
              <a:t>represents our </a:t>
            </a:r>
            <a:r>
              <a:rPr lang="en-AU" sz="2000" dirty="0">
                <a:solidFill>
                  <a:srgbClr val="3E4566"/>
                </a:solidFill>
                <a:latin typeface="Avenir Next Medium"/>
                <a:cs typeface="Avenir Next Medium"/>
              </a:rPr>
              <a:t>patient?</a:t>
            </a:r>
          </a:p>
          <a:p>
            <a:endParaRPr lang="en-US" sz="2000" dirty="0">
              <a:latin typeface="Avenir Next Medium"/>
              <a:cs typeface="Avenir Next Medium"/>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45350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183198"/>
            <a:ext cx="9144000" cy="1143000"/>
          </a:xfrm>
        </p:spPr>
        <p:txBody>
          <a:bodyPr>
            <a:noAutofit/>
          </a:bodyPr>
          <a:lstStyle/>
          <a:p>
            <a:r>
              <a:rPr lang="en-US" sz="3600" dirty="0" smtClean="0"/>
              <a:t> WE KNOW THE DIRECTION OF CHANGE</a:t>
            </a:r>
            <a:endParaRPr lang="en-US" sz="3600" dirty="0"/>
          </a:p>
        </p:txBody>
      </p:sp>
      <p:sp>
        <p:nvSpPr>
          <p:cNvPr id="3" name="Content Placeholder 2"/>
          <p:cNvSpPr>
            <a:spLocks noGrp="1"/>
          </p:cNvSpPr>
          <p:nvPr>
            <p:ph idx="1"/>
          </p:nvPr>
        </p:nvSpPr>
        <p:spPr>
          <a:xfrm>
            <a:off x="457200" y="1325880"/>
            <a:ext cx="8514080" cy="4525963"/>
          </a:xfrm>
        </p:spPr>
        <p:txBody>
          <a:bodyPr>
            <a:noAutofit/>
          </a:bodyPr>
          <a:lstStyle/>
          <a:p>
            <a:pPr>
              <a:spcBef>
                <a:spcPts val="800"/>
              </a:spcBef>
              <a:spcAft>
                <a:spcPts val="800"/>
              </a:spcAft>
            </a:pPr>
            <a:r>
              <a:rPr lang="en-US" sz="2300" dirty="0"/>
              <a:t> </a:t>
            </a:r>
            <a:r>
              <a:rPr lang="en-US" sz="2300" dirty="0">
                <a:solidFill>
                  <a:srgbClr val="103576"/>
                </a:solidFill>
              </a:rPr>
              <a:t>We know the direction (not the </a:t>
            </a:r>
            <a:r>
              <a:rPr lang="en-US" sz="2300" dirty="0" smtClean="0">
                <a:solidFill>
                  <a:srgbClr val="103576"/>
                </a:solidFill>
              </a:rPr>
              <a:t>size ) </a:t>
            </a:r>
            <a:r>
              <a:rPr lang="en-US" sz="2300" dirty="0">
                <a:solidFill>
                  <a:srgbClr val="103576"/>
                </a:solidFill>
              </a:rPr>
              <a:t>of change </a:t>
            </a:r>
            <a:endParaRPr lang="en-US" sz="2300" dirty="0" smtClean="0"/>
          </a:p>
          <a:p>
            <a:pPr>
              <a:spcBef>
                <a:spcPts val="800"/>
              </a:spcBef>
              <a:spcAft>
                <a:spcPts val="800"/>
              </a:spcAft>
            </a:pPr>
            <a:r>
              <a:rPr lang="en-US" sz="2300" dirty="0" smtClean="0"/>
              <a:t>The </a:t>
            </a:r>
            <a:r>
              <a:rPr lang="en-US" sz="2300" dirty="0"/>
              <a:t>late David Flockhart, an </a:t>
            </a:r>
            <a:r>
              <a:rPr lang="en-US" sz="2300" dirty="0" smtClean="0"/>
              <a:t>Australian psychiatrist and </a:t>
            </a:r>
            <a:r>
              <a:rPr lang="en-US" sz="2300" dirty="0"/>
              <a:t>leader in </a:t>
            </a:r>
            <a:r>
              <a:rPr lang="en-US" sz="2300" dirty="0" smtClean="0"/>
              <a:t>pharmacogenetics said</a:t>
            </a:r>
            <a:r>
              <a:rPr lang="en-US" sz="2300" dirty="0"/>
              <a:t>:</a:t>
            </a:r>
            <a:r>
              <a:rPr lang="en-US" sz="2300" dirty="0" smtClean="0"/>
              <a:t> </a:t>
            </a:r>
            <a:endParaRPr lang="en-US" sz="2300" dirty="0"/>
          </a:p>
          <a:p>
            <a:pPr>
              <a:spcBef>
                <a:spcPts val="800"/>
              </a:spcBef>
              <a:spcAft>
                <a:spcPts val="800"/>
              </a:spcAft>
            </a:pPr>
            <a:r>
              <a:rPr lang="en-US" sz="2300" dirty="0"/>
              <a:t>“We </a:t>
            </a:r>
            <a:r>
              <a:rPr lang="en-US" sz="2300" dirty="0" smtClean="0"/>
              <a:t>don’t have </a:t>
            </a:r>
            <a:r>
              <a:rPr lang="en-US" sz="2300" dirty="0"/>
              <a:t>a black box recorder in the body.</a:t>
            </a:r>
            <a:r>
              <a:rPr lang="en-US" sz="2300" dirty="0" smtClean="0"/>
              <a:t>”</a:t>
            </a:r>
            <a:r>
              <a:rPr lang="en-US" sz="2300" dirty="0" smtClean="0">
                <a:solidFill>
                  <a:srgbClr val="103576"/>
                </a:solidFill>
              </a:rPr>
              <a:t> </a:t>
            </a:r>
          </a:p>
          <a:p>
            <a:pPr>
              <a:spcBef>
                <a:spcPts val="800"/>
              </a:spcBef>
              <a:spcAft>
                <a:spcPts val="800"/>
              </a:spcAft>
            </a:pPr>
            <a:r>
              <a:rPr lang="en-US" sz="2300" dirty="0" smtClean="0">
                <a:solidFill>
                  <a:srgbClr val="103576"/>
                </a:solidFill>
              </a:rPr>
              <a:t>We can get a medication and adverse </a:t>
            </a:r>
            <a:r>
              <a:rPr lang="en-US" sz="2300" dirty="0">
                <a:solidFill>
                  <a:srgbClr val="103576"/>
                </a:solidFill>
              </a:rPr>
              <a:t>events </a:t>
            </a:r>
            <a:r>
              <a:rPr lang="en-US" sz="2300" dirty="0" smtClean="0">
                <a:solidFill>
                  <a:srgbClr val="103576"/>
                </a:solidFill>
              </a:rPr>
              <a:t>history</a:t>
            </a:r>
          </a:p>
          <a:p>
            <a:pPr>
              <a:spcBef>
                <a:spcPts val="800"/>
              </a:spcBef>
              <a:spcAft>
                <a:spcPts val="800"/>
              </a:spcAft>
            </a:pPr>
            <a:r>
              <a:rPr lang="en-US" sz="2300" dirty="0" smtClean="0">
                <a:solidFill>
                  <a:srgbClr val="103576"/>
                </a:solidFill>
              </a:rPr>
              <a:t>We </a:t>
            </a:r>
            <a:r>
              <a:rPr lang="en-US" sz="2300" dirty="0">
                <a:solidFill>
                  <a:srgbClr val="103576"/>
                </a:solidFill>
              </a:rPr>
              <a:t>invoke </a:t>
            </a:r>
            <a:r>
              <a:rPr lang="en-US" sz="2300" dirty="0" smtClean="0">
                <a:solidFill>
                  <a:srgbClr val="103576"/>
                </a:solidFill>
              </a:rPr>
              <a:t>known increases and decreases in metabolism when blood </a:t>
            </a:r>
            <a:r>
              <a:rPr lang="en-US" sz="2300" dirty="0">
                <a:solidFill>
                  <a:srgbClr val="103576"/>
                </a:solidFill>
              </a:rPr>
              <a:t>levels </a:t>
            </a:r>
            <a:r>
              <a:rPr lang="en-US" sz="2300" dirty="0" smtClean="0">
                <a:solidFill>
                  <a:srgbClr val="103576"/>
                </a:solidFill>
              </a:rPr>
              <a:t>are not available.</a:t>
            </a:r>
          </a:p>
          <a:p>
            <a:pPr>
              <a:spcBef>
                <a:spcPts val="800"/>
              </a:spcBef>
              <a:spcAft>
                <a:spcPts val="800"/>
              </a:spcAft>
            </a:pPr>
            <a:r>
              <a:rPr lang="en-US" sz="2300" dirty="0" smtClean="0">
                <a:solidFill>
                  <a:srgbClr val="103576"/>
                </a:solidFill>
              </a:rPr>
              <a:t>Occasionally someone takes blood in time to get a toxic level.</a:t>
            </a:r>
          </a:p>
          <a:p>
            <a:pPr>
              <a:spcBef>
                <a:spcPts val="800"/>
              </a:spcBef>
              <a:spcAft>
                <a:spcPts val="800"/>
              </a:spcAft>
            </a:pPr>
            <a:r>
              <a:rPr lang="en-US" sz="2300" dirty="0" smtClean="0">
                <a:solidFill>
                  <a:srgbClr val="103576"/>
                </a:solidFill>
              </a:rPr>
              <a:t>Post mortem blood levels do not correlate well with  because of time lapses to sampling.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099426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480" y="1778000"/>
            <a:ext cx="8148320" cy="4724400"/>
          </a:xfrm>
        </p:spPr>
        <p:txBody>
          <a:bodyPr>
            <a:normAutofit/>
          </a:bodyPr>
          <a:lstStyle/>
          <a:p>
            <a:pPr marL="360000" indent="-360000">
              <a:spcBef>
                <a:spcPts val="900"/>
              </a:spcBef>
              <a:spcAft>
                <a:spcPts val="900"/>
              </a:spcAft>
            </a:pPr>
            <a:r>
              <a:rPr lang="en-AU" sz="3000" dirty="0" smtClean="0">
                <a:solidFill>
                  <a:srgbClr val="000060"/>
                </a:solidFill>
                <a:latin typeface="Helvetica"/>
                <a:cs typeface="Helvetica"/>
              </a:rPr>
              <a:t>Drug</a:t>
            </a:r>
            <a:r>
              <a:rPr lang="en-AU" sz="3000" dirty="0">
                <a:solidFill>
                  <a:srgbClr val="000060"/>
                </a:solidFill>
                <a:latin typeface="Helvetica"/>
                <a:cs typeface="Helvetica"/>
              </a:rPr>
              <a:t>-drug interactions</a:t>
            </a:r>
            <a:r>
              <a:rPr lang="en-AU" sz="3000" dirty="0" smtClean="0">
                <a:solidFill>
                  <a:srgbClr val="000060"/>
                </a:solidFill>
                <a:latin typeface="Helvetica"/>
                <a:cs typeface="Helvetica"/>
              </a:rPr>
              <a:t>: compete </a:t>
            </a:r>
            <a:r>
              <a:rPr lang="en-AU" sz="3000" dirty="0">
                <a:solidFill>
                  <a:srgbClr val="000060"/>
                </a:solidFill>
                <a:latin typeface="Helvetica"/>
                <a:cs typeface="Helvetica"/>
              </a:rPr>
              <a:t>for, slow down or</a:t>
            </a:r>
            <a:r>
              <a:rPr lang="en-AU" sz="3000" dirty="0" smtClean="0">
                <a:solidFill>
                  <a:srgbClr val="000060"/>
                </a:solidFill>
                <a:latin typeface="Helvetica"/>
                <a:cs typeface="Helvetica"/>
              </a:rPr>
              <a:t> speed </a:t>
            </a:r>
            <a:r>
              <a:rPr lang="en-AU" sz="3000" dirty="0">
                <a:solidFill>
                  <a:srgbClr val="000060"/>
                </a:solidFill>
                <a:latin typeface="Helvetica"/>
                <a:cs typeface="Helvetica"/>
              </a:rPr>
              <a:t>up </a:t>
            </a:r>
            <a:r>
              <a:rPr lang="en-AU" sz="3000" dirty="0" smtClean="0">
                <a:solidFill>
                  <a:srgbClr val="000060"/>
                </a:solidFill>
                <a:latin typeface="Helvetica"/>
                <a:cs typeface="Helvetica"/>
              </a:rPr>
              <a:t>metabolism.</a:t>
            </a:r>
          </a:p>
          <a:p>
            <a:pPr marL="360000" indent="-360000">
              <a:spcBef>
                <a:spcPts val="900"/>
              </a:spcBef>
              <a:spcAft>
                <a:spcPts val="900"/>
              </a:spcAft>
            </a:pPr>
            <a:r>
              <a:rPr lang="en-AU" sz="3000" dirty="0" smtClean="0">
                <a:solidFill>
                  <a:srgbClr val="000060"/>
                </a:solidFill>
                <a:latin typeface="Helvetica"/>
                <a:cs typeface="Helvetica"/>
              </a:rPr>
              <a:t>Drug</a:t>
            </a:r>
            <a:r>
              <a:rPr lang="en-AU" sz="3000" dirty="0">
                <a:solidFill>
                  <a:srgbClr val="000060"/>
                </a:solidFill>
                <a:latin typeface="Helvetica"/>
                <a:cs typeface="Helvetica"/>
              </a:rPr>
              <a:t>-gene interactions:</a:t>
            </a:r>
            <a:r>
              <a:rPr lang="en-AU" sz="3000" dirty="0" smtClean="0">
                <a:solidFill>
                  <a:srgbClr val="000060"/>
                </a:solidFill>
                <a:latin typeface="Helvetica"/>
                <a:cs typeface="Helvetica"/>
              </a:rPr>
              <a:t> speed </a:t>
            </a:r>
            <a:r>
              <a:rPr lang="en-AU" sz="3000" dirty="0">
                <a:solidFill>
                  <a:srgbClr val="000060"/>
                </a:solidFill>
                <a:latin typeface="Helvetica"/>
                <a:cs typeface="Helvetica"/>
              </a:rPr>
              <a:t>up or slow</a:t>
            </a:r>
            <a:r>
              <a:rPr lang="en-AU" sz="3000" dirty="0" smtClean="0">
                <a:solidFill>
                  <a:srgbClr val="000060"/>
                </a:solidFill>
                <a:latin typeface="Helvetica"/>
                <a:cs typeface="Helvetica"/>
              </a:rPr>
              <a:t> 	metabolism, prolonging half-life and elevate blood levels.</a:t>
            </a:r>
          </a:p>
          <a:p>
            <a:pPr marL="360000" indent="-360000">
              <a:spcBef>
                <a:spcPts val="900"/>
              </a:spcBef>
              <a:spcAft>
                <a:spcPts val="900"/>
              </a:spcAft>
            </a:pPr>
            <a:r>
              <a:rPr lang="en-AU" sz="3000" dirty="0" smtClean="0">
                <a:solidFill>
                  <a:srgbClr val="000060"/>
                </a:solidFill>
                <a:latin typeface="Helvetica"/>
                <a:cs typeface="Helvetica"/>
              </a:rPr>
              <a:t>Drug-gene-drug interactions: as blood levels go up, inhibition or induction are increased.</a:t>
            </a:r>
          </a:p>
        </p:txBody>
      </p:sp>
      <p:sp>
        <p:nvSpPr>
          <p:cNvPr id="4" name="TextBox 3"/>
          <p:cNvSpPr txBox="1"/>
          <p:nvPr/>
        </p:nvSpPr>
        <p:spPr>
          <a:xfrm>
            <a:off x="0" y="650240"/>
            <a:ext cx="9144000" cy="538480"/>
          </a:xfrm>
          <a:prstGeom prst="rect">
            <a:avLst/>
          </a:prstGeom>
          <a:noFill/>
        </p:spPr>
        <p:txBody>
          <a:bodyPr wrap="none" rtlCol="0">
            <a:noAutofit/>
          </a:bodyPr>
          <a:lstStyle/>
          <a:p>
            <a:pPr algn="ctr"/>
            <a:r>
              <a:rPr lang="en-US" sz="3000" dirty="0" smtClean="0">
                <a:solidFill>
                  <a:srgbClr val="73292A"/>
                </a:solidFill>
                <a:latin typeface="Avenir Book"/>
              </a:rPr>
              <a:t> </a:t>
            </a:r>
            <a:r>
              <a:rPr lang="en-US" sz="3000" b="1" dirty="0" smtClean="0">
                <a:solidFill>
                  <a:srgbClr val="73292A"/>
                </a:solidFill>
                <a:latin typeface="Bangla Sangam MN"/>
                <a:cs typeface="Bangla Sangam MN"/>
              </a:rPr>
              <a:t>CYTOCHROME P450-BASED INTERACTIONS</a:t>
            </a:r>
            <a:endParaRPr lang="en-US" sz="3000" b="1" dirty="0">
              <a:solidFill>
                <a:srgbClr val="73292A"/>
              </a:solidFill>
              <a:latin typeface="Bangla Sangam MN"/>
              <a:cs typeface="Bangla Sangam MN"/>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835880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 y="406718"/>
            <a:ext cx="9022080" cy="1096962"/>
          </a:xfrm>
        </p:spPr>
        <p:txBody>
          <a:bodyPr>
            <a:noAutofit/>
          </a:bodyPr>
          <a:lstStyle/>
          <a:p>
            <a:r>
              <a:rPr lang="en-AU" sz="3500" dirty="0">
                <a:latin typeface="Avenir Medium"/>
                <a:cs typeface="Avenir Medium"/>
              </a:rPr>
              <a:t>Male 18 </a:t>
            </a:r>
            <a:r>
              <a:rPr lang="en-AU" sz="3500" dirty="0" smtClean="0">
                <a:latin typeface="Avenir Medium"/>
                <a:cs typeface="Avenir Medium"/>
              </a:rPr>
              <a:t>, </a:t>
            </a:r>
            <a:r>
              <a:rPr lang="en-AU" sz="3500" dirty="0">
                <a:latin typeface="Avenir Medium"/>
                <a:cs typeface="Avenir Medium"/>
              </a:rPr>
              <a:t>CYP2D6 *4/*5</a:t>
            </a:r>
            <a:r>
              <a:rPr lang="en-AU" sz="3500" b="1" dirty="0">
                <a:latin typeface="Avenir Medium"/>
                <a:cs typeface="Avenir Medium"/>
              </a:rPr>
              <a:t>, </a:t>
            </a:r>
            <a:r>
              <a:rPr lang="en-AU" sz="3500" dirty="0" smtClean="0">
                <a:latin typeface="Avenir Medium"/>
                <a:cs typeface="Avenir Medium"/>
              </a:rPr>
              <a:t>no prior history </a:t>
            </a:r>
            <a:br>
              <a:rPr lang="en-AU" sz="3500" dirty="0" smtClean="0">
                <a:latin typeface="Avenir Medium"/>
                <a:cs typeface="Avenir Medium"/>
              </a:rPr>
            </a:br>
            <a:endParaRPr lang="en-AU" sz="3500" dirty="0" smtClean="0">
              <a:latin typeface="Avenir Medium"/>
              <a:cs typeface="Avenir Medium"/>
            </a:endParaRPr>
          </a:p>
        </p:txBody>
      </p:sp>
      <p:sp>
        <p:nvSpPr>
          <p:cNvPr id="3" name="Content Placeholder 2"/>
          <p:cNvSpPr>
            <a:spLocks noGrp="1"/>
          </p:cNvSpPr>
          <p:nvPr>
            <p:ph idx="1"/>
          </p:nvPr>
        </p:nvSpPr>
        <p:spPr>
          <a:xfrm>
            <a:off x="497840" y="1412240"/>
            <a:ext cx="8219440" cy="4643120"/>
          </a:xfrm>
        </p:spPr>
        <p:txBody>
          <a:bodyPr>
            <a:normAutofit lnSpcReduction="10000"/>
          </a:bodyPr>
          <a:lstStyle/>
          <a:p>
            <a:pPr marL="360000" indent="-360000">
              <a:spcBef>
                <a:spcPts val="1000"/>
              </a:spcBef>
              <a:spcAft>
                <a:spcPts val="1000"/>
              </a:spcAft>
              <a:buNone/>
            </a:pPr>
            <a:r>
              <a:rPr lang="en-AU" dirty="0"/>
              <a:t>14 day sample pack </a:t>
            </a:r>
            <a:r>
              <a:rPr lang="en-AU" dirty="0" smtClean="0"/>
              <a:t>10 mg Prozac provided because </a:t>
            </a:r>
            <a:r>
              <a:rPr lang="en-AU" dirty="0"/>
              <a:t>his sister was </a:t>
            </a:r>
            <a:r>
              <a:rPr lang="en-AU" dirty="0" smtClean="0"/>
              <a:t>in a coma after </a:t>
            </a:r>
            <a:r>
              <a:rPr lang="en-AU" dirty="0"/>
              <a:t>a car accident. </a:t>
            </a:r>
            <a:endParaRPr lang="en-AU" dirty="0" smtClean="0"/>
          </a:p>
          <a:p>
            <a:pPr marL="360000" indent="-360000">
              <a:spcBef>
                <a:spcPts val="1000"/>
              </a:spcBef>
              <a:spcAft>
                <a:spcPts val="1000"/>
              </a:spcAft>
            </a:pPr>
            <a:r>
              <a:rPr lang="en-AU" dirty="0" smtClean="0"/>
              <a:t>A very Poor Metabolizer and under 25 (immature metabolism) *4 No activity, *5 gene deletion.</a:t>
            </a:r>
          </a:p>
          <a:p>
            <a:pPr marL="360000" indent="-360000">
              <a:spcBef>
                <a:spcPts val="1000"/>
              </a:spcBef>
              <a:spcAft>
                <a:spcPts val="1000"/>
              </a:spcAft>
            </a:pPr>
            <a:r>
              <a:rPr lang="en-AU" dirty="0" smtClean="0"/>
              <a:t> Prozac (fluoxetine) is metabolized by 2D6</a:t>
            </a:r>
          </a:p>
          <a:p>
            <a:pPr marL="360000" indent="-360000">
              <a:spcBef>
                <a:spcPts val="1000"/>
              </a:spcBef>
              <a:spcAft>
                <a:spcPts val="1000"/>
              </a:spcAft>
            </a:pPr>
            <a:r>
              <a:rPr lang="en-AU" dirty="0" smtClean="0"/>
              <a:t>Used cannabis for relief.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5529040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
            <a:ext cx="8940800" cy="843280"/>
          </a:xfrm>
        </p:spPr>
        <p:txBody>
          <a:bodyPr>
            <a:normAutofit/>
          </a:bodyPr>
          <a:lstStyle/>
          <a:p>
            <a:r>
              <a:rPr lang="en-US" sz="3500" dirty="0" smtClean="0"/>
              <a:t>In his own words</a:t>
            </a:r>
            <a:endParaRPr lang="en-US" sz="3500" dirty="0"/>
          </a:p>
        </p:txBody>
      </p:sp>
      <p:sp>
        <p:nvSpPr>
          <p:cNvPr id="3" name="Content Placeholder 2"/>
          <p:cNvSpPr>
            <a:spLocks noGrp="1"/>
          </p:cNvSpPr>
          <p:nvPr>
            <p:ph idx="1"/>
          </p:nvPr>
        </p:nvSpPr>
        <p:spPr>
          <a:xfrm>
            <a:off x="314960" y="701040"/>
            <a:ext cx="8798560" cy="5862320"/>
          </a:xfrm>
        </p:spPr>
        <p:txBody>
          <a:bodyPr>
            <a:noAutofit/>
          </a:bodyPr>
          <a:lstStyle/>
          <a:p>
            <a:pPr marL="0" lvl="0" indent="0">
              <a:spcBef>
                <a:spcPts val="400"/>
              </a:spcBef>
              <a:spcAft>
                <a:spcPts val="400"/>
              </a:spcAft>
              <a:buNone/>
            </a:pPr>
            <a:r>
              <a:rPr lang="en-AU" sz="1900" i="1" dirty="0" smtClean="0">
                <a:latin typeface="Avenir Book"/>
                <a:cs typeface="Avenir Book"/>
              </a:rPr>
              <a:t>I felt, energized, restless, no appetite, no sexual desire.</a:t>
            </a:r>
          </a:p>
          <a:p>
            <a:pPr marL="0" lvl="0" indent="0">
              <a:spcBef>
                <a:spcPts val="400"/>
              </a:spcBef>
              <a:spcAft>
                <a:spcPts val="400"/>
              </a:spcAft>
              <a:buNone/>
            </a:pPr>
            <a:r>
              <a:rPr lang="en-AU" sz="1900" i="1" dirty="0" smtClean="0">
                <a:latin typeface="Avenir Book"/>
                <a:cs typeface="Avenir Book"/>
              </a:rPr>
              <a:t>I became aggressive, paranoid, violent, could not sleep, walked around </a:t>
            </a:r>
            <a:br>
              <a:rPr lang="en-AU" sz="1900" i="1" dirty="0" smtClean="0">
                <a:latin typeface="Avenir Book"/>
                <a:cs typeface="Avenir Book"/>
              </a:rPr>
            </a:br>
            <a:r>
              <a:rPr lang="en-AU" sz="1900" i="1" dirty="0" smtClean="0">
                <a:latin typeface="Avenir Book"/>
                <a:cs typeface="Avenir Book"/>
              </a:rPr>
              <a:t>thinking constantly about suicide. </a:t>
            </a:r>
          </a:p>
          <a:p>
            <a:pPr marL="0" lvl="0" indent="0">
              <a:spcBef>
                <a:spcPts val="400"/>
              </a:spcBef>
              <a:spcAft>
                <a:spcPts val="400"/>
              </a:spcAft>
              <a:buNone/>
            </a:pPr>
            <a:r>
              <a:rPr lang="en-AU" sz="1900" i="1" dirty="0" smtClean="0">
                <a:latin typeface="Avenir Book"/>
                <a:cs typeface="Avenir Book"/>
              </a:rPr>
              <a:t>Tried to kill myself twice, tying a sheet around my neck, cutting my wrist, became depressed, and cried. </a:t>
            </a:r>
          </a:p>
          <a:p>
            <a:pPr marL="0" lvl="0" indent="0">
              <a:spcBef>
                <a:spcPts val="400"/>
              </a:spcBef>
              <a:spcAft>
                <a:spcPts val="400"/>
              </a:spcAft>
              <a:buNone/>
            </a:pPr>
            <a:r>
              <a:rPr lang="en-AU" sz="1900" i="1" dirty="0" smtClean="0">
                <a:latin typeface="Avenir Book"/>
                <a:cs typeface="Avenir Book"/>
              </a:rPr>
              <a:t>I ran out of fluoxetine and felt like a ticking time bomb… challenged strangers to fight, punched out windows, threw a toolbox through windscreen and sped, running over street signs, crashed my truck;</a:t>
            </a:r>
          </a:p>
          <a:p>
            <a:pPr marL="0" lvl="0" indent="0">
              <a:spcBef>
                <a:spcPts val="400"/>
              </a:spcBef>
              <a:spcAft>
                <a:spcPts val="400"/>
              </a:spcAft>
              <a:buNone/>
            </a:pPr>
            <a:r>
              <a:rPr lang="en-AU" sz="1900" i="1" dirty="0" smtClean="0">
                <a:latin typeface="Avenir Book"/>
                <a:cs typeface="Avenir Book"/>
              </a:rPr>
              <a:t>Stood on a bridge wanting to jump writing messages on the shattered windscreen. </a:t>
            </a:r>
          </a:p>
          <a:p>
            <a:pPr marL="0" lvl="0" indent="0">
              <a:spcBef>
                <a:spcPts val="400"/>
              </a:spcBef>
              <a:spcAft>
                <a:spcPts val="400"/>
              </a:spcAft>
              <a:buNone/>
            </a:pPr>
            <a:r>
              <a:rPr lang="en-AU" sz="1900" i="1" dirty="0" smtClean="0">
                <a:latin typeface="Avenir Book"/>
                <a:cs typeface="Avenir Book"/>
              </a:rPr>
              <a:t>Wanting to die, I walked to a friend’s house where I found a pistol, walked eight miles to my father’s house, talked. Felt small, as if watching myself from above. </a:t>
            </a:r>
          </a:p>
          <a:p>
            <a:pPr marL="0" lvl="0" indent="0">
              <a:spcBef>
                <a:spcPts val="400"/>
              </a:spcBef>
              <a:spcAft>
                <a:spcPts val="400"/>
              </a:spcAft>
              <a:buNone/>
            </a:pPr>
            <a:r>
              <a:rPr lang="en-AU" sz="1900" i="1" dirty="0" smtClean="0">
                <a:latin typeface="Avenir Book"/>
                <a:cs typeface="Avenir Book"/>
              </a:rPr>
              <a:t>I remember dad, then the sound of a gun. </a:t>
            </a:r>
          </a:p>
          <a:p>
            <a:pPr marL="0" lvl="0" indent="0">
              <a:spcBef>
                <a:spcPts val="400"/>
              </a:spcBef>
              <a:spcAft>
                <a:spcPts val="400"/>
              </a:spcAft>
              <a:buNone/>
            </a:pPr>
            <a:r>
              <a:rPr lang="en-AU" sz="1900" i="1" dirty="0" smtClean="0">
                <a:latin typeface="Avenir Book"/>
                <a:cs typeface="Avenir Book"/>
              </a:rPr>
              <a:t>No argument, no provocation. </a:t>
            </a:r>
          </a:p>
          <a:p>
            <a:pPr marL="0" lvl="0" indent="0">
              <a:spcBef>
                <a:spcPts val="400"/>
              </a:spcBef>
              <a:spcAft>
                <a:spcPts val="400"/>
              </a:spcAft>
              <a:buNone/>
            </a:pPr>
            <a:r>
              <a:rPr lang="en-AU" sz="1900" i="1" dirty="0" smtClean="0">
                <a:latin typeface="Avenir Book"/>
                <a:cs typeface="Avenir Book"/>
              </a:rPr>
              <a:t>Don’t remember pulling it out of my backpack or pointing it. Couldn’t understand what had happened. What had I done? I wanted to shoot myself. </a:t>
            </a:r>
            <a:br>
              <a:rPr lang="en-AU" sz="1900" i="1" dirty="0" smtClean="0">
                <a:latin typeface="Avenir Book"/>
                <a:cs typeface="Avenir Book"/>
              </a:rPr>
            </a:br>
            <a:r>
              <a:rPr lang="en-AU" sz="1900" i="1" dirty="0" smtClean="0">
                <a:latin typeface="Avenir Book"/>
                <a:cs typeface="Avenir Book"/>
              </a:rPr>
              <a:t>I confessed immediately.</a:t>
            </a:r>
            <a:endParaRPr lang="en-AU" sz="1900" i="1" dirty="0">
              <a:latin typeface="Avenir Book"/>
              <a:cs typeface="Avenir Book"/>
            </a:endParaRPr>
          </a:p>
          <a:p>
            <a:pPr marL="0" indent="0">
              <a:spcBef>
                <a:spcPts val="400"/>
              </a:spcBef>
              <a:spcAft>
                <a:spcPts val="400"/>
              </a:spcAft>
              <a:buNone/>
            </a:pPr>
            <a:endParaRPr lang="en-US" sz="1900" i="1" dirty="0">
              <a:latin typeface="Avenir Book"/>
              <a:cs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426087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3760" y="589280"/>
            <a:ext cx="7264400" cy="5455920"/>
          </a:xfrm>
        </p:spPr>
        <p:txBody>
          <a:bodyPr>
            <a:normAutofit fontScale="92500" lnSpcReduction="10000"/>
          </a:bodyPr>
          <a:lstStyle/>
          <a:p>
            <a:r>
              <a:rPr lang="en-US" dirty="0" smtClean="0"/>
              <a:t>This is as typical a case of acute suicidal and homicidal akathisia as you will see. </a:t>
            </a:r>
          </a:p>
          <a:p>
            <a:r>
              <a:rPr lang="en-US" dirty="0" smtClean="0"/>
              <a:t>It contains all the elements. </a:t>
            </a:r>
            <a:endParaRPr lang="en-US" dirty="0"/>
          </a:p>
          <a:p>
            <a:r>
              <a:rPr lang="en-US" dirty="0" smtClean="0"/>
              <a:t>Restlessness, kept moving </a:t>
            </a:r>
          </a:p>
          <a:p>
            <a:r>
              <a:rPr lang="en-US" dirty="0"/>
              <a:t>Suicidality</a:t>
            </a:r>
          </a:p>
          <a:p>
            <a:r>
              <a:rPr lang="en-US" dirty="0" smtClean="0"/>
              <a:t>Toxic psychosis, delirium </a:t>
            </a:r>
          </a:p>
          <a:p>
            <a:r>
              <a:rPr lang="en-US" dirty="0" smtClean="0"/>
              <a:t>Aggression, Violence</a:t>
            </a:r>
          </a:p>
          <a:p>
            <a:r>
              <a:rPr lang="en-US" dirty="0" smtClean="0"/>
              <a:t>Behavioral dyscontrol</a:t>
            </a:r>
          </a:p>
          <a:p>
            <a:r>
              <a:rPr lang="en-US" dirty="0" smtClean="0"/>
              <a:t>Depersonalization</a:t>
            </a:r>
          </a:p>
          <a:p>
            <a:r>
              <a:rPr lang="en-US" dirty="0"/>
              <a:t>H</a:t>
            </a:r>
            <a:r>
              <a:rPr lang="en-US" dirty="0" smtClean="0"/>
              <a:t>omicide </a:t>
            </a:r>
            <a:endParaRPr lang="en-US" dirty="0"/>
          </a:p>
          <a:p>
            <a:r>
              <a:rPr lang="en-US" dirty="0" smtClean="0"/>
              <a:t>Amnesia for the event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8848452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8160"/>
            <a:ext cx="8534400" cy="1336358"/>
          </a:xfrm>
        </p:spPr>
        <p:txBody>
          <a:bodyPr>
            <a:noAutofit/>
          </a:bodyPr>
          <a:lstStyle/>
          <a:p>
            <a:r>
              <a:rPr lang="en-US" dirty="0" smtClean="0"/>
              <a:t/>
            </a:r>
            <a:br>
              <a:rPr lang="en-US" dirty="0" smtClean="0"/>
            </a:br>
            <a:r>
              <a:rPr lang="en-US" dirty="0" smtClean="0"/>
              <a:t>Robert Whitaker, </a:t>
            </a:r>
            <a:r>
              <a:rPr lang="en-US" i="1" dirty="0" smtClean="0"/>
              <a:t>Mad In America</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863600" y="1783081"/>
            <a:ext cx="7559040" cy="4282440"/>
          </a:xfrm>
        </p:spPr>
        <p:txBody>
          <a:bodyPr>
            <a:normAutofit fontScale="92500" lnSpcReduction="10000"/>
          </a:bodyPr>
          <a:lstStyle/>
          <a:p>
            <a:pPr marL="0" indent="0">
              <a:buNone/>
            </a:pPr>
            <a:r>
              <a:rPr lang="en-US" sz="4100" i="1" dirty="0" smtClean="0">
                <a:solidFill>
                  <a:srgbClr val="922B2A"/>
                </a:solidFill>
              </a:rPr>
              <a:t>The </a:t>
            </a:r>
            <a:r>
              <a:rPr lang="en-US" sz="4100" i="1" dirty="0">
                <a:solidFill>
                  <a:srgbClr val="922B2A"/>
                </a:solidFill>
              </a:rPr>
              <a:t>madman of our </a:t>
            </a:r>
            <a:r>
              <a:rPr lang="en-US" sz="4100" i="1" dirty="0" smtClean="0">
                <a:solidFill>
                  <a:srgbClr val="922B2A"/>
                </a:solidFill>
              </a:rPr>
              <a:t>nightmares is </a:t>
            </a:r>
            <a:r>
              <a:rPr lang="en-US" sz="4100" i="1" dirty="0">
                <a:solidFill>
                  <a:srgbClr val="922B2A"/>
                </a:solidFill>
              </a:rPr>
              <a:t>not </a:t>
            </a:r>
            <a:r>
              <a:rPr lang="en-US" sz="4100" i="1" dirty="0" smtClean="0">
                <a:solidFill>
                  <a:srgbClr val="922B2A"/>
                </a:solidFill>
              </a:rPr>
              <a:t>a schizophrenic </a:t>
            </a:r>
            <a:r>
              <a:rPr lang="en-US" sz="4100" i="1" dirty="0">
                <a:solidFill>
                  <a:srgbClr val="922B2A"/>
                </a:solidFill>
              </a:rPr>
              <a:t>but an akathisiac, having just taken, or taken himself off</a:t>
            </a:r>
            <a:r>
              <a:rPr lang="en-US" sz="4100" i="1" dirty="0" smtClean="0">
                <a:solidFill>
                  <a:srgbClr val="922B2A"/>
                </a:solidFill>
              </a:rPr>
              <a:t>, prescribed </a:t>
            </a:r>
            <a:r>
              <a:rPr lang="en-US" sz="4100" i="1" dirty="0">
                <a:solidFill>
                  <a:srgbClr val="922B2A"/>
                </a:solidFill>
              </a:rPr>
              <a:t>medication</a:t>
            </a:r>
            <a:r>
              <a:rPr lang="en-US" sz="4100" i="1" dirty="0" smtClean="0">
                <a:solidFill>
                  <a:srgbClr val="922B2A"/>
                </a:solidFill>
              </a:rPr>
              <a:t>.</a:t>
            </a:r>
            <a:r>
              <a:rPr lang="en-US" sz="4100" i="1" baseline="30000" dirty="0" smtClean="0">
                <a:solidFill>
                  <a:srgbClr val="922B2A"/>
                </a:solidFill>
              </a:rPr>
              <a:t>#</a:t>
            </a:r>
            <a:r>
              <a:rPr lang="en-US" sz="4100" i="1" dirty="0" smtClean="0">
                <a:solidFill>
                  <a:srgbClr val="922B2A"/>
                </a:solidFill>
              </a:rPr>
              <a:t> </a:t>
            </a:r>
          </a:p>
          <a:p>
            <a:endParaRPr lang="en-US" sz="1622" i="1" dirty="0"/>
          </a:p>
          <a:p>
            <a:r>
              <a:rPr lang="en-US" sz="2400" dirty="0" smtClean="0"/>
              <a:t>#Whitaker</a:t>
            </a:r>
            <a:r>
              <a:rPr lang="en-US" sz="2400" dirty="0"/>
              <a:t>, R. (2001). </a:t>
            </a:r>
            <a:r>
              <a:rPr lang="en-US" sz="2400" i="1" dirty="0"/>
              <a:t>Mad in America: Bad science, bad medicine, and the enduring mistreatment of the mentally ill</a:t>
            </a:r>
            <a:r>
              <a:rPr lang="en-US" sz="2400" dirty="0"/>
              <a:t>. Basic Books</a:t>
            </a:r>
            <a:r>
              <a:rPr lang="en-US" sz="2400" dirty="0" smtClean="0"/>
              <a:t>. Cited by 657</a:t>
            </a:r>
            <a:endParaRPr lang="en-US"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0110780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51840" y="1595120"/>
            <a:ext cx="7792720" cy="4572000"/>
          </a:xfrm>
        </p:spPr>
        <p:txBody>
          <a:bodyPr>
            <a:noAutofit/>
          </a:bodyPr>
          <a:lstStyle/>
          <a:p>
            <a:pPr marL="0" indent="0" algn="ctr">
              <a:spcAft>
                <a:spcPts val="600"/>
              </a:spcAft>
              <a:buNone/>
            </a:pPr>
            <a:r>
              <a:rPr lang="en-US" sz="2400" b="1" dirty="0" smtClean="0">
                <a:solidFill>
                  <a:schemeClr val="bg2">
                    <a:lumMod val="10000"/>
                  </a:schemeClr>
                </a:solidFill>
              </a:rPr>
              <a:t> </a:t>
            </a:r>
            <a:r>
              <a:rPr lang="en-US" sz="2400" b="1" dirty="0">
                <a:solidFill>
                  <a:schemeClr val="bg2">
                    <a:lumMod val="10000"/>
                  </a:schemeClr>
                </a:solidFill>
              </a:rPr>
              <a:t>IN HER OWN WORDS</a:t>
            </a:r>
            <a:endParaRPr lang="en-US" sz="2400" b="1" dirty="0">
              <a:solidFill>
                <a:srgbClr val="103576"/>
              </a:solidFill>
            </a:endParaRPr>
          </a:p>
          <a:p>
            <a:pPr marL="0" indent="0" algn="ctr">
              <a:buNone/>
            </a:pPr>
            <a:r>
              <a:rPr lang="mr-IN" sz="2200" i="1" dirty="0" smtClean="0">
                <a:solidFill>
                  <a:schemeClr val="bg2">
                    <a:lumMod val="10000"/>
                  </a:schemeClr>
                </a:solidFill>
                <a:latin typeface="Avenir Book"/>
                <a:cs typeface="Avenir Book"/>
              </a:rPr>
              <a:t>…</a:t>
            </a:r>
            <a:r>
              <a:rPr lang="en-AU" sz="2200" i="1" dirty="0" smtClean="0">
                <a:solidFill>
                  <a:schemeClr val="bg2">
                    <a:lumMod val="10000"/>
                  </a:schemeClr>
                </a:solidFill>
                <a:latin typeface="Avenir Book"/>
                <a:cs typeface="Avenir Book"/>
              </a:rPr>
              <a:t> I was </a:t>
            </a:r>
            <a:r>
              <a:rPr lang="en-US" sz="2200" i="1" dirty="0" smtClean="0">
                <a:solidFill>
                  <a:schemeClr val="bg2">
                    <a:lumMod val="10000"/>
                  </a:schemeClr>
                </a:solidFill>
                <a:latin typeface="Avenir Book"/>
                <a:cs typeface="Avenir Book"/>
              </a:rPr>
              <a:t>distressed because my husband was drinking. </a:t>
            </a:r>
          </a:p>
          <a:p>
            <a:pPr marL="0" indent="0">
              <a:buNone/>
            </a:pPr>
            <a:r>
              <a:rPr lang="en-US" sz="2200" i="1" dirty="0" smtClean="0">
                <a:solidFill>
                  <a:schemeClr val="bg2">
                    <a:lumMod val="10000"/>
                  </a:schemeClr>
                </a:solidFill>
                <a:latin typeface="Avenir Book"/>
                <a:cs typeface="Avenir Book"/>
              </a:rPr>
              <a:t>I took </a:t>
            </a:r>
            <a:r>
              <a:rPr lang="en-US" sz="2200" b="1" i="1" dirty="0" smtClean="0">
                <a:solidFill>
                  <a:schemeClr val="bg2">
                    <a:lumMod val="10000"/>
                  </a:schemeClr>
                </a:solidFill>
                <a:latin typeface="Avenir Book"/>
                <a:cs typeface="Avenir Book"/>
              </a:rPr>
              <a:t>valerian</a:t>
            </a:r>
            <a:r>
              <a:rPr lang="en-US" sz="2200" i="1" dirty="0" smtClean="0">
                <a:solidFill>
                  <a:schemeClr val="bg2">
                    <a:lumMod val="10000"/>
                  </a:schemeClr>
                </a:solidFill>
                <a:latin typeface="Avenir Book"/>
                <a:cs typeface="Avenir Book"/>
              </a:rPr>
              <a:t> for a month and had weird dreams.</a:t>
            </a:r>
          </a:p>
          <a:p>
            <a:pPr marL="0" indent="0">
              <a:buNone/>
            </a:pPr>
            <a:r>
              <a:rPr lang="en-US" sz="2200" i="1" dirty="0" smtClean="0">
                <a:solidFill>
                  <a:schemeClr val="bg2">
                    <a:lumMod val="10000"/>
                  </a:schemeClr>
                </a:solidFill>
                <a:latin typeface="Avenir Book"/>
                <a:cs typeface="Avenir Book"/>
              </a:rPr>
              <a:t>When I got </a:t>
            </a:r>
            <a:r>
              <a:rPr lang="en-US" sz="2200" b="1" i="1" dirty="0" smtClean="0">
                <a:solidFill>
                  <a:schemeClr val="bg2">
                    <a:lumMod val="10000"/>
                  </a:schemeClr>
                </a:solidFill>
                <a:latin typeface="Avenir Book"/>
                <a:cs typeface="Avenir Book"/>
              </a:rPr>
              <a:t>nortriptyline</a:t>
            </a:r>
            <a:r>
              <a:rPr lang="en-US" sz="2200" i="1" dirty="0" smtClean="0">
                <a:solidFill>
                  <a:schemeClr val="bg2">
                    <a:lumMod val="10000"/>
                  </a:schemeClr>
                </a:solidFill>
                <a:latin typeface="Avenir Book"/>
                <a:cs typeface="Avenir Book"/>
              </a:rPr>
              <a:t>, I i</a:t>
            </a:r>
            <a:r>
              <a:rPr lang="en-US" sz="2200" b="1" i="1" dirty="0" smtClean="0">
                <a:solidFill>
                  <a:schemeClr val="bg2">
                    <a:lumMod val="10000"/>
                  </a:schemeClr>
                </a:solidFill>
                <a:latin typeface="Avenir Book"/>
                <a:cs typeface="Avenir Book"/>
              </a:rPr>
              <a:t>mmediately</a:t>
            </a:r>
            <a:r>
              <a:rPr lang="en-US" sz="2200" i="1" dirty="0" smtClean="0">
                <a:solidFill>
                  <a:schemeClr val="bg2">
                    <a:lumMod val="10000"/>
                  </a:schemeClr>
                </a:solidFill>
                <a:latin typeface="Avenir Book"/>
                <a:cs typeface="Avenir Book"/>
              </a:rPr>
              <a:t> wanted to kill myself, never thought like that before.. </a:t>
            </a:r>
          </a:p>
          <a:p>
            <a:pPr marL="0" indent="0">
              <a:buNone/>
            </a:pPr>
            <a:r>
              <a:rPr lang="en-US" sz="2200" i="1" dirty="0" smtClean="0">
                <a:solidFill>
                  <a:schemeClr val="bg2">
                    <a:lumMod val="10000"/>
                  </a:schemeClr>
                </a:solidFill>
                <a:latin typeface="Avenir Book"/>
                <a:cs typeface="Avenir Book"/>
              </a:rPr>
              <a:t>I walked a lot, with palpitations, trouble breathing, and depressed. Smoked 25 a day, no alcohol.” </a:t>
            </a:r>
          </a:p>
          <a:p>
            <a:pPr marL="0" indent="0">
              <a:spcBef>
                <a:spcPts val="700"/>
              </a:spcBef>
              <a:spcAft>
                <a:spcPts val="700"/>
              </a:spcAft>
              <a:buNone/>
            </a:pPr>
            <a:r>
              <a:rPr lang="en-US" sz="2200" i="1" dirty="0" smtClean="0">
                <a:solidFill>
                  <a:schemeClr val="bg2">
                    <a:lumMod val="10000"/>
                  </a:schemeClr>
                </a:solidFill>
                <a:latin typeface="Avenir Book"/>
                <a:cs typeface="Avenir Book"/>
              </a:rPr>
              <a:t>No sleep two nights. Then dreamt that my daughter had a a spear hanging over her head</a:t>
            </a:r>
          </a:p>
          <a:p>
            <a:pPr marL="0" indent="0">
              <a:spcBef>
                <a:spcPts val="700"/>
              </a:spcBef>
              <a:spcAft>
                <a:spcPts val="700"/>
              </a:spcAft>
              <a:buNone/>
            </a:pPr>
            <a:r>
              <a:rPr lang="en-US" sz="2200" i="1" dirty="0" smtClean="0">
                <a:solidFill>
                  <a:schemeClr val="bg2">
                    <a:lumMod val="10000"/>
                  </a:schemeClr>
                </a:solidFill>
                <a:latin typeface="Avenir Book"/>
                <a:cs typeface="Avenir Book"/>
              </a:rPr>
              <a:t> </a:t>
            </a:r>
            <a:r>
              <a:rPr lang="en-US" sz="2200" i="1" dirty="0">
                <a:solidFill>
                  <a:schemeClr val="bg2">
                    <a:lumMod val="10000"/>
                  </a:schemeClr>
                </a:solidFill>
                <a:latin typeface="Avenir Book"/>
                <a:cs typeface="Avenir Book"/>
              </a:rPr>
              <a:t>F</a:t>
            </a:r>
            <a:r>
              <a:rPr lang="en-US" sz="2200" i="1" dirty="0" smtClean="0">
                <a:solidFill>
                  <a:schemeClr val="bg2">
                    <a:lumMod val="10000"/>
                  </a:schemeClr>
                </a:solidFill>
                <a:latin typeface="Avenir Book"/>
                <a:cs typeface="Avenir Book"/>
              </a:rPr>
              <a:t>elt like a zombie, looking </a:t>
            </a:r>
            <a:r>
              <a:rPr lang="en-US" sz="2200" i="1" dirty="0">
                <a:solidFill>
                  <a:schemeClr val="bg2">
                    <a:lumMod val="10000"/>
                  </a:schemeClr>
                </a:solidFill>
                <a:latin typeface="Avenir Book"/>
                <a:cs typeface="Avenir Book"/>
              </a:rPr>
              <a:t>on from the outside, controlled by dark </a:t>
            </a:r>
            <a:r>
              <a:rPr lang="en-US" sz="2200" i="1" dirty="0" smtClean="0">
                <a:solidFill>
                  <a:schemeClr val="bg2">
                    <a:lumMod val="10000"/>
                  </a:schemeClr>
                </a:solidFill>
                <a:latin typeface="Avenir Book"/>
                <a:cs typeface="Avenir Book"/>
              </a:rPr>
              <a:t>forces.</a:t>
            </a:r>
          </a:p>
          <a:p>
            <a:pPr>
              <a:buNone/>
            </a:pPr>
            <a:endParaRPr lang="en-AU" dirty="0">
              <a:solidFill>
                <a:srgbClr val="103576"/>
              </a:solidFill>
            </a:endParaRPr>
          </a:p>
        </p:txBody>
      </p:sp>
      <p:sp>
        <p:nvSpPr>
          <p:cNvPr id="2" name="TextBox 1"/>
          <p:cNvSpPr txBox="1"/>
          <p:nvPr/>
        </p:nvSpPr>
        <p:spPr>
          <a:xfrm>
            <a:off x="-121920" y="406401"/>
            <a:ext cx="9367520" cy="954107"/>
          </a:xfrm>
          <a:prstGeom prst="rect">
            <a:avLst/>
          </a:prstGeom>
          <a:noFill/>
        </p:spPr>
        <p:txBody>
          <a:bodyPr wrap="square" rtlCol="0">
            <a:spAutoFit/>
          </a:bodyPr>
          <a:lstStyle/>
          <a:p>
            <a:pPr algn="ctr"/>
            <a:r>
              <a:rPr lang="en-AU" sz="2800" dirty="0" smtClean="0">
                <a:solidFill>
                  <a:srgbClr val="6D2615"/>
                </a:solidFill>
                <a:latin typeface="Avenir Book"/>
              </a:rPr>
              <a:t>FEMALE, 35 ENGINEER, NO PRIOR HISTORY </a:t>
            </a:r>
          </a:p>
          <a:p>
            <a:pPr algn="ctr"/>
            <a:r>
              <a:rPr lang="en-US" sz="2800" b="1" dirty="0" smtClean="0">
                <a:solidFill>
                  <a:srgbClr val="103576"/>
                </a:solidFill>
                <a:latin typeface="Avenir Book"/>
              </a:rPr>
              <a:t>Nortriptyline 12.5 mg/day (half dose)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219267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548958"/>
            <a:ext cx="9245600" cy="324802"/>
          </a:xfrm>
        </p:spPr>
        <p:txBody>
          <a:bodyPr>
            <a:noAutofit/>
          </a:bodyPr>
          <a:lstStyle/>
          <a:p>
            <a:r>
              <a:rPr lang="en-US" sz="3200" dirty="0" smtClean="0"/>
              <a:t>IN HER OWN WORDS</a:t>
            </a:r>
            <a:endParaRPr lang="en-US" sz="3200" dirty="0"/>
          </a:p>
        </p:txBody>
      </p:sp>
      <p:sp>
        <p:nvSpPr>
          <p:cNvPr id="5" name="Rectangle 4"/>
          <p:cNvSpPr/>
          <p:nvPr/>
        </p:nvSpPr>
        <p:spPr>
          <a:xfrm>
            <a:off x="650240" y="1148081"/>
            <a:ext cx="7995920" cy="5427126"/>
          </a:xfrm>
          <a:prstGeom prst="rect">
            <a:avLst/>
          </a:prstGeom>
        </p:spPr>
        <p:txBody>
          <a:bodyPr wrap="square">
            <a:spAutoFit/>
          </a:bodyPr>
          <a:lstStyle/>
          <a:p>
            <a:pPr>
              <a:spcBef>
                <a:spcPts val="800"/>
              </a:spcBef>
              <a:spcAft>
                <a:spcPts val="800"/>
              </a:spcAft>
            </a:pPr>
            <a:r>
              <a:rPr lang="en-US" sz="2400" i="1" dirty="0" smtClean="0">
                <a:solidFill>
                  <a:schemeClr val="bg2">
                    <a:lumMod val="10000"/>
                  </a:schemeClr>
                </a:solidFill>
                <a:latin typeface="Avenir Book"/>
                <a:cs typeface="Avenir Book"/>
              </a:rPr>
              <a:t>I  believed </a:t>
            </a:r>
            <a:r>
              <a:rPr lang="en-US" sz="2400" i="1" dirty="0">
                <a:solidFill>
                  <a:schemeClr val="bg2">
                    <a:lumMod val="10000"/>
                  </a:schemeClr>
                </a:solidFill>
                <a:latin typeface="Avenir Book"/>
                <a:cs typeface="Avenir Book"/>
              </a:rPr>
              <a:t>that a bad spirit possessed </a:t>
            </a:r>
            <a:r>
              <a:rPr lang="en-US" sz="2400" i="1" dirty="0" smtClean="0">
                <a:solidFill>
                  <a:schemeClr val="bg2">
                    <a:lumMod val="10000"/>
                  </a:schemeClr>
                </a:solidFill>
                <a:latin typeface="Avenir Book"/>
                <a:cs typeface="Avenir Book"/>
              </a:rPr>
              <a:t>her</a:t>
            </a:r>
            <a:r>
              <a:rPr lang="en-US" sz="2400" b="1" i="1" dirty="0">
                <a:solidFill>
                  <a:schemeClr val="bg2">
                    <a:lumMod val="10000"/>
                  </a:schemeClr>
                </a:solidFill>
                <a:latin typeface="Avenir Book"/>
                <a:cs typeface="Avenir Book"/>
              </a:rPr>
              <a:t>;</a:t>
            </a:r>
            <a:r>
              <a:rPr lang="en-US" sz="2400" b="1" i="1" dirty="0" smtClean="0">
                <a:solidFill>
                  <a:schemeClr val="bg2">
                    <a:lumMod val="10000"/>
                  </a:schemeClr>
                </a:solidFill>
                <a:latin typeface="Avenir Book"/>
                <a:cs typeface="Avenir Book"/>
              </a:rPr>
              <a:t> </a:t>
            </a:r>
          </a:p>
          <a:p>
            <a:pPr>
              <a:spcBef>
                <a:spcPts val="800"/>
              </a:spcBef>
              <a:spcAft>
                <a:spcPts val="800"/>
              </a:spcAft>
            </a:pPr>
            <a:r>
              <a:rPr lang="en-US" sz="2400" b="1" i="1" dirty="0" smtClean="0">
                <a:solidFill>
                  <a:schemeClr val="bg2">
                    <a:lumMod val="10000"/>
                  </a:schemeClr>
                </a:solidFill>
                <a:latin typeface="Avenir Book"/>
                <a:cs typeface="Avenir Book"/>
              </a:rPr>
              <a:t>I </a:t>
            </a:r>
            <a:r>
              <a:rPr lang="en-US" sz="2400" b="1" i="1" dirty="0">
                <a:solidFill>
                  <a:schemeClr val="bg2">
                    <a:lumMod val="10000"/>
                  </a:schemeClr>
                </a:solidFill>
                <a:latin typeface="Avenir Book"/>
                <a:cs typeface="Avenir Book"/>
              </a:rPr>
              <a:t>had to help her. </a:t>
            </a:r>
            <a:endParaRPr lang="en-US" sz="2400" b="1" i="1" dirty="0" smtClean="0">
              <a:solidFill>
                <a:schemeClr val="bg2">
                  <a:lumMod val="10000"/>
                </a:schemeClr>
              </a:solidFill>
              <a:latin typeface="Avenir Book"/>
              <a:cs typeface="Avenir Book"/>
            </a:endParaRPr>
          </a:p>
          <a:p>
            <a:pPr>
              <a:spcBef>
                <a:spcPts val="800"/>
              </a:spcBef>
              <a:spcAft>
                <a:spcPts val="800"/>
              </a:spcAft>
            </a:pPr>
            <a:r>
              <a:rPr lang="en-US" sz="2400" i="1" dirty="0" smtClean="0">
                <a:solidFill>
                  <a:schemeClr val="bg2">
                    <a:lumMod val="10000"/>
                  </a:schemeClr>
                </a:solidFill>
                <a:latin typeface="Avenir Book"/>
                <a:cs typeface="Avenir Book"/>
              </a:rPr>
              <a:t>I </a:t>
            </a:r>
            <a:r>
              <a:rPr lang="en-US" sz="2400" i="1" dirty="0">
                <a:solidFill>
                  <a:schemeClr val="bg2">
                    <a:lumMod val="10000"/>
                  </a:schemeClr>
                </a:solidFill>
                <a:latin typeface="Avenir Book"/>
                <a:cs typeface="Avenir Book"/>
              </a:rPr>
              <a:t>picked up a knife and stabbed her and woke up.</a:t>
            </a:r>
            <a:endParaRPr lang="en-AU" sz="2400" i="1" dirty="0">
              <a:solidFill>
                <a:schemeClr val="bg2">
                  <a:lumMod val="10000"/>
                </a:schemeClr>
              </a:solidFill>
              <a:latin typeface="Avenir Book"/>
              <a:cs typeface="Avenir Book"/>
            </a:endParaRPr>
          </a:p>
          <a:p>
            <a:pPr>
              <a:spcBef>
                <a:spcPts val="800"/>
              </a:spcBef>
              <a:spcAft>
                <a:spcPts val="800"/>
              </a:spcAft>
            </a:pPr>
            <a:r>
              <a:rPr lang="en-US" sz="2400" i="1" dirty="0">
                <a:solidFill>
                  <a:schemeClr val="bg2">
                    <a:lumMod val="10000"/>
                  </a:schemeClr>
                </a:solidFill>
                <a:latin typeface="Avenir Book"/>
                <a:cs typeface="Avenir Book"/>
              </a:rPr>
              <a:t>She said: “Mum, what are you doing here?” </a:t>
            </a:r>
            <a:endParaRPr lang="en-AU" sz="2400" i="1" dirty="0">
              <a:solidFill>
                <a:schemeClr val="bg2">
                  <a:lumMod val="10000"/>
                </a:schemeClr>
              </a:solidFill>
              <a:latin typeface="Avenir Book"/>
              <a:cs typeface="Avenir Book"/>
            </a:endParaRPr>
          </a:p>
          <a:p>
            <a:pPr>
              <a:spcBef>
                <a:spcPts val="800"/>
              </a:spcBef>
              <a:spcAft>
                <a:spcPts val="800"/>
              </a:spcAft>
            </a:pPr>
            <a:r>
              <a:rPr lang="en-US" sz="2400" i="1" dirty="0">
                <a:solidFill>
                  <a:schemeClr val="bg2">
                    <a:lumMod val="10000"/>
                  </a:schemeClr>
                </a:solidFill>
                <a:latin typeface="Avenir Book"/>
                <a:cs typeface="Avenir Book"/>
              </a:rPr>
              <a:t>I realized what I’d done.  </a:t>
            </a:r>
            <a:endParaRPr lang="en-US" sz="2400" i="1" dirty="0" smtClean="0">
              <a:solidFill>
                <a:schemeClr val="bg2">
                  <a:lumMod val="10000"/>
                </a:schemeClr>
              </a:solidFill>
              <a:latin typeface="Avenir Book"/>
              <a:cs typeface="Avenir Book"/>
            </a:endParaRPr>
          </a:p>
          <a:p>
            <a:pPr>
              <a:spcBef>
                <a:spcPts val="800"/>
              </a:spcBef>
              <a:spcAft>
                <a:spcPts val="800"/>
              </a:spcAft>
            </a:pPr>
            <a:r>
              <a:rPr lang="en-US" sz="2400" i="1" dirty="0" smtClean="0">
                <a:solidFill>
                  <a:schemeClr val="bg2">
                    <a:lumMod val="10000"/>
                  </a:schemeClr>
                </a:solidFill>
                <a:latin typeface="Avenir Book"/>
                <a:cs typeface="Avenir Book"/>
              </a:rPr>
              <a:t>I </a:t>
            </a:r>
            <a:r>
              <a:rPr lang="en-US" sz="2400" i="1" dirty="0">
                <a:solidFill>
                  <a:schemeClr val="bg2">
                    <a:lumMod val="10000"/>
                  </a:schemeClr>
                </a:solidFill>
                <a:latin typeface="Avenir Book"/>
                <a:cs typeface="Avenir Book"/>
              </a:rPr>
              <a:t>asked my husband to kill me. </a:t>
            </a:r>
            <a:endParaRPr lang="en-US" sz="2400" i="1" dirty="0" smtClean="0">
              <a:solidFill>
                <a:schemeClr val="bg2">
                  <a:lumMod val="10000"/>
                </a:schemeClr>
              </a:solidFill>
              <a:latin typeface="Avenir Book"/>
              <a:cs typeface="Avenir Book"/>
            </a:endParaRPr>
          </a:p>
          <a:p>
            <a:pPr>
              <a:spcBef>
                <a:spcPts val="800"/>
              </a:spcBef>
              <a:spcAft>
                <a:spcPts val="800"/>
              </a:spcAft>
            </a:pPr>
            <a:r>
              <a:rPr lang="en-US" sz="2400" i="1" dirty="0" smtClean="0">
                <a:solidFill>
                  <a:schemeClr val="bg2">
                    <a:lumMod val="10000"/>
                  </a:schemeClr>
                </a:solidFill>
                <a:latin typeface="Avenir Book"/>
                <a:cs typeface="Avenir Book"/>
              </a:rPr>
              <a:t>He </a:t>
            </a:r>
            <a:r>
              <a:rPr lang="en-US" sz="2400" i="1" dirty="0">
                <a:solidFill>
                  <a:schemeClr val="bg2">
                    <a:lumMod val="10000"/>
                  </a:schemeClr>
                </a:solidFill>
                <a:latin typeface="Avenir Book"/>
                <a:cs typeface="Avenir Book"/>
              </a:rPr>
              <a:t>called the police. </a:t>
            </a:r>
            <a:endParaRPr lang="en-US" sz="2400" i="1" dirty="0" smtClean="0">
              <a:solidFill>
                <a:schemeClr val="bg2">
                  <a:lumMod val="10000"/>
                </a:schemeClr>
              </a:solidFill>
              <a:latin typeface="Avenir Book"/>
              <a:cs typeface="Avenir Book"/>
            </a:endParaRPr>
          </a:p>
          <a:p>
            <a:pPr>
              <a:spcBef>
                <a:spcPts val="800"/>
              </a:spcBef>
              <a:spcAft>
                <a:spcPts val="800"/>
              </a:spcAft>
            </a:pPr>
            <a:r>
              <a:rPr lang="en-US" sz="2400" i="1" dirty="0" smtClean="0">
                <a:solidFill>
                  <a:schemeClr val="bg2">
                    <a:lumMod val="10000"/>
                  </a:schemeClr>
                </a:solidFill>
                <a:latin typeface="Avenir Book"/>
                <a:cs typeface="Avenir Book"/>
              </a:rPr>
              <a:t>I </a:t>
            </a:r>
            <a:r>
              <a:rPr lang="en-US" sz="2400" i="1" dirty="0">
                <a:solidFill>
                  <a:schemeClr val="bg2">
                    <a:lumMod val="10000"/>
                  </a:schemeClr>
                </a:solidFill>
                <a:latin typeface="Avenir Book"/>
                <a:cs typeface="Avenir Book"/>
              </a:rPr>
              <a:t>felt better in the police cells without the pills, </a:t>
            </a:r>
            <a:endParaRPr lang="en-US" sz="2400" i="1" dirty="0" smtClean="0">
              <a:solidFill>
                <a:schemeClr val="bg2">
                  <a:lumMod val="10000"/>
                </a:schemeClr>
              </a:solidFill>
              <a:latin typeface="Avenir Book"/>
              <a:cs typeface="Avenir Book"/>
            </a:endParaRPr>
          </a:p>
          <a:p>
            <a:pPr>
              <a:spcBef>
                <a:spcPts val="800"/>
              </a:spcBef>
              <a:spcAft>
                <a:spcPts val="800"/>
              </a:spcAft>
            </a:pPr>
            <a:r>
              <a:rPr lang="en-US" sz="2400" i="1" dirty="0" smtClean="0">
                <a:solidFill>
                  <a:schemeClr val="bg2">
                    <a:lumMod val="10000"/>
                  </a:schemeClr>
                </a:solidFill>
                <a:latin typeface="Avenir Book"/>
                <a:cs typeface="Avenir Book"/>
              </a:rPr>
              <a:t>but </a:t>
            </a:r>
            <a:r>
              <a:rPr lang="en-US" sz="2400" i="1" dirty="0">
                <a:solidFill>
                  <a:schemeClr val="bg2">
                    <a:lumMod val="10000"/>
                  </a:schemeClr>
                </a:solidFill>
                <a:latin typeface="Avenir Book"/>
                <a:cs typeface="Avenir Book"/>
              </a:rPr>
              <a:t>the pills were started again and thoughts of killing myself returned</a:t>
            </a:r>
            <a:endParaRPr lang="en-AU" sz="2400" i="1" dirty="0">
              <a:solidFill>
                <a:schemeClr val="bg2">
                  <a:lumMod val="10000"/>
                </a:schemeClr>
              </a:solidFill>
              <a:latin typeface="Avenir Book"/>
              <a:cs typeface="Avenir Book"/>
            </a:endParaRPr>
          </a:p>
        </p:txBody>
      </p:sp>
      <p:sp>
        <p:nvSpPr>
          <p:cNvPr id="6" name="TextBox 5"/>
          <p:cNvSpPr txBox="1"/>
          <p:nvPr/>
        </p:nvSpPr>
        <p:spPr>
          <a:xfrm>
            <a:off x="548640" y="3322320"/>
            <a:ext cx="184666" cy="369332"/>
          </a:xfrm>
          <a:prstGeom prst="rect">
            <a:avLst/>
          </a:prstGeom>
          <a:noFill/>
        </p:spPr>
        <p:txBody>
          <a:bodyPr wrap="none" rtlCol="0">
            <a:spAutoFit/>
          </a:bodyPr>
          <a:lstStyle/>
          <a:p>
            <a:r>
              <a:rPr lang="en-US" dirty="0" smtClean="0">
                <a:latin typeface="Avenir Book"/>
              </a:rPr>
              <a:t> </a:t>
            </a:r>
            <a:endParaRPr lang="en-US" dirty="0">
              <a:latin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2971260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741681" y="426721"/>
            <a:ext cx="7762239" cy="6599243"/>
          </a:xfrm>
          <a:prstGeom prst="rect">
            <a:avLst/>
          </a:prstGeom>
        </p:spPr>
        <p:txBody>
          <a:bodyPr wrap="square">
            <a:spAutoFit/>
          </a:bodyPr>
          <a:lstStyle/>
          <a:p>
            <a:pPr algn="ctr">
              <a:lnSpc>
                <a:spcPct val="80000"/>
              </a:lnSpc>
              <a:spcBef>
                <a:spcPts val="1000"/>
              </a:spcBef>
              <a:spcAft>
                <a:spcPts val="1500"/>
              </a:spcAft>
              <a:buNone/>
            </a:pPr>
            <a:r>
              <a:rPr lang="en-AU" sz="3500" b="1" dirty="0">
                <a:solidFill>
                  <a:srgbClr val="73292A"/>
                </a:solidFill>
                <a:latin typeface="Avenir Book"/>
                <a:cs typeface="Bangla Sangam MN"/>
              </a:rPr>
              <a:t>M</a:t>
            </a:r>
            <a:r>
              <a:rPr lang="en-AU" sz="3500" b="1" i="1" dirty="0">
                <a:solidFill>
                  <a:srgbClr val="73292A"/>
                </a:solidFill>
                <a:latin typeface="Avenir Book"/>
                <a:cs typeface="Bangla Sangam MN"/>
              </a:rPr>
              <a:t>ental state </a:t>
            </a:r>
            <a:r>
              <a:rPr lang="en-AU" sz="3500" b="1" i="1" dirty="0" smtClean="0">
                <a:solidFill>
                  <a:srgbClr val="73292A"/>
                </a:solidFill>
                <a:latin typeface="Avenir Book"/>
                <a:cs typeface="Bangla Sangam MN"/>
              </a:rPr>
              <a:t>revealed</a:t>
            </a:r>
            <a:r>
              <a:rPr lang="en-AU" sz="3000" b="1" i="1" dirty="0" smtClean="0">
                <a:solidFill>
                  <a:srgbClr val="73292A"/>
                </a:solidFill>
                <a:latin typeface="Avenir Book"/>
                <a:cs typeface="Bangla Sangam MN"/>
              </a:rPr>
              <a:t>:</a:t>
            </a:r>
            <a:endParaRPr lang="en-AU" sz="3000" b="1" i="1" dirty="0" smtClean="0">
              <a:solidFill>
                <a:schemeClr val="accent1">
                  <a:lumMod val="50000"/>
                </a:schemeClr>
              </a:solidFill>
              <a:latin typeface="Avenir Book"/>
            </a:endParaRPr>
          </a:p>
          <a:p>
            <a:pPr marL="342900" indent="-342900">
              <a:lnSpc>
                <a:spcPct val="80000"/>
              </a:lnSpc>
              <a:spcBef>
                <a:spcPts val="1000"/>
              </a:spcBef>
              <a:spcAft>
                <a:spcPts val="1000"/>
              </a:spcAft>
              <a:buFont typeface="Arial" pitchFamily="34" charset="0"/>
              <a:buChar char="•"/>
            </a:pPr>
            <a:r>
              <a:rPr lang="en-AU" sz="2600" dirty="0" smtClean="0">
                <a:solidFill>
                  <a:schemeClr val="accent1">
                    <a:lumMod val="50000"/>
                  </a:schemeClr>
                </a:solidFill>
                <a:latin typeface="Avenir Book"/>
                <a:cs typeface="Helvetica"/>
              </a:rPr>
              <a:t>Akathisia/restlessness</a:t>
            </a:r>
          </a:p>
          <a:p>
            <a:pPr marL="342900" indent="-342900">
              <a:lnSpc>
                <a:spcPct val="80000"/>
              </a:lnSpc>
              <a:spcBef>
                <a:spcPts val="1000"/>
              </a:spcBef>
              <a:spcAft>
                <a:spcPts val="1000"/>
              </a:spcAft>
              <a:buFont typeface="Arial" pitchFamily="34" charset="0"/>
              <a:buChar char="•"/>
            </a:pPr>
            <a:r>
              <a:rPr lang="en-AU" sz="2600" dirty="0" smtClean="0">
                <a:solidFill>
                  <a:schemeClr val="accent1">
                    <a:lumMod val="50000"/>
                  </a:schemeClr>
                </a:solidFill>
                <a:latin typeface="Avenir Book"/>
                <a:cs typeface="Helvetica"/>
              </a:rPr>
              <a:t>Suicidal ideation</a:t>
            </a:r>
          </a:p>
          <a:p>
            <a:pPr marL="342900" indent="-342900">
              <a:lnSpc>
                <a:spcPct val="80000"/>
              </a:lnSpc>
              <a:spcBef>
                <a:spcPts val="1000"/>
              </a:spcBef>
              <a:spcAft>
                <a:spcPts val="1000"/>
              </a:spcAft>
              <a:buFont typeface="Arial" pitchFamily="34" charset="0"/>
              <a:buChar char="•"/>
            </a:pPr>
            <a:r>
              <a:rPr lang="en-AU" sz="2600" dirty="0" smtClean="0">
                <a:solidFill>
                  <a:schemeClr val="accent1">
                    <a:lumMod val="50000"/>
                  </a:schemeClr>
                </a:solidFill>
                <a:latin typeface="Avenir Book"/>
                <a:cs typeface="Helvetica"/>
              </a:rPr>
              <a:t>Hallucinations</a:t>
            </a:r>
          </a:p>
          <a:p>
            <a:pPr marL="342900" indent="-342900">
              <a:lnSpc>
                <a:spcPct val="80000"/>
              </a:lnSpc>
              <a:spcBef>
                <a:spcPts val="1000"/>
              </a:spcBef>
              <a:spcAft>
                <a:spcPts val="1000"/>
              </a:spcAft>
              <a:buFont typeface="Arial" pitchFamily="34" charset="0"/>
              <a:buChar char="•"/>
            </a:pPr>
            <a:r>
              <a:rPr lang="en-AU" sz="2600" dirty="0" smtClean="0">
                <a:solidFill>
                  <a:schemeClr val="accent1">
                    <a:lumMod val="50000"/>
                  </a:schemeClr>
                </a:solidFill>
                <a:latin typeface="Avenir Book"/>
                <a:cs typeface="Helvetica"/>
              </a:rPr>
              <a:t>Depersonalization (looking on)</a:t>
            </a:r>
          </a:p>
          <a:p>
            <a:pPr marL="342900" indent="-342900">
              <a:lnSpc>
                <a:spcPct val="80000"/>
              </a:lnSpc>
              <a:spcBef>
                <a:spcPts val="1000"/>
              </a:spcBef>
              <a:spcAft>
                <a:spcPts val="1000"/>
              </a:spcAft>
              <a:buFont typeface="Arial" pitchFamily="34" charset="0"/>
              <a:buChar char="•"/>
            </a:pPr>
            <a:r>
              <a:rPr lang="en-AU" sz="2600" dirty="0" smtClean="0">
                <a:solidFill>
                  <a:schemeClr val="accent1">
                    <a:lumMod val="50000"/>
                  </a:schemeClr>
                </a:solidFill>
                <a:latin typeface="Avenir Book"/>
                <a:cs typeface="Helvetica"/>
              </a:rPr>
              <a:t>Insomnia </a:t>
            </a:r>
          </a:p>
          <a:p>
            <a:pPr marL="342900" indent="-342900">
              <a:lnSpc>
                <a:spcPct val="80000"/>
              </a:lnSpc>
              <a:spcBef>
                <a:spcPts val="1000"/>
              </a:spcBef>
              <a:spcAft>
                <a:spcPts val="1000"/>
              </a:spcAft>
              <a:buFont typeface="Arial" pitchFamily="34" charset="0"/>
              <a:buChar char="•"/>
            </a:pPr>
            <a:r>
              <a:rPr lang="en-AU" sz="2600" dirty="0" smtClean="0">
                <a:solidFill>
                  <a:schemeClr val="accent1">
                    <a:lumMod val="50000"/>
                  </a:schemeClr>
                </a:solidFill>
                <a:latin typeface="Avenir Book"/>
                <a:cs typeface="Helvetica"/>
              </a:rPr>
              <a:t>Serotonin toxicity palpitations breathing difficulties</a:t>
            </a:r>
          </a:p>
          <a:p>
            <a:pPr marL="342900" indent="-342900">
              <a:lnSpc>
                <a:spcPct val="80000"/>
              </a:lnSpc>
              <a:spcBef>
                <a:spcPts val="1000"/>
              </a:spcBef>
              <a:spcAft>
                <a:spcPts val="1000"/>
              </a:spcAft>
              <a:buFont typeface="Arial" pitchFamily="34" charset="0"/>
              <a:buChar char="•"/>
            </a:pPr>
            <a:r>
              <a:rPr lang="en-AU" sz="2600" dirty="0" smtClean="0">
                <a:solidFill>
                  <a:schemeClr val="accent1">
                    <a:lumMod val="50000"/>
                  </a:schemeClr>
                </a:solidFill>
                <a:latin typeface="Avenir Book"/>
                <a:cs typeface="Helvetica"/>
              </a:rPr>
              <a:t>Toxic psychosis</a:t>
            </a:r>
          </a:p>
          <a:p>
            <a:pPr marL="342900" indent="-342900">
              <a:lnSpc>
                <a:spcPct val="80000"/>
              </a:lnSpc>
              <a:spcBef>
                <a:spcPts val="1000"/>
              </a:spcBef>
              <a:spcAft>
                <a:spcPts val="1000"/>
              </a:spcAft>
              <a:buFont typeface="Arial" pitchFamily="34" charset="0"/>
              <a:buChar char="•"/>
            </a:pPr>
            <a:r>
              <a:rPr lang="en-AU" sz="2600" dirty="0" smtClean="0">
                <a:solidFill>
                  <a:schemeClr val="accent1">
                    <a:lumMod val="50000"/>
                  </a:schemeClr>
                </a:solidFill>
                <a:latin typeface="Avenir Book"/>
                <a:cs typeface="Helvetica"/>
              </a:rPr>
              <a:t>Manic state </a:t>
            </a:r>
          </a:p>
          <a:p>
            <a:pPr marL="342900" indent="-342900">
              <a:lnSpc>
                <a:spcPct val="80000"/>
              </a:lnSpc>
              <a:spcBef>
                <a:spcPts val="1000"/>
              </a:spcBef>
              <a:spcAft>
                <a:spcPts val="1000"/>
              </a:spcAft>
              <a:buFont typeface="Arial" pitchFamily="34" charset="0"/>
              <a:buChar char="•"/>
            </a:pPr>
            <a:r>
              <a:rPr lang="en-AU" sz="2600" dirty="0" smtClean="0">
                <a:solidFill>
                  <a:schemeClr val="accent1">
                    <a:lumMod val="50000"/>
                  </a:schemeClr>
                </a:solidFill>
                <a:latin typeface="Avenir Book"/>
                <a:cs typeface="Helvetica"/>
              </a:rPr>
              <a:t>Altruistic homicide</a:t>
            </a:r>
            <a:endParaRPr lang="en-AU" sz="2600" b="1" dirty="0" smtClean="0">
              <a:solidFill>
                <a:schemeClr val="accent1">
                  <a:lumMod val="50000"/>
                </a:schemeClr>
              </a:solidFill>
              <a:latin typeface="Avenir Book"/>
              <a:cs typeface="Helvetica"/>
            </a:endParaRPr>
          </a:p>
          <a:p>
            <a:pPr>
              <a:lnSpc>
                <a:spcPct val="80000"/>
              </a:lnSpc>
              <a:spcBef>
                <a:spcPts val="1000"/>
              </a:spcBef>
              <a:spcAft>
                <a:spcPts val="1000"/>
              </a:spcAft>
              <a:buNone/>
            </a:pPr>
            <a:endParaRPr lang="en-AU" sz="2400" dirty="0" smtClean="0">
              <a:solidFill>
                <a:schemeClr val="accent1">
                  <a:lumMod val="50000"/>
                </a:schemeClr>
              </a:solidFill>
              <a:latin typeface="Avenir Book"/>
              <a:cs typeface="Helvetica"/>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21816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7040" y="1097280"/>
            <a:ext cx="8199120" cy="5466080"/>
          </a:xfrm>
        </p:spPr>
        <p:txBody>
          <a:bodyPr anchor="t">
            <a:normAutofit/>
          </a:bodyPr>
          <a:lstStyle/>
          <a:p>
            <a:pPr>
              <a:lnSpc>
                <a:spcPct val="110000"/>
              </a:lnSpc>
              <a:spcBef>
                <a:spcPts val="600"/>
              </a:spcBef>
              <a:spcAft>
                <a:spcPts val="600"/>
              </a:spcAft>
            </a:pPr>
            <a:r>
              <a:rPr lang="en-AU" sz="2000" b="1" dirty="0" smtClean="0">
                <a:solidFill>
                  <a:schemeClr val="tx2"/>
                </a:solidFill>
                <a:cs typeface="Avenir Book"/>
              </a:rPr>
              <a:t>Pharmacogenetics</a:t>
            </a:r>
            <a:r>
              <a:rPr lang="en-AU" sz="2000" dirty="0" smtClean="0">
                <a:solidFill>
                  <a:schemeClr val="tx2"/>
                </a:solidFill>
                <a:cs typeface="Avenir Book"/>
              </a:rPr>
              <a:t> is the study of genetic differences in drug metabolic pathways.</a:t>
            </a:r>
          </a:p>
          <a:p>
            <a:pPr>
              <a:lnSpc>
                <a:spcPct val="110000"/>
              </a:lnSpc>
              <a:spcBef>
                <a:spcPts val="600"/>
              </a:spcBef>
              <a:spcAft>
                <a:spcPts val="600"/>
              </a:spcAft>
            </a:pPr>
            <a:r>
              <a:rPr lang="en-AU" sz="2000" dirty="0" smtClean="0">
                <a:solidFill>
                  <a:schemeClr val="tx2"/>
                </a:solidFill>
                <a:cs typeface="Avenir Book"/>
              </a:rPr>
              <a:t>‘Forensic’ comes from the Latin, </a:t>
            </a:r>
            <a:r>
              <a:rPr lang="en-AU" sz="2000" i="1" dirty="0" err="1" smtClean="0">
                <a:solidFill>
                  <a:schemeClr val="tx2"/>
                </a:solidFill>
                <a:cs typeface="Avenir Book"/>
              </a:rPr>
              <a:t>Forens</a:t>
            </a:r>
            <a:r>
              <a:rPr lang="en-AU" sz="2000" dirty="0" smtClean="0">
                <a:solidFill>
                  <a:schemeClr val="tx2"/>
                </a:solidFill>
                <a:cs typeface="Avenir Book"/>
              </a:rPr>
              <a:t> (the forum), which is where the law courts are.</a:t>
            </a:r>
            <a:r>
              <a:rPr lang="en-AU" sz="2000" dirty="0">
                <a:solidFill>
                  <a:schemeClr val="tx2"/>
                </a:solidFill>
                <a:cs typeface="Avenir Book"/>
              </a:rPr>
              <a:t> </a:t>
            </a:r>
            <a:r>
              <a:rPr lang="en-AU" sz="2000" dirty="0" smtClean="0">
                <a:solidFill>
                  <a:schemeClr val="tx2"/>
                </a:solidFill>
                <a:cs typeface="Avenir Book"/>
              </a:rPr>
              <a:t>It has come to mean “detailed and scholarly.” </a:t>
            </a:r>
          </a:p>
          <a:p>
            <a:pPr>
              <a:lnSpc>
                <a:spcPct val="110000"/>
              </a:lnSpc>
              <a:spcBef>
                <a:spcPts val="600"/>
              </a:spcBef>
              <a:spcAft>
                <a:spcPts val="600"/>
              </a:spcAft>
            </a:pPr>
            <a:r>
              <a:rPr lang="en-AU" sz="2000" dirty="0" smtClean="0">
                <a:solidFill>
                  <a:schemeClr val="tx2"/>
                </a:solidFill>
                <a:cs typeface="Avenir Book"/>
              </a:rPr>
              <a:t>Pharmacogenetics has explanatory power, so forensic usefulness.</a:t>
            </a:r>
          </a:p>
          <a:p>
            <a:pPr>
              <a:lnSpc>
                <a:spcPct val="110000"/>
              </a:lnSpc>
              <a:spcBef>
                <a:spcPts val="600"/>
              </a:spcBef>
              <a:spcAft>
                <a:spcPts val="600"/>
              </a:spcAft>
            </a:pPr>
            <a:r>
              <a:rPr lang="en-US" sz="2000" dirty="0" smtClean="0">
                <a:solidFill>
                  <a:schemeClr val="tx2"/>
                </a:solidFill>
                <a:cs typeface="Avenir Book"/>
              </a:rPr>
              <a:t>“</a:t>
            </a:r>
            <a:r>
              <a:rPr lang="en-US" sz="2000" dirty="0">
                <a:solidFill>
                  <a:schemeClr val="tx2"/>
                </a:solidFill>
                <a:cs typeface="Avenir Book"/>
              </a:rPr>
              <a:t>Pharmacogenetics psychiatry” gets 32,000 hits on Google Scholar. </a:t>
            </a:r>
            <a:r>
              <a:rPr lang="en-US" sz="2000" dirty="0" smtClean="0">
                <a:solidFill>
                  <a:schemeClr val="tx2"/>
                </a:solidFill>
                <a:cs typeface="Avenir Book"/>
              </a:rPr>
              <a:t>36 are mine.</a:t>
            </a:r>
          </a:p>
          <a:p>
            <a:pPr>
              <a:lnSpc>
                <a:spcPct val="110000"/>
              </a:lnSpc>
              <a:spcBef>
                <a:spcPts val="600"/>
              </a:spcBef>
              <a:spcAft>
                <a:spcPts val="600"/>
              </a:spcAft>
            </a:pPr>
            <a:r>
              <a:rPr lang="en-US" sz="2000" dirty="0" smtClean="0">
                <a:solidFill>
                  <a:schemeClr val="tx2"/>
                </a:solidFill>
                <a:cs typeface="Avenir Book"/>
              </a:rPr>
              <a:t>“Forensic pharmacogenomics” gets 3,600 hits.</a:t>
            </a:r>
          </a:p>
          <a:p>
            <a:pPr>
              <a:lnSpc>
                <a:spcPct val="110000"/>
              </a:lnSpc>
              <a:spcBef>
                <a:spcPts val="600"/>
              </a:spcBef>
              <a:spcAft>
                <a:spcPts val="600"/>
              </a:spcAft>
            </a:pPr>
            <a:r>
              <a:rPr lang="en-AU" sz="2000" dirty="0" smtClean="0">
                <a:solidFill>
                  <a:schemeClr val="tx2"/>
                </a:solidFill>
                <a:cs typeface="Avenir Book"/>
              </a:rPr>
              <a:t>It is is researched at many Australian universities. </a:t>
            </a:r>
          </a:p>
          <a:p>
            <a:pPr>
              <a:lnSpc>
                <a:spcPct val="110000"/>
              </a:lnSpc>
              <a:spcBef>
                <a:spcPts val="600"/>
              </a:spcBef>
              <a:spcAft>
                <a:spcPts val="600"/>
              </a:spcAft>
            </a:pPr>
            <a:r>
              <a:rPr lang="en-AU" sz="2000" dirty="0" smtClean="0">
                <a:cs typeface="Avenir Book"/>
              </a:rPr>
              <a:t>80 % of </a:t>
            </a:r>
            <a:r>
              <a:rPr lang="en-AU" sz="2000" dirty="0" err="1" smtClean="0">
                <a:cs typeface="Avenir Book"/>
              </a:rPr>
              <a:t>exotoxins</a:t>
            </a:r>
            <a:r>
              <a:rPr lang="en-AU" sz="2000" dirty="0" smtClean="0">
                <a:cs typeface="Avenir Book"/>
              </a:rPr>
              <a:t> and 60% of drugs used in psychiatry are metabolised by the cytochrome P450 system in which there is a </a:t>
            </a:r>
          </a:p>
          <a:p>
            <a:pPr>
              <a:lnSpc>
                <a:spcPct val="110000"/>
              </a:lnSpc>
              <a:spcBef>
                <a:spcPts val="600"/>
              </a:spcBef>
              <a:spcAft>
                <a:spcPts val="600"/>
              </a:spcAft>
            </a:pPr>
            <a:r>
              <a:rPr lang="en-AU" sz="2000" dirty="0" smtClean="0">
                <a:solidFill>
                  <a:srgbClr val="234D8A"/>
                </a:solidFill>
                <a:cs typeface="Avenir Book"/>
              </a:rPr>
              <a:t>1000-fold variation in metabolism between individuals.</a:t>
            </a:r>
          </a:p>
          <a:p>
            <a:pPr>
              <a:lnSpc>
                <a:spcPct val="110000"/>
              </a:lnSpc>
              <a:spcBef>
                <a:spcPts val="600"/>
              </a:spcBef>
              <a:spcAft>
                <a:spcPts val="600"/>
              </a:spcAft>
            </a:pPr>
            <a:endParaRPr lang="en-AU" sz="2000" dirty="0">
              <a:solidFill>
                <a:schemeClr val="tx2"/>
              </a:solidFill>
              <a:cs typeface="Avenir Book"/>
            </a:endParaRPr>
          </a:p>
        </p:txBody>
      </p:sp>
      <p:sp>
        <p:nvSpPr>
          <p:cNvPr id="2" name="TextBox 1"/>
          <p:cNvSpPr txBox="1"/>
          <p:nvPr/>
        </p:nvSpPr>
        <p:spPr>
          <a:xfrm>
            <a:off x="0" y="264160"/>
            <a:ext cx="9143999" cy="630942"/>
          </a:xfrm>
          <a:prstGeom prst="rect">
            <a:avLst/>
          </a:prstGeom>
          <a:noFill/>
        </p:spPr>
        <p:txBody>
          <a:bodyPr wrap="square" rtlCol="0">
            <a:spAutoFit/>
          </a:bodyPr>
          <a:lstStyle/>
          <a:p>
            <a:pPr algn="ctr"/>
            <a:r>
              <a:rPr lang="en-AU" sz="3500" dirty="0" smtClean="0">
                <a:solidFill>
                  <a:srgbClr val="73292A"/>
                </a:solidFill>
                <a:latin typeface="Gill Sans MT"/>
                <a:cs typeface="Gill Sans MT"/>
              </a:rPr>
              <a:t>PRINCIPLES </a:t>
            </a:r>
            <a:r>
              <a:rPr lang="en-AU" sz="3500" dirty="0">
                <a:solidFill>
                  <a:srgbClr val="73292A"/>
                </a:solidFill>
                <a:latin typeface="Gill Sans MT"/>
                <a:cs typeface="Gill Sans MT"/>
              </a:rPr>
              <a:t>OF PHARMACOGENETICS</a:t>
            </a:r>
            <a:endParaRPr lang="en-US" sz="3500" dirty="0">
              <a:solidFill>
                <a:srgbClr val="73292A"/>
              </a:solidFill>
              <a:latin typeface="Gill Sans MT"/>
              <a:cs typeface="Gill Sans M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3999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73292A"/>
                </a:solidFill>
                <a:latin typeface="Helvetica"/>
                <a:cs typeface="Helvetica"/>
              </a:rPr>
              <a:t>Pharmacogenetic explanation</a:t>
            </a:r>
            <a:endParaRPr lang="en-US" dirty="0">
              <a:solidFill>
                <a:srgbClr val="73292A"/>
              </a:solidFill>
            </a:endParaRPr>
          </a:p>
        </p:txBody>
      </p:sp>
      <p:sp>
        <p:nvSpPr>
          <p:cNvPr id="4" name="Content Placeholder 3"/>
          <p:cNvSpPr>
            <a:spLocks noGrp="1"/>
          </p:cNvSpPr>
          <p:nvPr>
            <p:ph sz="half" idx="2"/>
          </p:nvPr>
        </p:nvSpPr>
        <p:spPr>
          <a:xfrm>
            <a:off x="833120" y="1503680"/>
            <a:ext cx="7650480" cy="4572000"/>
          </a:xfrm>
        </p:spPr>
        <p:txBody>
          <a:bodyPr>
            <a:normAutofit/>
          </a:bodyPr>
          <a:lstStyle/>
          <a:p>
            <a:pPr marL="0" indent="0">
              <a:spcBef>
                <a:spcPts val="700"/>
              </a:spcBef>
              <a:spcAft>
                <a:spcPts val="700"/>
              </a:spcAft>
              <a:buNone/>
            </a:pPr>
            <a:r>
              <a:rPr lang="en-AU" dirty="0" smtClean="0">
                <a:solidFill>
                  <a:srgbClr val="103576"/>
                </a:solidFill>
                <a:latin typeface="Helvetica"/>
                <a:cs typeface="Helvetica"/>
              </a:rPr>
              <a:t>She </a:t>
            </a:r>
            <a:r>
              <a:rPr lang="en-AU" dirty="0">
                <a:solidFill>
                  <a:srgbClr val="103576"/>
                </a:solidFill>
                <a:latin typeface="Helvetica"/>
                <a:cs typeface="Helvetica"/>
              </a:rPr>
              <a:t>had 3 diminishing CYP450 mutations out of 6 alleles tested</a:t>
            </a:r>
          </a:p>
          <a:p>
            <a:pPr>
              <a:spcBef>
                <a:spcPts val="700"/>
              </a:spcBef>
              <a:spcAft>
                <a:spcPts val="700"/>
              </a:spcAft>
            </a:pPr>
            <a:r>
              <a:rPr lang="en-AU" dirty="0">
                <a:solidFill>
                  <a:srgbClr val="103576"/>
                </a:solidFill>
                <a:latin typeface="Helvetica"/>
                <a:cs typeface="Helvetica"/>
              </a:rPr>
              <a:t>CYP2D6 *4/*</a:t>
            </a:r>
            <a:r>
              <a:rPr lang="en-AU" dirty="0" smtClean="0">
                <a:solidFill>
                  <a:srgbClr val="103576"/>
                </a:solidFill>
                <a:latin typeface="Helvetica"/>
                <a:cs typeface="Helvetica"/>
              </a:rPr>
              <a:t>41, </a:t>
            </a:r>
            <a:r>
              <a:rPr lang="en-AU" dirty="0">
                <a:solidFill>
                  <a:srgbClr val="103576"/>
                </a:solidFill>
                <a:latin typeface="Helvetica"/>
                <a:cs typeface="Helvetica"/>
              </a:rPr>
              <a:t>severely impaired CYP2D6 metabolism </a:t>
            </a:r>
            <a:endParaRPr lang="en-AU" dirty="0" smtClean="0">
              <a:solidFill>
                <a:srgbClr val="103576"/>
              </a:solidFill>
              <a:latin typeface="Helvetica"/>
              <a:cs typeface="Helvetica"/>
            </a:endParaRPr>
          </a:p>
          <a:p>
            <a:pPr>
              <a:spcBef>
                <a:spcPts val="700"/>
              </a:spcBef>
              <a:spcAft>
                <a:spcPts val="700"/>
              </a:spcAft>
            </a:pPr>
            <a:r>
              <a:rPr lang="en-AU" dirty="0" smtClean="0">
                <a:solidFill>
                  <a:srgbClr val="103576"/>
                </a:solidFill>
                <a:latin typeface="Helvetica"/>
                <a:cs typeface="Helvetica"/>
              </a:rPr>
              <a:t>CYP2C9 </a:t>
            </a:r>
            <a:r>
              <a:rPr lang="en-AU" dirty="0">
                <a:solidFill>
                  <a:srgbClr val="103576"/>
                </a:solidFill>
                <a:latin typeface="Helvetica"/>
                <a:cs typeface="Helvetica"/>
              </a:rPr>
              <a:t>*1/*2 (intermediate </a:t>
            </a:r>
            <a:r>
              <a:rPr lang="en-US" dirty="0">
                <a:solidFill>
                  <a:srgbClr val="103576"/>
                </a:solidFill>
                <a:latin typeface="Helvetica"/>
                <a:cs typeface="Helvetica"/>
              </a:rPr>
              <a:t>metabolize</a:t>
            </a:r>
            <a:r>
              <a:rPr lang="en-AU" dirty="0">
                <a:solidFill>
                  <a:srgbClr val="103576"/>
                </a:solidFill>
                <a:latin typeface="Helvetica"/>
                <a:cs typeface="Helvetica"/>
              </a:rPr>
              <a:t>r)</a:t>
            </a:r>
          </a:p>
          <a:p>
            <a:pPr>
              <a:spcBef>
                <a:spcPts val="700"/>
              </a:spcBef>
              <a:spcAft>
                <a:spcPts val="700"/>
              </a:spcAft>
            </a:pPr>
            <a:r>
              <a:rPr lang="en-AU" dirty="0">
                <a:solidFill>
                  <a:srgbClr val="103576"/>
                </a:solidFill>
                <a:latin typeface="Helvetica"/>
                <a:cs typeface="Helvetica"/>
              </a:rPr>
              <a:t>CYP2C19*1/*17 (ultra-rapid </a:t>
            </a:r>
            <a:r>
              <a:rPr lang="en-US" dirty="0">
                <a:solidFill>
                  <a:srgbClr val="103576"/>
                </a:solidFill>
                <a:latin typeface="Helvetica"/>
                <a:cs typeface="Helvetica"/>
              </a:rPr>
              <a:t>metabolize</a:t>
            </a:r>
            <a:r>
              <a:rPr lang="en-AU" dirty="0">
                <a:solidFill>
                  <a:srgbClr val="103576"/>
                </a:solidFill>
                <a:latin typeface="Helvetica"/>
                <a:cs typeface="Helvetica"/>
              </a:rPr>
              <a:t>r</a:t>
            </a:r>
            <a:r>
              <a:rPr lang="en-AU" dirty="0" smtClean="0">
                <a:solidFill>
                  <a:srgbClr val="103576"/>
                </a:solidFill>
                <a:latin typeface="Helvetica"/>
                <a:cs typeface="Helvetica"/>
              </a:rPr>
              <a:t>) (not relevant)</a:t>
            </a:r>
            <a:endParaRPr lang="en-AU" dirty="0">
              <a:solidFill>
                <a:srgbClr val="103576"/>
              </a:solidFill>
              <a:latin typeface="Helvetica"/>
              <a:cs typeface="Helvetica"/>
            </a:endParaRPr>
          </a:p>
          <a:p>
            <a:pPr>
              <a:buFont typeface="Arial" pitchFamily="34" charset="0"/>
              <a:buChar char="•"/>
            </a:pPr>
            <a:endParaRPr lang="en-AU" dirty="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820351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p:nvPr/>
        </p:nvSpPr>
        <p:spPr>
          <a:xfrm>
            <a:off x="690880" y="447040"/>
            <a:ext cx="8188960" cy="6001642"/>
          </a:xfrm>
          <a:prstGeom prst="rect">
            <a:avLst/>
          </a:prstGeom>
        </p:spPr>
        <p:txBody>
          <a:bodyPr wrap="square">
            <a:spAutoFit/>
          </a:bodyPr>
          <a:lstStyle/>
          <a:p>
            <a:pPr>
              <a:spcBef>
                <a:spcPts val="600"/>
              </a:spcBef>
              <a:spcAft>
                <a:spcPts val="600"/>
              </a:spcAft>
            </a:pPr>
            <a:r>
              <a:rPr lang="en-AU" sz="2700" dirty="0" smtClean="0">
                <a:solidFill>
                  <a:srgbClr val="103576"/>
                </a:solidFill>
                <a:latin typeface="Avenir Book"/>
                <a:cs typeface="Avenir Book"/>
              </a:rPr>
              <a:t>Nortriptyline </a:t>
            </a:r>
            <a:r>
              <a:rPr lang="en-AU" sz="2700" dirty="0">
                <a:solidFill>
                  <a:srgbClr val="103576"/>
                </a:solidFill>
                <a:latin typeface="Avenir Book"/>
                <a:cs typeface="Avenir Book"/>
              </a:rPr>
              <a:t>is metabolised by </a:t>
            </a:r>
            <a:r>
              <a:rPr lang="en-AU" sz="2700" dirty="0" smtClean="0">
                <a:solidFill>
                  <a:srgbClr val="103576"/>
                </a:solidFill>
                <a:latin typeface="Avenir Book"/>
                <a:cs typeface="Avenir Book"/>
              </a:rPr>
              <a:t>2D6 and CYP3A4.</a:t>
            </a:r>
          </a:p>
          <a:p>
            <a:pPr>
              <a:spcBef>
                <a:spcPts val="600"/>
              </a:spcBef>
              <a:spcAft>
                <a:spcPts val="600"/>
              </a:spcAft>
              <a:buNone/>
            </a:pPr>
            <a:r>
              <a:rPr lang="en-AU" sz="2700" dirty="0" smtClean="0">
                <a:solidFill>
                  <a:srgbClr val="103576"/>
                </a:solidFill>
                <a:latin typeface="Avenir Book"/>
                <a:cs typeface="Avenir Book"/>
              </a:rPr>
              <a:t>She </a:t>
            </a:r>
            <a:r>
              <a:rPr lang="en-AU" sz="2700" dirty="0">
                <a:solidFill>
                  <a:srgbClr val="103576"/>
                </a:solidFill>
                <a:latin typeface="Avenir Book"/>
                <a:cs typeface="Avenir Book"/>
              </a:rPr>
              <a:t>had </a:t>
            </a:r>
            <a:r>
              <a:rPr lang="en-AU" sz="2700" dirty="0" smtClean="0">
                <a:solidFill>
                  <a:srgbClr val="103576"/>
                </a:solidFill>
                <a:latin typeface="Avenir Book"/>
                <a:cs typeface="Avenir Book"/>
              </a:rPr>
              <a:t>little 2D6 </a:t>
            </a:r>
            <a:r>
              <a:rPr lang="en-AU" sz="2700" dirty="0">
                <a:solidFill>
                  <a:srgbClr val="103576"/>
                </a:solidFill>
                <a:latin typeface="Avenir Book"/>
                <a:cs typeface="Avenir Book"/>
              </a:rPr>
              <a:t>to start </a:t>
            </a:r>
            <a:r>
              <a:rPr lang="en-AU" sz="2700" dirty="0" smtClean="0">
                <a:solidFill>
                  <a:srgbClr val="103576"/>
                </a:solidFill>
                <a:latin typeface="Avenir Book"/>
                <a:cs typeface="Avenir Book"/>
              </a:rPr>
              <a:t>with and nortriptyline used up and inhibited what she had.</a:t>
            </a:r>
          </a:p>
          <a:p>
            <a:pPr>
              <a:spcBef>
                <a:spcPts val="600"/>
              </a:spcBef>
              <a:spcAft>
                <a:spcPts val="600"/>
              </a:spcAft>
              <a:buNone/>
            </a:pPr>
            <a:r>
              <a:rPr lang="en-AU" sz="2700" dirty="0">
                <a:solidFill>
                  <a:srgbClr val="103576"/>
                </a:solidFill>
                <a:latin typeface="Avenir Book"/>
                <a:cs typeface="Avenir Book"/>
              </a:rPr>
              <a:t>CYP3A4 would have been an alternate metabolic route for </a:t>
            </a:r>
            <a:r>
              <a:rPr lang="en-AU" sz="2700" dirty="0" smtClean="0">
                <a:solidFill>
                  <a:srgbClr val="103576"/>
                </a:solidFill>
                <a:latin typeface="Avenir Book"/>
                <a:cs typeface="Avenir Book"/>
              </a:rPr>
              <a:t>elimination.</a:t>
            </a:r>
            <a:endParaRPr lang="en-AU" sz="2700" dirty="0">
              <a:solidFill>
                <a:srgbClr val="103576"/>
              </a:solidFill>
              <a:latin typeface="Avenir Book"/>
              <a:cs typeface="Avenir Book"/>
            </a:endParaRPr>
          </a:p>
          <a:p>
            <a:pPr>
              <a:spcBef>
                <a:spcPts val="600"/>
              </a:spcBef>
              <a:spcAft>
                <a:spcPts val="600"/>
              </a:spcAft>
              <a:buNone/>
            </a:pPr>
            <a:r>
              <a:rPr lang="en-AU" sz="2700" dirty="0" smtClean="0">
                <a:solidFill>
                  <a:srgbClr val="103576"/>
                </a:solidFill>
                <a:latin typeface="Avenir Book"/>
                <a:cs typeface="Avenir Book"/>
              </a:rPr>
              <a:t>But valerian </a:t>
            </a:r>
            <a:r>
              <a:rPr lang="en-AU" sz="2700" dirty="0">
                <a:solidFill>
                  <a:srgbClr val="103576"/>
                </a:solidFill>
                <a:latin typeface="Avenir Book"/>
                <a:cs typeface="Avenir Book"/>
              </a:rPr>
              <a:t>had inhibited (wiped out) CYP3A4 </a:t>
            </a:r>
            <a:endParaRPr lang="en-AU" sz="2700" dirty="0" smtClean="0">
              <a:solidFill>
                <a:srgbClr val="103576"/>
              </a:solidFill>
              <a:latin typeface="Avenir Book"/>
              <a:cs typeface="Avenir Book"/>
            </a:endParaRPr>
          </a:p>
          <a:p>
            <a:pPr>
              <a:spcBef>
                <a:spcPts val="600"/>
              </a:spcBef>
              <a:spcAft>
                <a:spcPts val="600"/>
              </a:spcAft>
            </a:pPr>
            <a:r>
              <a:rPr lang="en-AU" sz="2700" dirty="0" smtClean="0">
                <a:solidFill>
                  <a:srgbClr val="103576"/>
                </a:solidFill>
                <a:latin typeface="Avenir Book"/>
                <a:cs typeface="Avenir Book"/>
              </a:rPr>
              <a:t>3 days (3 doses of half standard dose) and she committed the homicide.</a:t>
            </a:r>
          </a:p>
          <a:p>
            <a:pPr>
              <a:spcBef>
                <a:spcPts val="600"/>
              </a:spcBef>
              <a:spcAft>
                <a:spcPts val="600"/>
              </a:spcAft>
            </a:pPr>
            <a:r>
              <a:rPr lang="en-AU" sz="2700" dirty="0">
                <a:solidFill>
                  <a:srgbClr val="103576"/>
                </a:solidFill>
                <a:latin typeface="Avenir Book"/>
                <a:cs typeface="Avenir Book"/>
              </a:rPr>
              <a:t> </a:t>
            </a:r>
            <a:r>
              <a:rPr lang="en-AU" sz="2700" dirty="0" smtClean="0">
                <a:solidFill>
                  <a:srgbClr val="103576"/>
                </a:solidFill>
                <a:latin typeface="Avenir Book"/>
                <a:cs typeface="Avenir Book"/>
              </a:rPr>
              <a:t>A warning might have saved the child.</a:t>
            </a:r>
          </a:p>
          <a:p>
            <a:pPr>
              <a:spcBef>
                <a:spcPts val="600"/>
              </a:spcBef>
              <a:spcAft>
                <a:spcPts val="600"/>
              </a:spcAft>
            </a:pPr>
            <a:r>
              <a:rPr lang="en-AU" sz="2700" dirty="0">
                <a:solidFill>
                  <a:srgbClr val="103576"/>
                </a:solidFill>
                <a:latin typeface="Avenir Book"/>
                <a:cs typeface="Avenir Book"/>
              </a:rPr>
              <a:t>Addition of substrate to inhibitor is one drug-drug interaction scenario (Pattern 2) described by Armstrong et al. (2003)</a:t>
            </a:r>
            <a:r>
              <a:rPr lang="en-AU" sz="2700" dirty="0" smtClean="0">
                <a:solidFill>
                  <a:srgbClr val="103576"/>
                </a:solidFill>
                <a:latin typeface="Avenir Book"/>
                <a:cs typeface="Avenir Book"/>
              </a:rPr>
              <a:t>.</a:t>
            </a:r>
            <a:endParaRPr lang="en-AU" sz="2700" dirty="0">
              <a:solidFill>
                <a:srgbClr val="103576"/>
              </a:solidFill>
              <a:latin typeface="Avenir Book"/>
              <a:cs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0915150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57680"/>
            <a:ext cx="8575040" cy="4897120"/>
          </a:xfrm>
        </p:spPr>
        <p:txBody>
          <a:bodyPr anchor="t">
            <a:noAutofit/>
          </a:bodyPr>
          <a:lstStyle/>
          <a:p>
            <a:pPr>
              <a:lnSpc>
                <a:spcPct val="80000"/>
              </a:lnSpc>
              <a:spcBef>
                <a:spcPts val="600"/>
              </a:spcBef>
              <a:spcAft>
                <a:spcPts val="600"/>
              </a:spcAft>
            </a:pPr>
            <a:r>
              <a:rPr lang="en-AU" sz="2600" dirty="0" smtClean="0">
                <a:solidFill>
                  <a:srgbClr val="00008B"/>
                </a:solidFill>
                <a:latin typeface="Avenir Book"/>
                <a:cs typeface="Avenir Book"/>
              </a:rPr>
              <a:t>HIS </a:t>
            </a:r>
            <a:r>
              <a:rPr lang="en-AU" sz="2600" dirty="0">
                <a:solidFill>
                  <a:srgbClr val="00008B"/>
                </a:solidFill>
                <a:latin typeface="Avenir Book"/>
                <a:cs typeface="Avenir Book"/>
              </a:rPr>
              <a:t>OWN WORDS</a:t>
            </a:r>
            <a:r>
              <a:rPr lang="en-US" sz="2600" dirty="0">
                <a:latin typeface="Avenir Book"/>
                <a:cs typeface="Avenir Book"/>
              </a:rPr>
              <a:t/>
            </a:r>
            <a:br>
              <a:rPr lang="en-US" sz="2600" dirty="0">
                <a:latin typeface="Avenir Book"/>
                <a:cs typeface="Avenir Book"/>
              </a:rPr>
            </a:br>
            <a:r>
              <a:rPr lang="en-US" sz="2600" dirty="0" smtClean="0">
                <a:latin typeface="Avenir Book"/>
                <a:cs typeface="Avenir Book"/>
              </a:rPr>
              <a:t/>
            </a:r>
            <a:br>
              <a:rPr lang="en-US" sz="2600" dirty="0" smtClean="0">
                <a:latin typeface="Avenir Book"/>
                <a:cs typeface="Avenir Book"/>
              </a:rPr>
            </a:br>
            <a:r>
              <a:rPr lang="en-AU" sz="2600" i="1" dirty="0" smtClean="0">
                <a:solidFill>
                  <a:srgbClr val="103576"/>
                </a:solidFill>
                <a:latin typeface="Avenir Book"/>
                <a:cs typeface="Avenir Book"/>
              </a:rPr>
              <a:t>I couldn’t leave my house, or go to work. Anxiety was like nothing I’ve ever had before. Feelings were strange, peculiar, anger unjustified. I felt bad about it.</a:t>
            </a:r>
            <a:br>
              <a:rPr lang="en-AU" sz="2600" i="1" dirty="0" smtClean="0">
                <a:solidFill>
                  <a:srgbClr val="103576"/>
                </a:solidFill>
                <a:latin typeface="Avenir Book"/>
                <a:cs typeface="Avenir Book"/>
              </a:rPr>
            </a:br>
            <a:r>
              <a:rPr lang="en-AU" sz="2600" i="1" dirty="0" smtClean="0">
                <a:solidFill>
                  <a:srgbClr val="103576"/>
                </a:solidFill>
                <a:latin typeface="Avenir Book"/>
                <a:cs typeface="Avenir Book"/>
              </a:rPr>
              <a:t/>
            </a:r>
            <a:br>
              <a:rPr lang="en-AU" sz="2600" i="1" dirty="0" smtClean="0">
                <a:solidFill>
                  <a:srgbClr val="103576"/>
                </a:solidFill>
                <a:latin typeface="Avenir Book"/>
                <a:cs typeface="Avenir Book"/>
              </a:rPr>
            </a:br>
            <a:r>
              <a:rPr lang="en-AU" sz="2600" i="1" dirty="0" smtClean="0">
                <a:solidFill>
                  <a:srgbClr val="103576"/>
                </a:solidFill>
                <a:latin typeface="Avenir Book"/>
                <a:cs typeface="Avenir Book"/>
              </a:rPr>
              <a:t>I thought death was imminent </a:t>
            </a:r>
            <a:br>
              <a:rPr lang="en-AU" sz="2600" i="1" dirty="0" smtClean="0">
                <a:solidFill>
                  <a:srgbClr val="103576"/>
                </a:solidFill>
                <a:latin typeface="Avenir Book"/>
                <a:cs typeface="Avenir Book"/>
              </a:rPr>
            </a:br>
            <a:r>
              <a:rPr lang="en-AU" sz="2600" i="1" dirty="0">
                <a:solidFill>
                  <a:srgbClr val="103576"/>
                </a:solidFill>
                <a:latin typeface="Avenir Book"/>
                <a:cs typeface="Avenir Book"/>
              </a:rPr>
              <a:t/>
            </a:r>
            <a:br>
              <a:rPr lang="en-AU" sz="2600" i="1" dirty="0">
                <a:solidFill>
                  <a:srgbClr val="103576"/>
                </a:solidFill>
                <a:latin typeface="Avenir Book"/>
                <a:cs typeface="Avenir Book"/>
              </a:rPr>
            </a:br>
            <a:r>
              <a:rPr lang="en-AU" sz="2600" i="1" dirty="0" smtClean="0">
                <a:solidFill>
                  <a:srgbClr val="103576"/>
                </a:solidFill>
                <a:latin typeface="Avenir Book"/>
                <a:cs typeface="Avenir Book"/>
              </a:rPr>
              <a:t> I had an impulse to commit a violent suicide, hoping someone would kill me. Irritable with racing thoughts, like a video on fast forward.</a:t>
            </a:r>
            <a:br>
              <a:rPr lang="en-AU" sz="2600" i="1" dirty="0" smtClean="0">
                <a:solidFill>
                  <a:srgbClr val="103576"/>
                </a:solidFill>
                <a:latin typeface="Avenir Book"/>
                <a:cs typeface="Avenir Book"/>
              </a:rPr>
            </a:br>
            <a:r>
              <a:rPr lang="en-AU" sz="2600" i="1" dirty="0" smtClean="0">
                <a:solidFill>
                  <a:srgbClr val="103576"/>
                </a:solidFill>
                <a:latin typeface="Avenir Book"/>
                <a:cs typeface="Avenir Book"/>
              </a:rPr>
              <a:t/>
            </a:r>
            <a:br>
              <a:rPr lang="en-AU" sz="2600" i="1" dirty="0" smtClean="0">
                <a:solidFill>
                  <a:srgbClr val="103576"/>
                </a:solidFill>
                <a:latin typeface="Avenir Book"/>
                <a:cs typeface="Avenir Book"/>
              </a:rPr>
            </a:br>
            <a:r>
              <a:rPr lang="en-AU" sz="2600" i="1" dirty="0" smtClean="0">
                <a:solidFill>
                  <a:srgbClr val="103576"/>
                </a:solidFill>
                <a:latin typeface="Avenir Book"/>
                <a:cs typeface="Avenir Book"/>
              </a:rPr>
              <a:t>Weird, violent dreams, I drove around a lot, visiting three people in a day.</a:t>
            </a:r>
            <a:br>
              <a:rPr lang="en-AU" sz="2600" i="1" dirty="0" smtClean="0">
                <a:solidFill>
                  <a:srgbClr val="103576"/>
                </a:solidFill>
                <a:latin typeface="Avenir Book"/>
                <a:cs typeface="Avenir Book"/>
              </a:rPr>
            </a:br>
            <a:r>
              <a:rPr lang="en-AU" sz="2600" i="1" dirty="0" smtClean="0">
                <a:solidFill>
                  <a:srgbClr val="103576"/>
                </a:solidFill>
                <a:latin typeface="Avenir Book"/>
                <a:cs typeface="Avenir Book"/>
              </a:rPr>
              <a:t>Thought I was bullet-proof, god-like, a special person</a:t>
            </a:r>
            <a:r>
              <a:rPr lang="en-AU" sz="2600" dirty="0" smtClean="0">
                <a:solidFill>
                  <a:srgbClr val="103576"/>
                </a:solidFill>
                <a:latin typeface="Avenir Book"/>
                <a:cs typeface="Avenir Book"/>
              </a:rPr>
              <a:t>.</a:t>
            </a:r>
            <a:r>
              <a:rPr lang="en-AU" sz="2600" dirty="0">
                <a:solidFill>
                  <a:srgbClr val="103576"/>
                </a:solidFill>
                <a:latin typeface="Avenir Book"/>
                <a:cs typeface="Avenir Book"/>
              </a:rPr>
              <a:t/>
            </a:r>
            <a:br>
              <a:rPr lang="en-AU" sz="2600" dirty="0">
                <a:solidFill>
                  <a:srgbClr val="103576"/>
                </a:solidFill>
                <a:latin typeface="Avenir Book"/>
                <a:cs typeface="Avenir Book"/>
              </a:rPr>
            </a:br>
            <a:endParaRPr lang="en-AU" sz="2600" dirty="0">
              <a:solidFill>
                <a:srgbClr val="103576"/>
              </a:solidFill>
              <a:latin typeface="Avenir Book"/>
              <a:cs typeface="Avenir Book"/>
            </a:endParaRPr>
          </a:p>
        </p:txBody>
      </p:sp>
      <p:sp>
        <p:nvSpPr>
          <p:cNvPr id="3" name="TextBox 2"/>
          <p:cNvSpPr txBox="1"/>
          <p:nvPr/>
        </p:nvSpPr>
        <p:spPr>
          <a:xfrm>
            <a:off x="0" y="294640"/>
            <a:ext cx="9144000" cy="1338828"/>
          </a:xfrm>
          <a:prstGeom prst="rect">
            <a:avLst/>
          </a:prstGeom>
          <a:noFill/>
        </p:spPr>
        <p:txBody>
          <a:bodyPr wrap="square" rtlCol="0">
            <a:spAutoFit/>
          </a:bodyPr>
          <a:lstStyle/>
          <a:p>
            <a:pPr algn="ctr"/>
            <a:r>
              <a:rPr lang="en-AU" sz="3100" dirty="0" smtClean="0">
                <a:solidFill>
                  <a:srgbClr val="15364F"/>
                </a:solidFill>
                <a:latin typeface="Avenir Book"/>
                <a:cs typeface="Avenir Book"/>
              </a:rPr>
              <a:t>35-year-old tradesman - no prior history</a:t>
            </a:r>
          </a:p>
          <a:p>
            <a:pPr algn="ctr"/>
            <a:r>
              <a:rPr lang="en-AU" sz="2500" dirty="0" smtClean="0">
                <a:solidFill>
                  <a:srgbClr val="15364F"/>
                </a:solidFill>
                <a:latin typeface="Avenir Book"/>
                <a:cs typeface="Avenir Book"/>
              </a:rPr>
              <a:t>20 mg/day paroxetine for relationship </a:t>
            </a:r>
            <a:br>
              <a:rPr lang="en-AU" sz="2500" dirty="0" smtClean="0">
                <a:solidFill>
                  <a:srgbClr val="15364F"/>
                </a:solidFill>
                <a:latin typeface="Avenir Book"/>
                <a:cs typeface="Avenir Book"/>
              </a:rPr>
            </a:br>
            <a:r>
              <a:rPr lang="en-AU" sz="2500" dirty="0" smtClean="0">
                <a:solidFill>
                  <a:srgbClr val="15364F"/>
                </a:solidFill>
                <a:latin typeface="Avenir Book"/>
                <a:cs typeface="Avenir Book"/>
              </a:rPr>
              <a:t>difficulties with former partner. </a:t>
            </a:r>
            <a:endParaRPr lang="en-US" sz="2500" dirty="0">
              <a:solidFill>
                <a:srgbClr val="15364F"/>
              </a:solidFill>
              <a:latin typeface="Avenir Book"/>
              <a:cs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63252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64160"/>
            <a:ext cx="9144000" cy="812800"/>
          </a:xfrm>
        </p:spPr>
        <p:txBody>
          <a:bodyPr>
            <a:normAutofit/>
          </a:bodyPr>
          <a:lstStyle/>
          <a:p>
            <a:r>
              <a:rPr lang="en-US" sz="3200" dirty="0" smtClean="0"/>
              <a:t>IN HIS OWN WORDS</a:t>
            </a:r>
            <a:endParaRPr lang="en-US" sz="3200" dirty="0"/>
          </a:p>
        </p:txBody>
      </p:sp>
      <p:sp>
        <p:nvSpPr>
          <p:cNvPr id="6" name="TextBox 5"/>
          <p:cNvSpPr txBox="1"/>
          <p:nvPr/>
        </p:nvSpPr>
        <p:spPr>
          <a:xfrm>
            <a:off x="579120" y="1259841"/>
            <a:ext cx="8564880" cy="4693593"/>
          </a:xfrm>
          <a:prstGeom prst="rect">
            <a:avLst/>
          </a:prstGeom>
          <a:noFill/>
        </p:spPr>
        <p:txBody>
          <a:bodyPr wrap="square" rtlCol="0">
            <a:spAutoFit/>
          </a:bodyPr>
          <a:lstStyle/>
          <a:p>
            <a:pPr>
              <a:spcBef>
                <a:spcPts val="600"/>
              </a:spcBef>
              <a:spcAft>
                <a:spcPts val="600"/>
              </a:spcAft>
            </a:pPr>
            <a:r>
              <a:rPr lang="en-AU" sz="2400" i="1" dirty="0">
                <a:solidFill>
                  <a:srgbClr val="103576"/>
                </a:solidFill>
                <a:latin typeface="Avenir Book"/>
                <a:cs typeface="Avenir Book"/>
              </a:rPr>
              <a:t>My sex drive increased, then I lost interest in everything, stayed in bed, plummeted, depressed, </a:t>
            </a:r>
            <a:r>
              <a:rPr lang="en-AU" sz="2400" i="1" dirty="0" smtClean="0">
                <a:solidFill>
                  <a:srgbClr val="103576"/>
                </a:solidFill>
                <a:latin typeface="Avenir Book"/>
                <a:cs typeface="Avenir Book"/>
              </a:rPr>
              <a:t>suicidal</a:t>
            </a:r>
            <a:endParaRPr lang="en-AU" sz="2400" i="1" dirty="0">
              <a:solidFill>
                <a:srgbClr val="103576"/>
              </a:solidFill>
              <a:latin typeface="Avenir Book"/>
              <a:cs typeface="Avenir Book"/>
            </a:endParaRPr>
          </a:p>
          <a:p>
            <a:pPr>
              <a:spcBef>
                <a:spcPts val="600"/>
              </a:spcBef>
              <a:spcAft>
                <a:spcPts val="600"/>
              </a:spcAft>
            </a:pPr>
            <a:r>
              <a:rPr lang="en-AU" sz="2400" i="1" dirty="0" smtClean="0">
                <a:solidFill>
                  <a:srgbClr val="103576"/>
                </a:solidFill>
                <a:latin typeface="Avenir Book"/>
                <a:cs typeface="Avenir Book"/>
              </a:rPr>
              <a:t>I met my son in the park. </a:t>
            </a:r>
          </a:p>
          <a:p>
            <a:pPr>
              <a:spcBef>
                <a:spcPts val="600"/>
              </a:spcBef>
              <a:spcAft>
                <a:spcPts val="600"/>
              </a:spcAft>
            </a:pPr>
            <a:r>
              <a:rPr lang="en-AU" sz="2400" b="1" i="1" dirty="0" smtClean="0">
                <a:solidFill>
                  <a:srgbClr val="9E1844"/>
                </a:solidFill>
                <a:latin typeface="Avenir Book"/>
                <a:cs typeface="Avenir Book"/>
              </a:rPr>
              <a:t>His mother said: </a:t>
            </a:r>
          </a:p>
          <a:p>
            <a:pPr>
              <a:spcBef>
                <a:spcPts val="600"/>
              </a:spcBef>
              <a:spcAft>
                <a:spcPts val="600"/>
              </a:spcAft>
            </a:pPr>
            <a:r>
              <a:rPr lang="en-AU" sz="2400" b="1" i="1" dirty="0" smtClean="0">
                <a:solidFill>
                  <a:srgbClr val="9E1844"/>
                </a:solidFill>
                <a:latin typeface="Avenir Book"/>
                <a:cs typeface="Avenir Book"/>
              </a:rPr>
              <a:t>“He’s not going with a crazy man like you</a:t>
            </a:r>
            <a:r>
              <a:rPr lang="en-AU" sz="2400" i="1" dirty="0" smtClean="0">
                <a:solidFill>
                  <a:srgbClr val="9E1844"/>
                </a:solidFill>
                <a:latin typeface="Avenir Book"/>
                <a:cs typeface="Avenir Book"/>
              </a:rPr>
              <a:t>.”</a:t>
            </a:r>
            <a:endParaRPr lang="en-AU" sz="2400" i="1" dirty="0" smtClean="0">
              <a:solidFill>
                <a:srgbClr val="103576"/>
              </a:solidFill>
              <a:latin typeface="Avenir Book"/>
              <a:cs typeface="Avenir Book"/>
            </a:endParaRPr>
          </a:p>
          <a:p>
            <a:pPr>
              <a:spcBef>
                <a:spcPts val="600"/>
              </a:spcBef>
              <a:spcAft>
                <a:spcPts val="600"/>
              </a:spcAft>
            </a:pPr>
            <a:r>
              <a:rPr lang="en-AU" sz="2400" i="1" dirty="0" smtClean="0">
                <a:solidFill>
                  <a:srgbClr val="103576"/>
                </a:solidFill>
                <a:latin typeface="Avenir Book"/>
                <a:cs typeface="Avenir Book"/>
              </a:rPr>
              <a:t>My last memory was getting the knife from my toolbox, walking in slow motion. A guy cracked a towel at me. </a:t>
            </a:r>
          </a:p>
          <a:p>
            <a:pPr>
              <a:spcBef>
                <a:spcPts val="600"/>
              </a:spcBef>
              <a:spcAft>
                <a:spcPts val="600"/>
              </a:spcAft>
            </a:pPr>
            <a:r>
              <a:rPr lang="en-AU" sz="2400" i="1" dirty="0" smtClean="0">
                <a:solidFill>
                  <a:srgbClr val="103576"/>
                </a:solidFill>
                <a:latin typeface="Avenir Book"/>
                <a:cs typeface="Avenir Book"/>
              </a:rPr>
              <a:t>I got it wrong, where I stabbed her. </a:t>
            </a:r>
          </a:p>
          <a:p>
            <a:pPr>
              <a:spcBef>
                <a:spcPts val="600"/>
              </a:spcBef>
              <a:spcAft>
                <a:spcPts val="600"/>
              </a:spcAft>
            </a:pPr>
            <a:r>
              <a:rPr lang="en-AU" sz="2400" i="1" dirty="0" smtClean="0">
                <a:solidFill>
                  <a:srgbClr val="103576"/>
                </a:solidFill>
                <a:latin typeface="Avenir Book"/>
                <a:cs typeface="Avenir Book"/>
              </a:rPr>
              <a:t>I knew I had done it because I had blood all over me.</a:t>
            </a:r>
            <a:endParaRPr lang="en-AU" sz="1600" i="1" dirty="0" smtClean="0">
              <a:solidFill>
                <a:srgbClr val="103576"/>
              </a:solidFill>
              <a:latin typeface="Avenir Book"/>
              <a:cs typeface="Avenir Book"/>
            </a:endParaRPr>
          </a:p>
          <a:p>
            <a:endParaRPr lang="en-US" i="1" dirty="0">
              <a:latin typeface="Avenir Book"/>
              <a:cs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5717502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6033" y="454357"/>
            <a:ext cx="9048466" cy="1546253"/>
          </a:xfrm>
        </p:spPr>
        <p:txBody>
          <a:bodyPr wrap="none">
            <a:noAutofit/>
          </a:bodyPr>
          <a:lstStyle/>
          <a:p>
            <a:pPr algn="l">
              <a:spcBef>
                <a:spcPts val="300"/>
              </a:spcBef>
              <a:spcAft>
                <a:spcPts val="300"/>
              </a:spcAft>
            </a:pPr>
            <a:r>
              <a:rPr lang="en-AU" sz="2400" b="1" dirty="0">
                <a:solidFill>
                  <a:srgbClr val="00008B"/>
                </a:solidFill>
                <a:latin typeface="Avenir Book"/>
                <a:cs typeface="Avenir Book"/>
              </a:rPr>
              <a:t>Pharmacogenetic </a:t>
            </a:r>
            <a:r>
              <a:rPr lang="en-AU" sz="2400" b="1" dirty="0" smtClean="0">
                <a:solidFill>
                  <a:srgbClr val="00008B"/>
                </a:solidFill>
                <a:latin typeface="Avenir Book"/>
                <a:cs typeface="Avenir Book"/>
              </a:rPr>
              <a:t>explanation 3 IM GENES</a:t>
            </a:r>
            <a:r>
              <a:rPr lang="en-AU" sz="2400" dirty="0" smtClean="0">
                <a:solidFill>
                  <a:srgbClr val="103576"/>
                </a:solidFill>
                <a:latin typeface="Avenir Book"/>
                <a:cs typeface="Avenir Book"/>
              </a:rPr>
              <a:t/>
            </a:r>
            <a:br>
              <a:rPr lang="en-AU" sz="2400" dirty="0" smtClean="0">
                <a:solidFill>
                  <a:srgbClr val="103576"/>
                </a:solidFill>
                <a:latin typeface="Avenir Book"/>
                <a:cs typeface="Avenir Book"/>
              </a:rPr>
            </a:br>
            <a:r>
              <a:rPr lang="en-AU" sz="2400" dirty="0" smtClean="0">
                <a:solidFill>
                  <a:srgbClr val="103576"/>
                </a:solidFill>
                <a:latin typeface="Avenir Book"/>
                <a:cs typeface="Avenir Book"/>
              </a:rPr>
              <a:t>CYP2D6 	*</a:t>
            </a:r>
            <a:r>
              <a:rPr lang="en-AU" sz="2400" dirty="0">
                <a:solidFill>
                  <a:srgbClr val="103576"/>
                </a:solidFill>
                <a:latin typeface="Avenir Book"/>
                <a:cs typeface="Avenir Book"/>
              </a:rPr>
              <a:t>2/*4 (intermediate</a:t>
            </a:r>
            <a:r>
              <a:rPr lang="en-AU" sz="2400" dirty="0" smtClean="0">
                <a:solidFill>
                  <a:srgbClr val="103576"/>
                </a:solidFill>
                <a:latin typeface="Avenir Book"/>
                <a:cs typeface="Avenir Book"/>
              </a:rPr>
              <a:t> </a:t>
            </a:r>
            <a:r>
              <a:rPr lang="en-US" sz="2400" dirty="0" smtClean="0">
                <a:solidFill>
                  <a:srgbClr val="103576"/>
                </a:solidFill>
                <a:latin typeface="Avenir Book"/>
                <a:cs typeface="Avenir Book"/>
              </a:rPr>
              <a:t>metabolize</a:t>
            </a:r>
            <a:r>
              <a:rPr lang="en-AU" sz="2400" dirty="0" smtClean="0">
                <a:solidFill>
                  <a:srgbClr val="103576"/>
                </a:solidFill>
                <a:latin typeface="Avenir Book"/>
                <a:cs typeface="Avenir Book"/>
              </a:rPr>
              <a:t>r</a:t>
            </a:r>
            <a:r>
              <a:rPr lang="en-AU" sz="2400" dirty="0">
                <a:solidFill>
                  <a:srgbClr val="103576"/>
                </a:solidFill>
                <a:latin typeface="Avenir Book"/>
                <a:cs typeface="Avenir Book"/>
              </a:rPr>
              <a:t>) (*2 is </a:t>
            </a:r>
            <a:r>
              <a:rPr lang="en-AU" sz="2400" dirty="0" smtClean="0">
                <a:solidFill>
                  <a:srgbClr val="103576"/>
                </a:solidFill>
                <a:latin typeface="Avenir Book"/>
                <a:cs typeface="Avenir Book"/>
              </a:rPr>
              <a:t>extensive)</a:t>
            </a:r>
            <a:br>
              <a:rPr lang="en-AU" sz="2400" dirty="0" smtClean="0">
                <a:solidFill>
                  <a:srgbClr val="103576"/>
                </a:solidFill>
                <a:latin typeface="Avenir Book"/>
                <a:cs typeface="Avenir Book"/>
              </a:rPr>
            </a:br>
            <a:r>
              <a:rPr lang="en-AU" sz="2400" dirty="0" smtClean="0">
                <a:solidFill>
                  <a:srgbClr val="103576"/>
                </a:solidFill>
                <a:latin typeface="Avenir Book"/>
                <a:cs typeface="Avenir Book"/>
              </a:rPr>
              <a:t>CYP2C9 	*</a:t>
            </a:r>
            <a:r>
              <a:rPr lang="en-AU" sz="2400" dirty="0">
                <a:solidFill>
                  <a:srgbClr val="103576"/>
                </a:solidFill>
                <a:latin typeface="Avenir Book"/>
                <a:cs typeface="Avenir Book"/>
              </a:rPr>
              <a:t>1/*2 (intermediate</a:t>
            </a:r>
            <a:r>
              <a:rPr lang="en-AU" sz="2400" dirty="0" smtClean="0">
                <a:solidFill>
                  <a:srgbClr val="103576"/>
                </a:solidFill>
                <a:latin typeface="Avenir Book"/>
                <a:cs typeface="Avenir Book"/>
              </a:rPr>
              <a:t> </a:t>
            </a:r>
            <a:r>
              <a:rPr lang="en-US" sz="2400" dirty="0" smtClean="0">
                <a:solidFill>
                  <a:srgbClr val="103576"/>
                </a:solidFill>
                <a:latin typeface="Avenir Book"/>
                <a:cs typeface="Avenir Book"/>
              </a:rPr>
              <a:t>metabolise</a:t>
            </a:r>
            <a:r>
              <a:rPr lang="en-AU" sz="2400" dirty="0" smtClean="0">
                <a:solidFill>
                  <a:srgbClr val="103576"/>
                </a:solidFill>
                <a:latin typeface="Avenir Book"/>
                <a:cs typeface="Avenir Book"/>
              </a:rPr>
              <a:t>r)</a:t>
            </a:r>
            <a:br>
              <a:rPr lang="en-AU" sz="2400" dirty="0" smtClean="0">
                <a:solidFill>
                  <a:srgbClr val="103576"/>
                </a:solidFill>
                <a:latin typeface="Avenir Book"/>
                <a:cs typeface="Avenir Book"/>
              </a:rPr>
            </a:br>
            <a:r>
              <a:rPr lang="en-AU" sz="2400" dirty="0" smtClean="0">
                <a:solidFill>
                  <a:srgbClr val="103576"/>
                </a:solidFill>
                <a:latin typeface="Avenir Book"/>
                <a:cs typeface="Avenir Book"/>
              </a:rPr>
              <a:t>CYP2C19 	*</a:t>
            </a:r>
            <a:r>
              <a:rPr lang="en-AU" sz="2400" dirty="0">
                <a:solidFill>
                  <a:srgbClr val="103576"/>
                </a:solidFill>
                <a:latin typeface="Avenir Book"/>
                <a:cs typeface="Avenir Book"/>
              </a:rPr>
              <a:t>1/*2 (intermediate</a:t>
            </a:r>
            <a:r>
              <a:rPr lang="en-AU" sz="2400" dirty="0" smtClean="0">
                <a:solidFill>
                  <a:srgbClr val="103576"/>
                </a:solidFill>
                <a:latin typeface="Avenir Book"/>
                <a:cs typeface="Avenir Book"/>
              </a:rPr>
              <a:t> </a:t>
            </a:r>
            <a:r>
              <a:rPr lang="en-US" sz="2400" dirty="0" smtClean="0">
                <a:solidFill>
                  <a:srgbClr val="103576"/>
                </a:solidFill>
                <a:latin typeface="Avenir Book"/>
                <a:cs typeface="Avenir Book"/>
              </a:rPr>
              <a:t>metabolize</a:t>
            </a:r>
            <a:r>
              <a:rPr lang="en-AU" sz="2400" dirty="0" smtClean="0">
                <a:solidFill>
                  <a:srgbClr val="103576"/>
                </a:solidFill>
                <a:latin typeface="Avenir Book"/>
                <a:cs typeface="Avenir Book"/>
              </a:rPr>
              <a:t>r)</a:t>
            </a:r>
            <a:endParaRPr lang="en-AU" sz="2400" dirty="0">
              <a:solidFill>
                <a:srgbClr val="103576"/>
              </a:solidFill>
              <a:latin typeface="Avenir Book"/>
              <a:cs typeface="Avenir Book"/>
            </a:endParaRPr>
          </a:p>
        </p:txBody>
      </p:sp>
      <p:sp>
        <p:nvSpPr>
          <p:cNvPr id="3" name="Content Placeholder 2"/>
          <p:cNvSpPr>
            <a:spLocks noGrp="1"/>
          </p:cNvSpPr>
          <p:nvPr>
            <p:ph sz="half" idx="1"/>
          </p:nvPr>
        </p:nvSpPr>
        <p:spPr>
          <a:xfrm>
            <a:off x="711200" y="2197783"/>
            <a:ext cx="7609840" cy="4345257"/>
          </a:xfrm>
        </p:spPr>
        <p:txBody>
          <a:bodyPr>
            <a:noAutofit/>
          </a:bodyPr>
          <a:lstStyle/>
          <a:p>
            <a:pPr marL="0" indent="0">
              <a:buNone/>
            </a:pPr>
            <a:r>
              <a:rPr lang="en-AU" sz="2000" b="1" dirty="0" smtClean="0">
                <a:solidFill>
                  <a:srgbClr val="0D1B5C"/>
                </a:solidFill>
                <a:latin typeface="Avenir Book"/>
                <a:cs typeface="Avenir Book"/>
              </a:rPr>
              <a:t>Paroxetine</a:t>
            </a:r>
            <a:r>
              <a:rPr lang="en-AU" sz="2000" dirty="0" smtClean="0">
                <a:solidFill>
                  <a:srgbClr val="0D1B5C"/>
                </a:solidFill>
                <a:latin typeface="Avenir Book"/>
                <a:cs typeface="Avenir Book"/>
              </a:rPr>
              <a:t> is </a:t>
            </a:r>
            <a:r>
              <a:rPr lang="en-US" sz="2000" dirty="0" smtClean="0">
                <a:solidFill>
                  <a:srgbClr val="0D1B5C"/>
                </a:solidFill>
                <a:latin typeface="Avenir Book"/>
                <a:cs typeface="Avenir Book"/>
              </a:rPr>
              <a:t>metabolize</a:t>
            </a:r>
            <a:r>
              <a:rPr lang="en-AU" sz="2000" dirty="0" smtClean="0">
                <a:solidFill>
                  <a:srgbClr val="0D1B5C"/>
                </a:solidFill>
                <a:latin typeface="Avenir Book"/>
                <a:cs typeface="Avenir Book"/>
              </a:rPr>
              <a:t>d by 2D6 and 3A4  inhibits both</a:t>
            </a:r>
          </a:p>
          <a:p>
            <a:pPr marL="0" indent="0">
              <a:buNone/>
            </a:pPr>
            <a:r>
              <a:rPr lang="en-AU" sz="2000" dirty="0" smtClean="0">
                <a:solidFill>
                  <a:srgbClr val="0D1B5C"/>
                </a:solidFill>
                <a:latin typeface="Avenir Book"/>
                <a:cs typeface="Avenir Book"/>
              </a:rPr>
              <a:t>Therapeutic window is 70-120ng/mL  Average half life 22 hours </a:t>
            </a:r>
            <a:r>
              <a:rPr lang="en-AU" sz="2000" b="1" dirty="0" smtClean="0">
                <a:solidFill>
                  <a:srgbClr val="0D1B5C"/>
                </a:solidFill>
                <a:latin typeface="Avenir Book"/>
                <a:cs typeface="Avenir Book"/>
              </a:rPr>
              <a:t>Paroxetine</a:t>
            </a:r>
            <a:r>
              <a:rPr lang="en-AU" sz="2000" dirty="0" smtClean="0">
                <a:solidFill>
                  <a:srgbClr val="0D1B5C"/>
                </a:solidFill>
                <a:latin typeface="Avenir Book"/>
                <a:cs typeface="Avenir Book"/>
              </a:rPr>
              <a:t> inhibits 2D6 irreversibly over time, leaving no 2D6 activity.</a:t>
            </a:r>
          </a:p>
          <a:p>
            <a:r>
              <a:rPr lang="en-AU" sz="2000" dirty="0" smtClean="0">
                <a:solidFill>
                  <a:srgbClr val="0D1B5C"/>
                </a:solidFill>
                <a:latin typeface="Avenir Book"/>
                <a:cs typeface="Avenir Book"/>
              </a:rPr>
              <a:t>Other metabolic pathways become important as paroxetine overwhelms CYP2D6.  </a:t>
            </a:r>
          </a:p>
          <a:p>
            <a:r>
              <a:rPr lang="en-AU" sz="2000" b="1" dirty="0" smtClean="0">
                <a:solidFill>
                  <a:srgbClr val="0D1B5C"/>
                </a:solidFill>
                <a:latin typeface="Avenir Book"/>
                <a:cs typeface="Avenir Book"/>
              </a:rPr>
              <a:t>Paroxetine </a:t>
            </a:r>
            <a:r>
              <a:rPr lang="en-AU" sz="2000" b="1" dirty="0">
                <a:solidFill>
                  <a:srgbClr val="0D1B5C"/>
                </a:solidFill>
                <a:latin typeface="Avenir Book"/>
                <a:cs typeface="Avenir Book"/>
              </a:rPr>
              <a:t>also </a:t>
            </a:r>
            <a:r>
              <a:rPr lang="en-AU" sz="2000" dirty="0">
                <a:solidFill>
                  <a:srgbClr val="0D1B5C"/>
                </a:solidFill>
                <a:latin typeface="Avenir Book"/>
                <a:cs typeface="Avenir Book"/>
              </a:rPr>
              <a:t>inhibits </a:t>
            </a:r>
            <a:r>
              <a:rPr lang="en-AU" sz="2000" dirty="0" smtClean="0">
                <a:solidFill>
                  <a:srgbClr val="0D1B5C"/>
                </a:solidFill>
                <a:latin typeface="Avenir Book"/>
                <a:cs typeface="Avenir Book"/>
              </a:rPr>
              <a:t>2C9 and 2C19, </a:t>
            </a:r>
            <a:r>
              <a:rPr lang="en-AU" sz="2000" dirty="0">
                <a:solidFill>
                  <a:srgbClr val="0D1B5C"/>
                </a:solidFill>
                <a:latin typeface="Avenir Book"/>
                <a:cs typeface="Avenir Book"/>
              </a:rPr>
              <a:t>where he had </a:t>
            </a:r>
            <a:r>
              <a:rPr lang="en-AU" sz="2000" dirty="0" smtClean="0">
                <a:solidFill>
                  <a:srgbClr val="0D1B5C"/>
                </a:solidFill>
                <a:latin typeface="Avenir Book"/>
                <a:cs typeface="Avenir Book"/>
              </a:rPr>
              <a:t>diminished </a:t>
            </a:r>
            <a:r>
              <a:rPr lang="en-AU" sz="2000" dirty="0">
                <a:solidFill>
                  <a:srgbClr val="0D1B5C"/>
                </a:solidFill>
                <a:latin typeface="Avenir Book"/>
                <a:cs typeface="Avenir Book"/>
              </a:rPr>
              <a:t>capacity to start with, and 3A4, and soon had virtually none </a:t>
            </a:r>
            <a:endParaRPr lang="en-AU" sz="2000" dirty="0" smtClean="0">
              <a:solidFill>
                <a:srgbClr val="0D1B5C"/>
              </a:solidFill>
              <a:latin typeface="Avenir Book"/>
              <a:cs typeface="Avenir Book"/>
            </a:endParaRPr>
          </a:p>
          <a:p>
            <a:r>
              <a:rPr lang="en-AU" sz="2000" dirty="0" smtClean="0">
                <a:solidFill>
                  <a:srgbClr val="0D1B5C"/>
                </a:solidFill>
                <a:latin typeface="Avenir Book"/>
                <a:cs typeface="Avenir Book"/>
              </a:rPr>
              <a:t>No alcohol, cannabis or other </a:t>
            </a:r>
            <a:r>
              <a:rPr lang="en-AU" sz="2000" dirty="0">
                <a:solidFill>
                  <a:srgbClr val="0D1B5C"/>
                </a:solidFill>
                <a:latin typeface="Avenir Book"/>
                <a:cs typeface="Avenir Book"/>
              </a:rPr>
              <a:t>3A4 inhibitor</a:t>
            </a:r>
            <a:r>
              <a:rPr lang="en-AU" sz="2000" dirty="0" smtClean="0">
                <a:solidFill>
                  <a:srgbClr val="0D1B5C"/>
                </a:solidFill>
                <a:latin typeface="Avenir Book"/>
                <a:cs typeface="Avenir Book"/>
              </a:rPr>
              <a:t>.</a:t>
            </a:r>
          </a:p>
          <a:p>
            <a:pPr marL="0" indent="0">
              <a:buNone/>
            </a:pPr>
            <a:r>
              <a:rPr lang="en-AU" sz="2000" dirty="0" smtClean="0">
                <a:solidFill>
                  <a:srgbClr val="9E1844"/>
                </a:solidFill>
                <a:latin typeface="Avenir Book"/>
                <a:cs typeface="Avenir Book"/>
              </a:rPr>
              <a:t>He killed in an state of non-insane automatism secondary to chemical lobotomy, </a:t>
            </a:r>
            <a:r>
              <a:rPr lang="en-AU" sz="2000" dirty="0">
                <a:solidFill>
                  <a:srgbClr val="9E1844"/>
                </a:solidFill>
                <a:latin typeface="Avenir Book"/>
                <a:cs typeface="Avenir Book"/>
              </a:rPr>
              <a:t>following a psychological blow after 11 </a:t>
            </a:r>
            <a:r>
              <a:rPr lang="en-AU" sz="2000" dirty="0" smtClean="0">
                <a:solidFill>
                  <a:srgbClr val="9E1844"/>
                </a:solidFill>
                <a:latin typeface="Avenir Book"/>
                <a:cs typeface="Avenir Book"/>
              </a:rPr>
              <a:t>weeks </a:t>
            </a:r>
            <a:r>
              <a:rPr lang="en-AU" sz="2000" dirty="0">
                <a:solidFill>
                  <a:srgbClr val="9E1844"/>
                </a:solidFill>
                <a:latin typeface="Avenir Book"/>
                <a:cs typeface="Avenir Book"/>
              </a:rPr>
              <a:t>of akathisia, caused by paroxetine toxicity</a:t>
            </a:r>
            <a:endParaRPr lang="en-AU" sz="2000" dirty="0" smtClean="0">
              <a:solidFill>
                <a:srgbClr val="0D1B5C"/>
              </a:solidFill>
              <a:latin typeface="Avenir Book"/>
              <a:cs typeface="Avenir Book"/>
            </a:endParaRPr>
          </a:p>
        </p:txBody>
      </p:sp>
      <p:sp>
        <p:nvSpPr>
          <p:cNvPr id="5" name="Rectangle 4"/>
          <p:cNvSpPr/>
          <p:nvPr/>
        </p:nvSpPr>
        <p:spPr>
          <a:xfrm>
            <a:off x="863600" y="5659120"/>
            <a:ext cx="8686800" cy="830997"/>
          </a:xfrm>
          <a:prstGeom prst="rect">
            <a:avLst/>
          </a:prstGeom>
        </p:spPr>
        <p:txBody>
          <a:bodyPr wrap="square">
            <a:spAutoFit/>
          </a:bodyPr>
          <a:lstStyle/>
          <a:p>
            <a:r>
              <a:rPr lang="en-AU" sz="2400" dirty="0" smtClean="0">
                <a:solidFill>
                  <a:srgbClr val="9E1844"/>
                </a:solidFill>
                <a:latin typeface="Helvetica"/>
                <a:cs typeface="Helvetica"/>
              </a:rPr>
              <a:t>.</a:t>
            </a:r>
          </a:p>
          <a:p>
            <a:endParaRPr lang="en-AU" sz="2400" dirty="0">
              <a:solidFill>
                <a:srgbClr val="9E1844"/>
              </a:solidFill>
              <a:latin typeface="Helvetica"/>
              <a:cs typeface="Helvetica"/>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4560539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2640" y="1066800"/>
            <a:ext cx="7691120" cy="5323840"/>
          </a:xfrm>
        </p:spPr>
        <p:txBody>
          <a:bodyPr>
            <a:normAutofit fontScale="70000" lnSpcReduction="20000"/>
          </a:bodyPr>
          <a:lstStyle/>
          <a:p>
            <a:pPr>
              <a:lnSpc>
                <a:spcPct val="110000"/>
              </a:lnSpc>
              <a:spcBef>
                <a:spcPts val="600"/>
              </a:spcBef>
              <a:spcAft>
                <a:spcPts val="600"/>
              </a:spcAft>
            </a:pPr>
            <a:r>
              <a:rPr lang="en-AU" dirty="0" smtClean="0">
                <a:cs typeface="Avenir Book"/>
              </a:rPr>
              <a:t>COMMUNICATED BY LETTER</a:t>
            </a:r>
          </a:p>
          <a:p>
            <a:pPr>
              <a:lnSpc>
                <a:spcPct val="110000"/>
              </a:lnSpc>
              <a:spcBef>
                <a:spcPts val="600"/>
              </a:spcBef>
              <a:spcAft>
                <a:spcPts val="600"/>
              </a:spcAft>
            </a:pPr>
            <a:r>
              <a:rPr lang="en-AU" dirty="0" smtClean="0">
                <a:latin typeface="Avenir Book"/>
                <a:cs typeface="Avenir Book"/>
              </a:rPr>
              <a:t> In a group home, struggling at school</a:t>
            </a:r>
          </a:p>
          <a:p>
            <a:pPr>
              <a:lnSpc>
                <a:spcPct val="110000"/>
              </a:lnSpc>
              <a:spcBef>
                <a:spcPts val="600"/>
              </a:spcBef>
              <a:spcAft>
                <a:spcPts val="600"/>
              </a:spcAft>
            </a:pPr>
            <a:r>
              <a:rPr lang="en-AU" dirty="0" smtClean="0">
                <a:latin typeface="Avenir Book"/>
                <a:cs typeface="Avenir Book"/>
              </a:rPr>
              <a:t>Prescribed </a:t>
            </a:r>
            <a:r>
              <a:rPr lang="en-AU" b="1" dirty="0" smtClean="0">
                <a:latin typeface="Avenir Book"/>
                <a:cs typeface="Avenir Book"/>
              </a:rPr>
              <a:t>sertraline</a:t>
            </a:r>
            <a:r>
              <a:rPr lang="en-AU" dirty="0" smtClean="0">
                <a:latin typeface="Avenir Book"/>
                <a:cs typeface="Avenir Book"/>
              </a:rPr>
              <a:t> (unknown dose) and became “agitated, anxious, obsessive, impulsive and self destructive.” </a:t>
            </a:r>
          </a:p>
          <a:p>
            <a:pPr>
              <a:lnSpc>
                <a:spcPct val="110000"/>
              </a:lnSpc>
              <a:spcBef>
                <a:spcPts val="600"/>
              </a:spcBef>
              <a:spcAft>
                <a:spcPts val="600"/>
              </a:spcAft>
            </a:pPr>
            <a:r>
              <a:rPr lang="en-AU" dirty="0" smtClean="0">
                <a:latin typeface="Avenir Book"/>
                <a:cs typeface="Avenir Book"/>
              </a:rPr>
              <a:t>Hospitalised, he became violent, irrational, self-mutilating, writing pages of escape plans, thinking of destroying property and designing weapons.</a:t>
            </a:r>
          </a:p>
          <a:p>
            <a:pPr>
              <a:lnSpc>
                <a:spcPct val="110000"/>
              </a:lnSpc>
              <a:spcBef>
                <a:spcPts val="600"/>
              </a:spcBef>
              <a:spcAft>
                <a:spcPts val="600"/>
              </a:spcAft>
            </a:pPr>
            <a:r>
              <a:rPr lang="en-AU" dirty="0" smtClean="0">
                <a:latin typeface="Avenir Book"/>
                <a:cs typeface="Avenir Book"/>
              </a:rPr>
              <a:t>Feverish, angry and fearful, losing track of time, having no will power, and losing his memory. </a:t>
            </a:r>
          </a:p>
          <a:p>
            <a:pPr>
              <a:lnSpc>
                <a:spcPct val="110000"/>
              </a:lnSpc>
              <a:spcBef>
                <a:spcPts val="600"/>
              </a:spcBef>
              <a:spcAft>
                <a:spcPts val="600"/>
              </a:spcAft>
            </a:pPr>
            <a:r>
              <a:rPr lang="en-AU" dirty="0" smtClean="0">
                <a:latin typeface="Avenir Book"/>
                <a:cs typeface="Avenir Book"/>
              </a:rPr>
              <a:t>He had palpitations and tremors </a:t>
            </a:r>
            <a:r>
              <a:rPr lang="en-AU" b="1" dirty="0" smtClean="0">
                <a:latin typeface="Avenir Book"/>
                <a:cs typeface="Avenir Book"/>
              </a:rPr>
              <a:t>(serotonin syndrome) </a:t>
            </a:r>
            <a:r>
              <a:rPr lang="en-AU" dirty="0" smtClean="0">
                <a:latin typeface="Avenir Book"/>
                <a:cs typeface="Avenir Book"/>
              </a:rPr>
              <a:t>on </a:t>
            </a:r>
            <a:r>
              <a:rPr lang="en-AU" b="1" dirty="0" smtClean="0">
                <a:latin typeface="Avenir Book"/>
                <a:cs typeface="Avenir Book"/>
              </a:rPr>
              <a:t>sertraline</a:t>
            </a:r>
            <a:r>
              <a:rPr lang="en-AU" dirty="0" smtClean="0">
                <a:latin typeface="Avenir Book"/>
                <a:cs typeface="Avenir Book"/>
              </a:rPr>
              <a:t> and violent impulses to hurt himself and others, and he made a suicide attempt</a:t>
            </a:r>
            <a:r>
              <a:rPr lang="en-AU" dirty="0"/>
              <a:t>.</a:t>
            </a:r>
            <a:endParaRPr lang="en-AU" dirty="0" smtClean="0"/>
          </a:p>
        </p:txBody>
      </p:sp>
      <p:sp>
        <p:nvSpPr>
          <p:cNvPr id="2" name="TextBox 1"/>
          <p:cNvSpPr txBox="1"/>
          <p:nvPr/>
        </p:nvSpPr>
        <p:spPr>
          <a:xfrm>
            <a:off x="335280" y="548640"/>
            <a:ext cx="7894320" cy="461665"/>
          </a:xfrm>
          <a:prstGeom prst="rect">
            <a:avLst/>
          </a:prstGeom>
          <a:noFill/>
        </p:spPr>
        <p:txBody>
          <a:bodyPr wrap="square" rtlCol="0">
            <a:spAutoFit/>
          </a:bodyPr>
          <a:lstStyle/>
          <a:p>
            <a:pPr algn="ctr"/>
            <a:r>
              <a:rPr lang="en-AU" sz="2400" dirty="0" smtClean="0">
                <a:latin typeface="Avenir Book"/>
                <a:cs typeface="Avenir Book"/>
              </a:rPr>
              <a:t>SUBJECT 5 Male (AGED 16) girlfriend had left him</a:t>
            </a:r>
            <a:endParaRPr lang="en-US" dirty="0">
              <a:latin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043224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7840"/>
            <a:ext cx="8229600" cy="5811203"/>
          </a:xfrm>
        </p:spPr>
        <p:txBody>
          <a:bodyPr>
            <a:normAutofit fontScale="85000" lnSpcReduction="10000"/>
          </a:bodyPr>
          <a:lstStyle/>
          <a:p>
            <a:pPr>
              <a:lnSpc>
                <a:spcPct val="120000"/>
              </a:lnSpc>
              <a:spcBef>
                <a:spcPts val="600"/>
              </a:spcBef>
              <a:spcAft>
                <a:spcPts val="600"/>
              </a:spcAft>
            </a:pPr>
            <a:r>
              <a:rPr lang="en-AU" dirty="0">
                <a:latin typeface="Avenir Book"/>
                <a:cs typeface="Avenir Book"/>
              </a:rPr>
              <a:t>Switched to </a:t>
            </a:r>
            <a:r>
              <a:rPr lang="en-AU" b="1" dirty="0">
                <a:latin typeface="Avenir Book"/>
                <a:cs typeface="Avenir Book"/>
              </a:rPr>
              <a:t>fluoxetine</a:t>
            </a:r>
            <a:r>
              <a:rPr lang="en-AU" dirty="0">
                <a:latin typeface="Avenir Book"/>
                <a:cs typeface="Avenir Book"/>
              </a:rPr>
              <a:t>, 20 mg/day, and attempted </a:t>
            </a:r>
            <a:r>
              <a:rPr lang="en-AU" dirty="0" smtClean="0">
                <a:latin typeface="Avenir Book"/>
                <a:cs typeface="Avenir Book"/>
              </a:rPr>
              <a:t>suicide again. </a:t>
            </a:r>
            <a:endParaRPr lang="en-AU" dirty="0">
              <a:latin typeface="Avenir Book"/>
              <a:cs typeface="Avenir Book"/>
            </a:endParaRPr>
          </a:p>
          <a:p>
            <a:pPr>
              <a:spcBef>
                <a:spcPts val="600"/>
              </a:spcBef>
              <a:spcAft>
                <a:spcPts val="600"/>
              </a:spcAft>
            </a:pPr>
            <a:r>
              <a:rPr lang="en-AU" b="1" dirty="0">
                <a:latin typeface="Avenir Book"/>
                <a:cs typeface="Avenir Book"/>
              </a:rPr>
              <a:t>Fluoxetine</a:t>
            </a:r>
            <a:r>
              <a:rPr lang="en-AU" dirty="0">
                <a:latin typeface="Avenir Book"/>
                <a:cs typeface="Avenir Book"/>
              </a:rPr>
              <a:t> was increased to 40 then 60 mg/day. </a:t>
            </a:r>
            <a:r>
              <a:rPr lang="en-AU" dirty="0" smtClean="0">
                <a:latin typeface="Avenir Book"/>
                <a:cs typeface="Avenir Book"/>
              </a:rPr>
              <a:t>3 X standard</a:t>
            </a:r>
            <a:endParaRPr lang="en-AU" dirty="0">
              <a:latin typeface="Avenir Book"/>
              <a:cs typeface="Avenir Book"/>
            </a:endParaRPr>
          </a:p>
          <a:p>
            <a:pPr>
              <a:spcBef>
                <a:spcPts val="600"/>
              </a:spcBef>
              <a:spcAft>
                <a:spcPts val="600"/>
              </a:spcAft>
            </a:pPr>
            <a:r>
              <a:rPr lang="en-AU" dirty="0">
                <a:latin typeface="Avenir Book"/>
                <a:cs typeface="Avenir Book"/>
              </a:rPr>
              <a:t>He became restless, energetic, and labile, and pitted himself against his family and therapist. </a:t>
            </a:r>
          </a:p>
          <a:p>
            <a:pPr>
              <a:spcBef>
                <a:spcPts val="600"/>
              </a:spcBef>
              <a:spcAft>
                <a:spcPts val="600"/>
              </a:spcAft>
            </a:pPr>
            <a:r>
              <a:rPr lang="en-AU" b="1" dirty="0">
                <a:latin typeface="Avenir Book"/>
                <a:cs typeface="Avenir Book"/>
              </a:rPr>
              <a:t>Valproate</a:t>
            </a:r>
            <a:r>
              <a:rPr lang="en-AU" dirty="0">
                <a:latin typeface="Avenir Book"/>
                <a:cs typeface="Avenir Book"/>
              </a:rPr>
              <a:t> was added and increased to 1,000 mg/day</a:t>
            </a:r>
            <a:r>
              <a:rPr lang="en-AU" dirty="0" smtClean="0">
                <a:latin typeface="Avenir Book"/>
                <a:cs typeface="Avenir Book"/>
              </a:rPr>
              <a:t>. 5X standard </a:t>
            </a:r>
            <a:endParaRPr lang="en-AU" dirty="0">
              <a:latin typeface="Avenir Book"/>
              <a:cs typeface="Avenir Book"/>
            </a:endParaRPr>
          </a:p>
          <a:p>
            <a:pPr>
              <a:spcBef>
                <a:spcPts val="600"/>
              </a:spcBef>
              <a:spcAft>
                <a:spcPts val="600"/>
              </a:spcAft>
            </a:pPr>
            <a:r>
              <a:rPr lang="en-AU" dirty="0">
                <a:latin typeface="Avenir Book"/>
                <a:cs typeface="Avenir Book"/>
              </a:rPr>
              <a:t>After 11 weeks in hospital, he killed his therapist and set the ward on fire.</a:t>
            </a:r>
          </a:p>
          <a:p>
            <a:pPr>
              <a:spcBef>
                <a:spcPts val="600"/>
              </a:spcBef>
              <a:spcAft>
                <a:spcPts val="600"/>
              </a:spcAft>
            </a:pPr>
            <a:r>
              <a:rPr lang="en-AU" dirty="0">
                <a:latin typeface="Avenir Book"/>
                <a:cs typeface="Avenir Book"/>
              </a:rPr>
              <a:t>He recovered fully upon withdrawal of psychiatric drugs.</a:t>
            </a:r>
          </a:p>
          <a:p>
            <a:pPr marL="0" indent="0">
              <a:buNone/>
            </a:pP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8450859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920" y="477520"/>
            <a:ext cx="8321040" cy="4907280"/>
          </a:xfrm>
        </p:spPr>
        <p:txBody>
          <a:bodyPr>
            <a:normAutofit fontScale="25000" lnSpcReduction="20000"/>
          </a:bodyPr>
          <a:lstStyle/>
          <a:p>
            <a:pPr algn="ctr">
              <a:buNone/>
            </a:pPr>
            <a:r>
              <a:rPr lang="en-AU" sz="13200" dirty="0" smtClean="0"/>
              <a:t> MENTAL STATE EVALUATION REVEALED</a:t>
            </a:r>
          </a:p>
          <a:p>
            <a:pPr algn="ctr">
              <a:buNone/>
            </a:pPr>
            <a:endParaRPr lang="en-AU" sz="6000" dirty="0" smtClean="0"/>
          </a:p>
          <a:p>
            <a:pPr>
              <a:buNone/>
            </a:pPr>
            <a:endParaRPr lang="en-AU" sz="5600" dirty="0" smtClean="0"/>
          </a:p>
          <a:p>
            <a:pPr>
              <a:spcBef>
                <a:spcPts val="900"/>
              </a:spcBef>
              <a:spcAft>
                <a:spcPts val="900"/>
              </a:spcAft>
            </a:pPr>
            <a:r>
              <a:rPr lang="en-US" sz="12800" dirty="0" smtClean="0"/>
              <a:t>Akathisia suicidality; </a:t>
            </a:r>
          </a:p>
          <a:p>
            <a:pPr>
              <a:spcBef>
                <a:spcPts val="900"/>
              </a:spcBef>
              <a:spcAft>
                <a:spcPts val="900"/>
              </a:spcAft>
            </a:pPr>
            <a:r>
              <a:rPr lang="en-AU" sz="12800" dirty="0" smtClean="0"/>
              <a:t>Anxious, obsessive, impulsive and self destructive; </a:t>
            </a:r>
          </a:p>
          <a:p>
            <a:pPr>
              <a:spcBef>
                <a:spcPts val="900"/>
              </a:spcBef>
              <a:spcAft>
                <a:spcPts val="900"/>
              </a:spcAft>
            </a:pPr>
            <a:r>
              <a:rPr lang="en-AU" sz="12800" dirty="0" smtClean="0"/>
              <a:t>Angry, irrational, energetic, labile; </a:t>
            </a:r>
          </a:p>
          <a:p>
            <a:pPr>
              <a:spcBef>
                <a:spcPts val="900"/>
              </a:spcBef>
              <a:spcAft>
                <a:spcPts val="900"/>
              </a:spcAft>
            </a:pPr>
            <a:r>
              <a:rPr lang="en-AU" sz="12800" dirty="0" smtClean="0"/>
              <a:t>Violent impulses to hurt others; </a:t>
            </a:r>
          </a:p>
          <a:p>
            <a:pPr>
              <a:spcBef>
                <a:spcPts val="900"/>
              </a:spcBef>
              <a:spcAft>
                <a:spcPts val="900"/>
              </a:spcAft>
            </a:pPr>
            <a:r>
              <a:rPr lang="en-AU" sz="12800" dirty="0" smtClean="0"/>
              <a:t>Suicide attempt;</a:t>
            </a:r>
          </a:p>
          <a:p>
            <a:pPr>
              <a:spcBef>
                <a:spcPts val="900"/>
              </a:spcBef>
              <a:spcAft>
                <a:spcPts val="900"/>
              </a:spcAft>
            </a:pPr>
            <a:r>
              <a:rPr lang="en-AU" sz="12800" b="1" dirty="0" smtClean="0"/>
              <a:t>Serotonin toxicity: </a:t>
            </a:r>
          </a:p>
          <a:p>
            <a:pPr>
              <a:spcBef>
                <a:spcPts val="900"/>
              </a:spcBef>
              <a:spcAft>
                <a:spcPts val="900"/>
              </a:spcAft>
            </a:pPr>
            <a:r>
              <a:rPr lang="en-AU" sz="12800" dirty="0" smtClean="0"/>
              <a:t>Palpitations and tremors</a:t>
            </a:r>
          </a:p>
          <a:p>
            <a:pPr>
              <a:lnSpc>
                <a:spcPct val="120000"/>
              </a:lnSpc>
              <a:spcBef>
                <a:spcPts val="600"/>
              </a:spcBef>
              <a:spcAft>
                <a:spcPts val="600"/>
              </a:spcAft>
            </a:pPr>
            <a:endParaRPr lang="en-AU" sz="7385" dirty="0" smtClean="0"/>
          </a:p>
          <a:p>
            <a:pPr>
              <a:lnSpc>
                <a:spcPct val="120000"/>
              </a:lnSpc>
              <a:spcBef>
                <a:spcPts val="600"/>
              </a:spcBef>
              <a:spcAft>
                <a:spcPts val="600"/>
              </a:spcAft>
              <a:buNone/>
            </a:pPr>
            <a:endParaRPr lang="en-AU" sz="7385"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098277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718"/>
            <a:ext cx="9347200" cy="710882"/>
          </a:xfrm>
        </p:spPr>
        <p:txBody>
          <a:bodyPr>
            <a:noAutofit/>
          </a:bodyPr>
          <a:lstStyle/>
          <a:p>
            <a:r>
              <a:rPr lang="en-AU" sz="3400" dirty="0"/>
              <a:t>Genotypes</a:t>
            </a:r>
            <a:r>
              <a:rPr lang="en-AU" sz="3400" dirty="0" smtClean="0"/>
              <a:t>: CYP2D6 </a:t>
            </a:r>
            <a:r>
              <a:rPr lang="en-AU" sz="3400" dirty="0"/>
              <a:t>*1/*</a:t>
            </a:r>
            <a:r>
              <a:rPr lang="en-AU" sz="3400" dirty="0" smtClean="0"/>
              <a:t>6 </a:t>
            </a:r>
            <a:r>
              <a:rPr lang="en-AU" sz="3400" dirty="0"/>
              <a:t>(IM</a:t>
            </a:r>
            <a:r>
              <a:rPr lang="en-AU" sz="3400" dirty="0" smtClean="0"/>
              <a:t>),  *6 is</a:t>
            </a:r>
            <a:r>
              <a:rPr lang="en-AU" sz="3400" dirty="0"/>
              <a:t> </a:t>
            </a:r>
            <a:r>
              <a:rPr lang="en-AU" sz="3400" dirty="0" smtClean="0"/>
              <a:t>”no </a:t>
            </a:r>
            <a:r>
              <a:rPr lang="en-AU" sz="3400" dirty="0"/>
              <a:t>activity</a:t>
            </a:r>
            <a:r>
              <a:rPr lang="en-AU" sz="3400" dirty="0" smtClean="0"/>
              <a:t>”</a:t>
            </a:r>
            <a:endParaRPr lang="en-US" sz="3400" dirty="0"/>
          </a:p>
        </p:txBody>
      </p:sp>
      <p:sp>
        <p:nvSpPr>
          <p:cNvPr id="3" name="Content Placeholder 2"/>
          <p:cNvSpPr>
            <a:spLocks noGrp="1"/>
          </p:cNvSpPr>
          <p:nvPr>
            <p:ph idx="1"/>
          </p:nvPr>
        </p:nvSpPr>
        <p:spPr>
          <a:xfrm>
            <a:off x="254000" y="1026160"/>
            <a:ext cx="8737600" cy="5527040"/>
          </a:xfrm>
        </p:spPr>
        <p:txBody>
          <a:bodyPr>
            <a:noAutofit/>
          </a:bodyPr>
          <a:lstStyle/>
          <a:p>
            <a:pPr>
              <a:lnSpc>
                <a:spcPct val="80000"/>
              </a:lnSpc>
              <a:spcBef>
                <a:spcPts val="500"/>
              </a:spcBef>
              <a:spcAft>
                <a:spcPts val="500"/>
              </a:spcAft>
            </a:pPr>
            <a:r>
              <a:rPr lang="en-AU" sz="2400" dirty="0" smtClean="0"/>
              <a:t>Prozac (fluoxetine), 60 </a:t>
            </a:r>
            <a:r>
              <a:rPr lang="en-AU" sz="2400" dirty="0"/>
              <a:t>mg/</a:t>
            </a:r>
            <a:r>
              <a:rPr lang="en-AU" sz="2400" dirty="0" smtClean="0"/>
              <a:t>day  </a:t>
            </a:r>
            <a:r>
              <a:rPr lang="en-US" sz="2400" dirty="0" smtClean="0"/>
              <a:t>metabolize</a:t>
            </a:r>
            <a:r>
              <a:rPr lang="en-AU" sz="2400" dirty="0" smtClean="0"/>
              <a:t>d </a:t>
            </a:r>
            <a:r>
              <a:rPr lang="en-AU" sz="2400" dirty="0"/>
              <a:t>by </a:t>
            </a:r>
            <a:r>
              <a:rPr lang="en-AU" sz="2400" dirty="0" smtClean="0"/>
              <a:t>CYP2D6, and inhibits 1A2</a:t>
            </a:r>
            <a:r>
              <a:rPr lang="en-AU" sz="2400" dirty="0"/>
              <a:t>, </a:t>
            </a:r>
            <a:r>
              <a:rPr lang="en-AU" sz="2400" dirty="0" smtClean="0"/>
              <a:t>2C9, 2C19, &amp; 3A4. i.e. inhibits its own metabolism </a:t>
            </a:r>
            <a:endParaRPr lang="en-AU" sz="2400" dirty="0"/>
          </a:p>
          <a:p>
            <a:pPr>
              <a:lnSpc>
                <a:spcPct val="80000"/>
              </a:lnSpc>
              <a:spcBef>
                <a:spcPts val="500"/>
              </a:spcBef>
              <a:spcAft>
                <a:spcPts val="500"/>
              </a:spcAft>
            </a:pPr>
            <a:r>
              <a:rPr lang="en-AU" sz="2400" dirty="0" smtClean="0"/>
              <a:t>Valproate (very high </a:t>
            </a:r>
            <a:r>
              <a:rPr lang="en-AU" sz="2400" dirty="0"/>
              <a:t>dose 1,000 mg/day) is metabolised </a:t>
            </a:r>
            <a:r>
              <a:rPr lang="en-AU" sz="2400" dirty="0" smtClean="0"/>
              <a:t>by </a:t>
            </a:r>
            <a:r>
              <a:rPr lang="en-AU" sz="2400" dirty="0"/>
              <a:t>2C9, 2C19</a:t>
            </a:r>
            <a:r>
              <a:rPr lang="en-AU" sz="2400" dirty="0" smtClean="0"/>
              <a:t>, &amp; 3A4, </a:t>
            </a:r>
            <a:r>
              <a:rPr lang="en-AU" sz="2400" dirty="0"/>
              <a:t>and inhibits 2C9, </a:t>
            </a:r>
            <a:r>
              <a:rPr lang="en-AU" sz="2400" dirty="0" smtClean="0"/>
              <a:t>2C19, </a:t>
            </a:r>
            <a:r>
              <a:rPr lang="en-AU" sz="2400" dirty="0"/>
              <a:t>and </a:t>
            </a:r>
            <a:r>
              <a:rPr lang="en-AU" sz="2400" dirty="0" smtClean="0"/>
              <a:t>3A4.</a:t>
            </a:r>
          </a:p>
          <a:p>
            <a:pPr>
              <a:lnSpc>
                <a:spcPct val="80000"/>
              </a:lnSpc>
              <a:spcBef>
                <a:spcPts val="500"/>
              </a:spcBef>
              <a:spcAft>
                <a:spcPts val="500"/>
              </a:spcAft>
            </a:pPr>
            <a:r>
              <a:rPr lang="en-AU" sz="2400" dirty="0" smtClean="0"/>
              <a:t>Both are CYP450 </a:t>
            </a:r>
            <a:r>
              <a:rPr lang="en-AU" sz="2400" dirty="0"/>
              <a:t>inhibitors</a:t>
            </a:r>
            <a:r>
              <a:rPr lang="en-AU" sz="2400" dirty="0" smtClean="0"/>
              <a:t> co prescribed both in huge doses.</a:t>
            </a:r>
            <a:endParaRPr lang="en-AU" sz="2400" dirty="0"/>
          </a:p>
          <a:p>
            <a:pPr>
              <a:lnSpc>
                <a:spcPct val="80000"/>
              </a:lnSpc>
              <a:spcBef>
                <a:spcPts val="500"/>
              </a:spcBef>
              <a:spcAft>
                <a:spcPts val="500"/>
              </a:spcAft>
            </a:pPr>
            <a:r>
              <a:rPr lang="en-AU" sz="2400" dirty="0"/>
              <a:t>Prozac (fluoxetine) is a strong inhibitor of CYP2D6.</a:t>
            </a:r>
          </a:p>
          <a:p>
            <a:pPr>
              <a:lnSpc>
                <a:spcPct val="80000"/>
              </a:lnSpc>
              <a:spcBef>
                <a:spcPts val="500"/>
              </a:spcBef>
              <a:spcAft>
                <a:spcPts val="500"/>
              </a:spcAft>
            </a:pPr>
            <a:r>
              <a:rPr lang="en-AU" sz="2400" dirty="0" smtClean="0"/>
              <a:t>Valproate is a weak inhibitor of CYP2C9, but strong at high doses.</a:t>
            </a:r>
          </a:p>
          <a:p>
            <a:pPr>
              <a:lnSpc>
                <a:spcPct val="80000"/>
              </a:lnSpc>
              <a:spcBef>
                <a:spcPts val="500"/>
              </a:spcBef>
              <a:spcAft>
                <a:spcPts val="500"/>
              </a:spcAft>
            </a:pPr>
            <a:r>
              <a:rPr lang="en-AU" sz="2400" dirty="0" smtClean="0"/>
              <a:t>Norfluoxetine first and psychoactive metabolite of Prozac (Prozac (fluoxetine) is </a:t>
            </a:r>
            <a:r>
              <a:rPr lang="en-US" sz="2400" dirty="0" smtClean="0"/>
              <a:t>metabolize</a:t>
            </a:r>
            <a:r>
              <a:rPr lang="en-AU" sz="2400" dirty="0" smtClean="0"/>
              <a:t>d by CYP2C9, which valproate had also  inhibited.</a:t>
            </a:r>
          </a:p>
          <a:p>
            <a:pPr>
              <a:lnSpc>
                <a:spcPct val="80000"/>
              </a:lnSpc>
              <a:spcBef>
                <a:spcPts val="500"/>
              </a:spcBef>
              <a:spcAft>
                <a:spcPts val="500"/>
              </a:spcAft>
            </a:pPr>
            <a:r>
              <a:rPr lang="en-AU" sz="2400" dirty="0" smtClean="0"/>
              <a:t>Residual </a:t>
            </a:r>
            <a:r>
              <a:rPr lang="en-AU" sz="2400" dirty="0"/>
              <a:t>2D6</a:t>
            </a:r>
            <a:r>
              <a:rPr lang="en-AU" sz="2400" dirty="0" smtClean="0"/>
              <a:t> was inhibited </a:t>
            </a:r>
            <a:r>
              <a:rPr lang="en-AU" sz="2400" dirty="0"/>
              <a:t>by</a:t>
            </a:r>
            <a:r>
              <a:rPr lang="en-AU" sz="2400" dirty="0" smtClean="0"/>
              <a:t> fluoxetine itself, </a:t>
            </a:r>
            <a:r>
              <a:rPr lang="en-AU" sz="2400" dirty="0"/>
              <a:t>and 2C9</a:t>
            </a:r>
            <a:r>
              <a:rPr lang="en-AU" sz="2400" dirty="0" smtClean="0"/>
              <a:t> was inhibited </a:t>
            </a:r>
            <a:r>
              <a:rPr lang="en-AU" sz="2400" dirty="0"/>
              <a:t>by </a:t>
            </a:r>
            <a:r>
              <a:rPr lang="en-AU" sz="2400" dirty="0" smtClean="0"/>
              <a:t>valproate, reducing metabolism  and toxic homicide</a:t>
            </a:r>
            <a:endParaRPr lang="en-AU"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599138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pic>
        <p:nvPicPr>
          <p:cNvPr id="4" name="Picture 3" descr="Screen Shot 31.08.2016.png"/>
          <p:cNvPicPr>
            <a:picLocks noChangeAspect="1"/>
          </p:cNvPicPr>
          <p:nvPr/>
        </p:nvPicPr>
        <p:blipFill>
          <a:blip r:embed="rId2"/>
          <a:stretch>
            <a:fillRect/>
          </a:stretch>
        </p:blipFill>
        <p:spPr>
          <a:xfrm>
            <a:off x="400688" y="0"/>
            <a:ext cx="8342623" cy="685800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28932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64160"/>
            <a:ext cx="9144000" cy="843280"/>
          </a:xfrm>
        </p:spPr>
        <p:txBody>
          <a:bodyPr anchor="t">
            <a:normAutofit/>
          </a:bodyPr>
          <a:lstStyle/>
          <a:p>
            <a:r>
              <a:rPr lang="en-AU" sz="3500" dirty="0" smtClean="0">
                <a:solidFill>
                  <a:srgbClr val="73292A"/>
                </a:solidFill>
              </a:rPr>
              <a:t>PRINCIPLES OF PHARMACOGENETICS</a:t>
            </a:r>
            <a:endParaRPr lang="en-AU" sz="3500" dirty="0">
              <a:solidFill>
                <a:srgbClr val="73292A"/>
              </a:solidFill>
            </a:endParaRPr>
          </a:p>
        </p:txBody>
      </p:sp>
      <p:sp>
        <p:nvSpPr>
          <p:cNvPr id="3" name="Content Placeholder 2"/>
          <p:cNvSpPr>
            <a:spLocks noGrp="1"/>
          </p:cNvSpPr>
          <p:nvPr>
            <p:ph idx="1"/>
          </p:nvPr>
        </p:nvSpPr>
        <p:spPr>
          <a:xfrm>
            <a:off x="447040" y="1117601"/>
            <a:ext cx="8107680" cy="5364479"/>
          </a:xfrm>
        </p:spPr>
        <p:txBody>
          <a:bodyPr>
            <a:noAutofit/>
          </a:bodyPr>
          <a:lstStyle/>
          <a:p>
            <a:pPr>
              <a:spcBef>
                <a:spcPts val="1000"/>
              </a:spcBef>
              <a:spcAft>
                <a:spcPts val="1000"/>
              </a:spcAft>
            </a:pPr>
            <a:r>
              <a:rPr lang="en-AU" sz="2000" dirty="0" smtClean="0">
                <a:solidFill>
                  <a:srgbClr val="152A54"/>
                </a:solidFill>
                <a:latin typeface="Avenir Next Regular"/>
                <a:cs typeface="Avenir Next Regular"/>
              </a:rPr>
              <a:t>Genes encode enzymes. Not everyone has all the genes and all the enzymes. </a:t>
            </a:r>
            <a:endParaRPr lang="en-AU" sz="2000" dirty="0">
              <a:solidFill>
                <a:srgbClr val="152A54"/>
              </a:solidFill>
              <a:latin typeface="Avenir Next Regular"/>
              <a:cs typeface="Avenir Next Regular"/>
            </a:endParaRPr>
          </a:p>
          <a:p>
            <a:pPr>
              <a:spcBef>
                <a:spcPts val="1000"/>
              </a:spcBef>
              <a:spcAft>
                <a:spcPts val="1000"/>
              </a:spcAft>
            </a:pPr>
            <a:r>
              <a:rPr lang="en-AU" sz="2000" dirty="0" smtClean="0">
                <a:solidFill>
                  <a:srgbClr val="152A54"/>
                </a:solidFill>
                <a:latin typeface="Avenir Next Regular"/>
                <a:cs typeface="Avenir Next Regular"/>
              </a:rPr>
              <a:t>Each drug is metabolised preferentially by an enzyme, but if that is unavailable or inhibited by a co-prescribed drug, others are promiscuous.</a:t>
            </a:r>
          </a:p>
          <a:p>
            <a:pPr>
              <a:spcBef>
                <a:spcPts val="1000"/>
              </a:spcBef>
              <a:spcAft>
                <a:spcPts val="1000"/>
              </a:spcAft>
            </a:pPr>
            <a:r>
              <a:rPr lang="en-AU" sz="2000" dirty="0">
                <a:solidFill>
                  <a:srgbClr val="152A54"/>
                </a:solidFill>
                <a:latin typeface="Avenir Next Regular"/>
                <a:cs typeface="Avenir Next Regular"/>
              </a:rPr>
              <a:t>A</a:t>
            </a:r>
            <a:r>
              <a:rPr lang="en-AU" sz="2000" dirty="0" smtClean="0">
                <a:solidFill>
                  <a:srgbClr val="152A54"/>
                </a:solidFill>
                <a:latin typeface="Avenir Next Regular"/>
                <a:cs typeface="Avenir Next Regular"/>
              </a:rPr>
              <a:t>ll enzymes are important.</a:t>
            </a:r>
          </a:p>
          <a:p>
            <a:pPr>
              <a:spcBef>
                <a:spcPts val="1000"/>
              </a:spcBef>
              <a:spcAft>
                <a:spcPts val="1000"/>
              </a:spcAft>
            </a:pPr>
            <a:r>
              <a:rPr lang="en-AU" sz="2000" dirty="0" smtClean="0">
                <a:solidFill>
                  <a:srgbClr val="152A54"/>
                </a:solidFill>
                <a:latin typeface="Avenir Next Regular"/>
                <a:cs typeface="Avenir Next Regular"/>
              </a:rPr>
              <a:t>Adverse drug reactions such as suicide and violence occur with levels over the “therapeutic window of opportunity” as well as;</a:t>
            </a:r>
          </a:p>
          <a:p>
            <a:pPr>
              <a:spcBef>
                <a:spcPts val="1000"/>
              </a:spcBef>
              <a:spcAft>
                <a:spcPts val="1000"/>
              </a:spcAft>
            </a:pPr>
            <a:r>
              <a:rPr lang="en-AU" sz="2000" dirty="0" smtClean="0">
                <a:solidFill>
                  <a:srgbClr val="152A54"/>
                </a:solidFill>
                <a:latin typeface="Avenir Next Regular"/>
                <a:cs typeface="Avenir Next Regular"/>
              </a:rPr>
              <a:t>Sudden changes up or down </a:t>
            </a:r>
          </a:p>
          <a:p>
            <a:pPr>
              <a:spcBef>
                <a:spcPts val="1000"/>
              </a:spcBef>
              <a:spcAft>
                <a:spcPts val="1000"/>
              </a:spcAft>
            </a:pPr>
            <a:r>
              <a:rPr lang="en-AU" sz="2000" dirty="0" smtClean="0">
                <a:solidFill>
                  <a:srgbClr val="234D8A"/>
                </a:solidFill>
                <a:latin typeface="Avenir Next Regular"/>
                <a:cs typeface="Avenir Next Regular"/>
              </a:rPr>
              <a:t>So starting and stopping are danger periods</a:t>
            </a:r>
            <a:endParaRPr lang="en-AU" sz="2000" dirty="0">
              <a:solidFill>
                <a:srgbClr val="234D8A"/>
              </a:solidFill>
              <a:latin typeface="Avenir Next Regular"/>
              <a:cs typeface="Avenir Next Regular"/>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034791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54000"/>
            <a:ext cx="9072880" cy="1346200"/>
          </a:xfrm>
        </p:spPr>
        <p:txBody>
          <a:bodyPr>
            <a:normAutofit/>
          </a:bodyPr>
          <a:lstStyle/>
          <a:p>
            <a:r>
              <a:rPr lang="en-US" sz="2600" dirty="0" smtClean="0">
                <a:solidFill>
                  <a:srgbClr val="551F22"/>
                </a:solidFill>
                <a:latin typeface="Bangla Sangam MN"/>
                <a:cs typeface="Bangla Sangam MN"/>
              </a:rPr>
              <a:t> THE RELEVANCE OF PHARMACOGENETICS TO </a:t>
            </a:r>
            <a:br>
              <a:rPr lang="en-US" sz="2600" dirty="0" smtClean="0">
                <a:solidFill>
                  <a:srgbClr val="551F22"/>
                </a:solidFill>
                <a:latin typeface="Bangla Sangam MN"/>
                <a:cs typeface="Bangla Sangam MN"/>
              </a:rPr>
            </a:br>
            <a:r>
              <a:rPr lang="en-US" sz="1000" dirty="0" smtClean="0">
                <a:solidFill>
                  <a:srgbClr val="551F22"/>
                </a:solidFill>
                <a:latin typeface="Bangla Sangam MN"/>
                <a:cs typeface="Bangla Sangam MN"/>
              </a:rPr>
              <a:t/>
            </a:r>
            <a:br>
              <a:rPr lang="en-US" sz="1000" dirty="0" smtClean="0">
                <a:solidFill>
                  <a:srgbClr val="551F22"/>
                </a:solidFill>
                <a:latin typeface="Bangla Sangam MN"/>
                <a:cs typeface="Bangla Sangam MN"/>
              </a:rPr>
            </a:br>
            <a:r>
              <a:rPr lang="en-US" sz="2300" dirty="0" smtClean="0">
                <a:solidFill>
                  <a:srgbClr val="551F22"/>
                </a:solidFill>
                <a:latin typeface="Bangla Sangam MN"/>
                <a:cs typeface="Bangla Sangam MN"/>
              </a:rPr>
              <a:t>MEDICATION-INDUCED DEATH, SUICIDALITY &amp; VIOLENCE</a:t>
            </a:r>
            <a:endParaRPr lang="en-US" sz="2300" dirty="0">
              <a:solidFill>
                <a:srgbClr val="551F22"/>
              </a:solidFill>
              <a:latin typeface="Bangla Sangam MN"/>
              <a:cs typeface="Bangla Sangam MN"/>
            </a:endParaRPr>
          </a:p>
        </p:txBody>
      </p:sp>
      <p:sp>
        <p:nvSpPr>
          <p:cNvPr id="3" name="Content Placeholder 2"/>
          <p:cNvSpPr>
            <a:spLocks noGrp="1"/>
          </p:cNvSpPr>
          <p:nvPr>
            <p:ph idx="1"/>
          </p:nvPr>
        </p:nvSpPr>
        <p:spPr>
          <a:xfrm>
            <a:off x="1087120" y="1849120"/>
            <a:ext cx="7051040" cy="4135120"/>
          </a:xfrm>
        </p:spPr>
        <p:txBody>
          <a:bodyPr>
            <a:noAutofit/>
          </a:bodyPr>
          <a:lstStyle/>
          <a:p>
            <a:pPr>
              <a:spcBef>
                <a:spcPts val="800"/>
              </a:spcBef>
              <a:spcAft>
                <a:spcPts val="800"/>
              </a:spcAft>
            </a:pPr>
            <a:r>
              <a:rPr lang="en-US" sz="2300" dirty="0" smtClean="0">
                <a:solidFill>
                  <a:srgbClr val="215168"/>
                </a:solidFill>
              </a:rPr>
              <a:t>Adverse drug reactions and interactions are the second highest cause of death in USA. Sublethal ADRs fill  hospital beds.</a:t>
            </a:r>
          </a:p>
          <a:p>
            <a:pPr>
              <a:spcBef>
                <a:spcPts val="800"/>
              </a:spcBef>
              <a:spcAft>
                <a:spcPts val="800"/>
              </a:spcAft>
            </a:pPr>
            <a:r>
              <a:rPr lang="en-US" sz="2300" dirty="0" smtClean="0">
                <a:solidFill>
                  <a:srgbClr val="215168"/>
                </a:solidFill>
              </a:rPr>
              <a:t>Pharmacogenetics takes knowledge of adverse drug reactions from the general to the particular.</a:t>
            </a:r>
          </a:p>
          <a:p>
            <a:pPr>
              <a:spcBef>
                <a:spcPts val="800"/>
              </a:spcBef>
              <a:spcAft>
                <a:spcPts val="800"/>
              </a:spcAft>
            </a:pPr>
            <a:r>
              <a:rPr lang="en-US" sz="2300" dirty="0" smtClean="0">
                <a:solidFill>
                  <a:srgbClr val="215168"/>
                </a:solidFill>
              </a:rPr>
              <a:t>Hundreds of home medication review trained pharmacists use this discipline every day in Australia.</a:t>
            </a:r>
          </a:p>
          <a:p>
            <a:pPr>
              <a:spcBef>
                <a:spcPts val="800"/>
              </a:spcBef>
              <a:spcAft>
                <a:spcPts val="800"/>
              </a:spcAft>
            </a:pPr>
            <a:r>
              <a:rPr lang="en-US" sz="2300" dirty="0" smtClean="0">
                <a:solidFill>
                  <a:srgbClr val="215168"/>
                </a:solidFill>
              </a:rPr>
              <a:t>Psychiatry </a:t>
            </a:r>
            <a:r>
              <a:rPr lang="en-US" sz="2300" dirty="0">
                <a:solidFill>
                  <a:srgbClr val="215168"/>
                </a:solidFill>
              </a:rPr>
              <a:t>t</a:t>
            </a:r>
            <a:r>
              <a:rPr lang="en-US" sz="2300" dirty="0" smtClean="0">
                <a:solidFill>
                  <a:srgbClr val="215168"/>
                </a:solidFill>
              </a:rPr>
              <a:t>reats new knowledge like medicine treated Semmelweis, Pasteur, and Warren &amp; Marshall.</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7845118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193040"/>
            <a:ext cx="8463280" cy="6370320"/>
          </a:xfrm>
        </p:spPr>
        <p:txBody>
          <a:bodyPr>
            <a:noAutofit/>
          </a:bodyPr>
          <a:lstStyle/>
          <a:p>
            <a:pPr algn="ctr">
              <a:spcBef>
                <a:spcPts val="700"/>
              </a:spcBef>
              <a:spcAft>
                <a:spcPts val="700"/>
              </a:spcAft>
              <a:buNone/>
            </a:pPr>
            <a:r>
              <a:rPr lang="en-AU" sz="3400" b="1" dirty="0" smtClean="0">
                <a:solidFill>
                  <a:srgbClr val="81222A"/>
                </a:solidFill>
              </a:rPr>
              <a:t>Three antidepressant-induced homicides </a:t>
            </a:r>
          </a:p>
          <a:p>
            <a:pPr>
              <a:spcBef>
                <a:spcPts val="700"/>
              </a:spcBef>
              <a:spcAft>
                <a:spcPts val="700"/>
              </a:spcAft>
            </a:pPr>
            <a:r>
              <a:rPr lang="en-AU" sz="2600" dirty="0" smtClean="0">
                <a:solidFill>
                  <a:srgbClr val="3E4566"/>
                </a:solidFill>
              </a:rPr>
              <a:t>On multiple drugs </a:t>
            </a:r>
          </a:p>
          <a:p>
            <a:pPr>
              <a:spcBef>
                <a:spcPts val="700"/>
              </a:spcBef>
              <a:spcAft>
                <a:spcPts val="700"/>
              </a:spcAft>
            </a:pPr>
            <a:r>
              <a:rPr lang="en-AU" sz="2600" dirty="0" smtClean="0">
                <a:solidFill>
                  <a:srgbClr val="3E4566"/>
                </a:solidFill>
              </a:rPr>
              <a:t> with multiple genetic problems.</a:t>
            </a:r>
          </a:p>
          <a:p>
            <a:pPr>
              <a:spcBef>
                <a:spcPts val="700"/>
              </a:spcBef>
              <a:spcAft>
                <a:spcPts val="700"/>
              </a:spcAft>
            </a:pPr>
            <a:r>
              <a:rPr lang="en-AU" sz="2600" dirty="0" smtClean="0">
                <a:solidFill>
                  <a:srgbClr val="3E4566"/>
                </a:solidFill>
              </a:rPr>
              <a:t>All got antidepressants for psychosocial distress of </a:t>
            </a:r>
            <a:br>
              <a:rPr lang="en-AU" sz="2600" dirty="0" smtClean="0">
                <a:solidFill>
                  <a:srgbClr val="3E4566"/>
                </a:solidFill>
              </a:rPr>
            </a:br>
            <a:r>
              <a:rPr lang="en-AU" sz="2600" dirty="0" smtClean="0">
                <a:solidFill>
                  <a:srgbClr val="3E4566"/>
                </a:solidFill>
              </a:rPr>
              <a:t>a kind that does not lead to suicide or homicide.</a:t>
            </a:r>
          </a:p>
          <a:p>
            <a:pPr>
              <a:spcBef>
                <a:spcPts val="700"/>
              </a:spcBef>
              <a:spcAft>
                <a:spcPts val="700"/>
              </a:spcAft>
            </a:pPr>
            <a:r>
              <a:rPr lang="en-AU" sz="2600" dirty="0" smtClean="0">
                <a:solidFill>
                  <a:srgbClr val="3E4566"/>
                </a:solidFill>
              </a:rPr>
              <a:t>Three killed others and two of them tried to kill themselves </a:t>
            </a:r>
            <a:r>
              <a:rPr lang="en-AU" sz="2600" dirty="0">
                <a:solidFill>
                  <a:srgbClr val="3E4566"/>
                </a:solidFill>
              </a:rPr>
              <a:t>a</a:t>
            </a:r>
            <a:r>
              <a:rPr lang="en-AU" sz="2600" dirty="0" smtClean="0">
                <a:solidFill>
                  <a:srgbClr val="3E4566"/>
                </a:solidFill>
              </a:rPr>
              <a:t>s well.</a:t>
            </a:r>
          </a:p>
          <a:p>
            <a:pPr>
              <a:spcBef>
                <a:spcPts val="700"/>
              </a:spcBef>
              <a:spcAft>
                <a:spcPts val="700"/>
              </a:spcAft>
            </a:pPr>
            <a:r>
              <a:rPr lang="en-AU" sz="2600" dirty="0" smtClean="0">
                <a:solidFill>
                  <a:srgbClr val="3E4566"/>
                </a:solidFill>
              </a:rPr>
              <a:t>Murder suicide is very common in akathisia, which should always  be suspected in such cases.</a:t>
            </a:r>
          </a:p>
          <a:p>
            <a:pPr>
              <a:spcBef>
                <a:spcPts val="700"/>
              </a:spcBef>
              <a:spcAft>
                <a:spcPts val="700"/>
              </a:spcAft>
            </a:pPr>
            <a:r>
              <a:rPr lang="en-AU" sz="2600" dirty="0" smtClean="0">
                <a:solidFill>
                  <a:srgbClr val="3E4566"/>
                </a:solidFill>
              </a:rPr>
              <a:t>New issue: Charted</a:t>
            </a:r>
            <a:r>
              <a:rPr lang="en-AU" sz="2600" dirty="0">
                <a:solidFill>
                  <a:srgbClr val="3E4566"/>
                </a:solidFill>
              </a:rPr>
              <a:t>, looking at the drugs, the doses, the prescribing order, and the combinations </a:t>
            </a:r>
            <a:r>
              <a:rPr lang="en-AU" sz="2600" dirty="0" smtClean="0">
                <a:solidFill>
                  <a:srgbClr val="3E4566"/>
                </a:solidFill>
              </a:rPr>
              <a:t>to identify diminished and further diminished metabolism.</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5566214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920" y="1168400"/>
            <a:ext cx="8056880" cy="5140643"/>
          </a:xfrm>
        </p:spPr>
        <p:txBody>
          <a:bodyPr>
            <a:normAutofit/>
          </a:bodyPr>
          <a:lstStyle/>
          <a:p>
            <a:pPr>
              <a:lnSpc>
                <a:spcPct val="120000"/>
              </a:lnSpc>
              <a:spcBef>
                <a:spcPts val="1200"/>
              </a:spcBef>
              <a:spcAft>
                <a:spcPts val="1500"/>
              </a:spcAft>
            </a:pPr>
            <a:r>
              <a:rPr lang="en-AU" dirty="0" smtClean="0">
                <a:solidFill>
                  <a:srgbClr val="3E4566"/>
                </a:solidFill>
              </a:rPr>
              <a:t> We suggest that charting drugs, combinations and genotypes  and phenotypes shows how metabolism is incrementally diminished. </a:t>
            </a:r>
          </a:p>
          <a:p>
            <a:pPr>
              <a:lnSpc>
                <a:spcPct val="120000"/>
              </a:lnSpc>
              <a:spcBef>
                <a:spcPts val="1200"/>
              </a:spcBef>
              <a:spcAft>
                <a:spcPts val="1500"/>
              </a:spcAft>
            </a:pPr>
            <a:r>
              <a:rPr lang="en-AU" dirty="0" smtClean="0">
                <a:solidFill>
                  <a:srgbClr val="3E4566"/>
                </a:solidFill>
              </a:rPr>
              <a:t>Can be </a:t>
            </a:r>
            <a:r>
              <a:rPr lang="en-AU" dirty="0">
                <a:solidFill>
                  <a:srgbClr val="3E4566"/>
                </a:solidFill>
              </a:rPr>
              <a:t>applied to the investigation of </a:t>
            </a:r>
            <a:r>
              <a:rPr lang="en-AU" dirty="0" smtClean="0">
                <a:solidFill>
                  <a:srgbClr val="3E4566"/>
                </a:solidFill>
              </a:rPr>
              <a:t>such cases.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6643502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1757680"/>
            <a:ext cx="7620000" cy="4815840"/>
          </a:xfrm>
        </p:spPr>
        <p:txBody>
          <a:bodyPr>
            <a:normAutofit fontScale="92500" lnSpcReduction="10000"/>
          </a:bodyPr>
          <a:lstStyle/>
          <a:p>
            <a:r>
              <a:rPr lang="en-US" sz="2400" dirty="0" smtClean="0">
                <a:solidFill>
                  <a:srgbClr val="3E4566"/>
                </a:solidFill>
              </a:rPr>
              <a:t>Zolpidem 10 mg/night for insomnia.</a:t>
            </a:r>
          </a:p>
          <a:p>
            <a:r>
              <a:rPr lang="en-US" sz="2400" dirty="0" smtClean="0">
                <a:solidFill>
                  <a:srgbClr val="3E4566"/>
                </a:solidFill>
              </a:rPr>
              <a:t>Divorced, mother died. Sad.</a:t>
            </a:r>
          </a:p>
          <a:p>
            <a:r>
              <a:rPr lang="en-US" sz="2400" dirty="0" smtClean="0">
                <a:solidFill>
                  <a:srgbClr val="3E4566"/>
                </a:solidFill>
              </a:rPr>
              <a:t>Sertraline, 50 mg/day continuing long-term zolpidem.</a:t>
            </a:r>
          </a:p>
          <a:p>
            <a:r>
              <a:rPr lang="en-US" sz="2400" dirty="0" smtClean="0">
                <a:solidFill>
                  <a:srgbClr val="3E4566"/>
                </a:solidFill>
              </a:rPr>
              <a:t>Deteriorated, felt like a zombie; restless, sleepless and agitated. </a:t>
            </a:r>
          </a:p>
          <a:p>
            <a:r>
              <a:rPr lang="en-US" sz="2400" dirty="0">
                <a:solidFill>
                  <a:srgbClr val="3E4566"/>
                </a:solidFill>
              </a:rPr>
              <a:t>V</a:t>
            </a:r>
            <a:r>
              <a:rPr lang="en-US" sz="2400" dirty="0" smtClean="0">
                <a:solidFill>
                  <a:srgbClr val="3E4566"/>
                </a:solidFill>
              </a:rPr>
              <a:t>enlafaxine 150 mg/day. (3-6 X standard starting dose).</a:t>
            </a:r>
          </a:p>
          <a:p>
            <a:r>
              <a:rPr lang="en-US" sz="2400" dirty="0" smtClean="0">
                <a:solidFill>
                  <a:srgbClr val="3E4566"/>
                </a:solidFill>
              </a:rPr>
              <a:t>Developed an euphoric homicidal delirious state with altruistic belief that killing her husband and herself was somehow right for her children</a:t>
            </a:r>
          </a:p>
          <a:p>
            <a:r>
              <a:rPr lang="en-US" sz="2400" dirty="0" smtClean="0">
                <a:solidFill>
                  <a:srgbClr val="3E4566"/>
                </a:solidFill>
              </a:rPr>
              <a:t>Stopped venlafaxine abruptly. </a:t>
            </a:r>
          </a:p>
          <a:p>
            <a:r>
              <a:rPr lang="en-US" sz="2400" dirty="0" smtClean="0">
                <a:solidFill>
                  <a:srgbClr val="3E4566"/>
                </a:solidFill>
              </a:rPr>
              <a:t>Next day, ambushed her husband with a baseball bat and stabbed him many times. </a:t>
            </a:r>
          </a:p>
          <a:p>
            <a:r>
              <a:rPr lang="en-US" sz="2400" dirty="0" smtClean="0">
                <a:solidFill>
                  <a:srgbClr val="3E4566"/>
                </a:solidFill>
              </a:rPr>
              <a:t>Suicidal, overdosed on zolpidem and alcohol. </a:t>
            </a:r>
          </a:p>
          <a:p>
            <a:endParaRPr lang="en-AU" dirty="0">
              <a:solidFill>
                <a:srgbClr val="3E4566"/>
              </a:solidFill>
            </a:endParaRPr>
          </a:p>
        </p:txBody>
      </p:sp>
      <p:sp>
        <p:nvSpPr>
          <p:cNvPr id="2" name="TextBox 1"/>
          <p:cNvSpPr txBox="1"/>
          <p:nvPr/>
        </p:nvSpPr>
        <p:spPr>
          <a:xfrm>
            <a:off x="0" y="386080"/>
            <a:ext cx="9144000" cy="1200328"/>
          </a:xfrm>
          <a:prstGeom prst="rect">
            <a:avLst/>
          </a:prstGeom>
          <a:noFill/>
        </p:spPr>
        <p:txBody>
          <a:bodyPr wrap="square" rtlCol="0">
            <a:spAutoFit/>
          </a:bodyPr>
          <a:lstStyle/>
          <a:p>
            <a:pPr algn="ctr"/>
            <a:r>
              <a:rPr lang="en-US" sz="2400" dirty="0" smtClean="0">
                <a:solidFill>
                  <a:srgbClr val="3E4566"/>
                </a:solidFill>
                <a:latin typeface="Avenir Book"/>
              </a:rPr>
              <a:t>39-YEAR-OLD WOMAN; VERY POOR METABOLIZER </a:t>
            </a:r>
            <a:br>
              <a:rPr lang="en-US" sz="2400" dirty="0" smtClean="0">
                <a:solidFill>
                  <a:srgbClr val="3E4566"/>
                </a:solidFill>
                <a:latin typeface="Avenir Book"/>
              </a:rPr>
            </a:br>
            <a:r>
              <a:rPr lang="en-US" sz="2400" dirty="0" smtClean="0">
                <a:solidFill>
                  <a:srgbClr val="3E4566"/>
                </a:solidFill>
                <a:latin typeface="Avenir Book"/>
              </a:rPr>
              <a:t>(CYP2D6*5/*41, CYP2C9*1/*1, CYP2C19*2/*17, </a:t>
            </a:r>
            <a:br>
              <a:rPr lang="en-US" sz="2400" dirty="0" smtClean="0">
                <a:solidFill>
                  <a:srgbClr val="3E4566"/>
                </a:solidFill>
                <a:latin typeface="Avenir Book"/>
              </a:rPr>
            </a:br>
            <a:r>
              <a:rPr lang="en-US" sz="2400" dirty="0" smtClean="0">
                <a:solidFill>
                  <a:srgbClr val="3E4566"/>
                </a:solidFill>
                <a:latin typeface="Avenir Book"/>
              </a:rPr>
              <a:t>AND CYP3A4*1/*22).  MARITAL DISTRESS</a:t>
            </a:r>
            <a:endParaRPr lang="en-US" sz="2400" dirty="0">
              <a:solidFill>
                <a:srgbClr val="3E4566"/>
              </a:solidFill>
              <a:latin typeface="Avenir Book"/>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endParaRPr lang="en-AU" dirty="0"/>
          </a:p>
        </p:txBody>
      </p:sp>
      <p:graphicFrame>
        <p:nvGraphicFramePr>
          <p:cNvPr id="8" name="Content Placeholder 3"/>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15772237"/>
              </p:ext>
            </p:extLst>
          </p:nvPr>
        </p:nvGraphicFramePr>
        <p:xfrm>
          <a:off x="160174" y="179665"/>
          <a:ext cx="8896678" cy="6526233"/>
        </p:xfrm>
        <a:graphic>
          <a:graphicData uri="http://schemas.openxmlformats.org/drawingml/2006/table">
            <a:tbl>
              <a:tblPr firstRow="1" bandRow="1">
                <a:tableStyleId>{5C22544A-7EE6-4342-B048-85BDC9FD1C3A}</a:tableStyleId>
              </a:tblPr>
              <a:tblGrid>
                <a:gridCol w="1684875"/>
                <a:gridCol w="1729509"/>
                <a:gridCol w="3354757"/>
                <a:gridCol w="2127537"/>
              </a:tblGrid>
              <a:tr h="735033">
                <a:tc>
                  <a:txBody>
                    <a:bodyPr/>
                    <a:lstStyle/>
                    <a:p>
                      <a:pPr algn="ctr">
                        <a:lnSpc>
                          <a:spcPct val="100000"/>
                        </a:lnSpc>
                        <a:spcAft>
                          <a:spcPts val="0"/>
                        </a:spcAft>
                      </a:pPr>
                      <a:r>
                        <a:rPr lang="en-US" sz="2000" dirty="0" smtClean="0">
                          <a:latin typeface="Times New Roman"/>
                          <a:ea typeface="Times"/>
                          <a:cs typeface="Times New Roman"/>
                        </a:rPr>
                        <a:t>Genotype</a:t>
                      </a:r>
                      <a:endParaRPr lang="en-AU" sz="2000" dirty="0">
                        <a:latin typeface="Times New Roman"/>
                        <a:ea typeface="Times"/>
                        <a:cs typeface="Times New Roman"/>
                      </a:endParaRPr>
                    </a:p>
                  </a:txBody>
                  <a:tcPr marL="68580" marR="68580" marT="0" marB="0" anchor="ctr"/>
                </a:tc>
                <a:tc>
                  <a:txBody>
                    <a:bodyPr/>
                    <a:lstStyle/>
                    <a:p>
                      <a:pPr algn="ctr">
                        <a:lnSpc>
                          <a:spcPct val="100000"/>
                        </a:lnSpc>
                        <a:spcAft>
                          <a:spcPts val="0"/>
                        </a:spcAft>
                      </a:pPr>
                      <a:r>
                        <a:rPr lang="en-US" sz="2000" i="1" dirty="0">
                          <a:latin typeface="Times New Roman"/>
                          <a:ea typeface="Times"/>
                          <a:cs typeface="Times New Roman"/>
                        </a:rPr>
                        <a:t>In vitro</a:t>
                      </a:r>
                      <a:r>
                        <a:rPr lang="en-US" sz="2000" dirty="0">
                          <a:latin typeface="Times New Roman"/>
                          <a:ea typeface="Times"/>
                          <a:cs typeface="Times New Roman"/>
                        </a:rPr>
                        <a:t> activity</a:t>
                      </a:r>
                      <a:endParaRPr lang="en-AU" sz="2000" dirty="0">
                        <a:latin typeface="Times New Roman"/>
                        <a:ea typeface="Times"/>
                        <a:cs typeface="Times New Roman"/>
                      </a:endParaRPr>
                    </a:p>
                  </a:txBody>
                  <a:tcPr marL="68580" marR="68580" marT="0" marB="0" anchor="ctr"/>
                </a:tc>
                <a:tc>
                  <a:txBody>
                    <a:bodyPr/>
                    <a:lstStyle/>
                    <a:p>
                      <a:pPr algn="ctr">
                        <a:lnSpc>
                          <a:spcPct val="100000"/>
                        </a:lnSpc>
                        <a:spcAft>
                          <a:spcPts val="0"/>
                        </a:spcAft>
                      </a:pPr>
                      <a:r>
                        <a:rPr lang="en-US" sz="2000" dirty="0">
                          <a:latin typeface="Times New Roman"/>
                          <a:ea typeface="Times"/>
                          <a:cs typeface="Times New Roman"/>
                        </a:rPr>
                        <a:t>Gene-drug, drug-gene </a:t>
                      </a:r>
                      <a:endParaRPr lang="en-AU" sz="2000" dirty="0">
                        <a:latin typeface="Times New Roman"/>
                        <a:ea typeface="Times"/>
                        <a:cs typeface="Times New Roman"/>
                      </a:endParaRPr>
                    </a:p>
                    <a:p>
                      <a:pPr algn="ctr">
                        <a:lnSpc>
                          <a:spcPct val="100000"/>
                        </a:lnSpc>
                        <a:spcAft>
                          <a:spcPts val="0"/>
                        </a:spcAft>
                      </a:pPr>
                      <a:r>
                        <a:rPr lang="en-US" sz="2000" dirty="0">
                          <a:latin typeface="Times New Roman"/>
                          <a:ea typeface="Times"/>
                          <a:cs typeface="Times New Roman"/>
                        </a:rPr>
                        <a:t>and drug-drug interactions</a:t>
                      </a:r>
                      <a:endParaRPr lang="en-AU" sz="2000" dirty="0">
                        <a:latin typeface="Times New Roman"/>
                        <a:ea typeface="Times"/>
                        <a:cs typeface="Times New Roman"/>
                      </a:endParaRPr>
                    </a:p>
                  </a:txBody>
                  <a:tcPr marL="68580" marR="68580" marT="0" marB="0" anchor="ctr"/>
                </a:tc>
                <a:tc>
                  <a:txBody>
                    <a:bodyPr/>
                    <a:lstStyle/>
                    <a:p>
                      <a:pPr algn="ctr">
                        <a:lnSpc>
                          <a:spcPct val="100000"/>
                        </a:lnSpc>
                        <a:spcAft>
                          <a:spcPts val="0"/>
                        </a:spcAft>
                      </a:pPr>
                      <a:r>
                        <a:rPr lang="en-US" sz="2000" dirty="0">
                          <a:latin typeface="Times New Roman"/>
                          <a:ea typeface="Times"/>
                          <a:cs typeface="Times New Roman"/>
                        </a:rPr>
                        <a:t>Phenotype</a:t>
                      </a:r>
                      <a:endParaRPr lang="en-AU" sz="2000" dirty="0">
                        <a:latin typeface="Times New Roman"/>
                        <a:ea typeface="Times"/>
                        <a:cs typeface="Times New Roman"/>
                      </a:endParaRPr>
                    </a:p>
                  </a:txBody>
                  <a:tcPr marL="68580" marR="68580" marT="0" marB="0" anchor="ctr"/>
                </a:tc>
              </a:tr>
              <a:tr h="1046420">
                <a:tc>
                  <a:txBody>
                    <a:bodyPr/>
                    <a:lstStyle/>
                    <a:p>
                      <a:pPr algn="l">
                        <a:lnSpc>
                          <a:spcPct val="100000"/>
                        </a:lnSpc>
                        <a:spcAft>
                          <a:spcPts val="0"/>
                        </a:spcAft>
                      </a:pPr>
                      <a:r>
                        <a:rPr lang="en-US" sz="2000" i="1" dirty="0">
                          <a:latin typeface="Times New Roman"/>
                          <a:ea typeface="Times"/>
                          <a:cs typeface="Times New Roman"/>
                        </a:rPr>
                        <a:t>CYP2D6*5/*41</a:t>
                      </a:r>
                      <a:endParaRPr lang="en-AU" sz="2000" dirty="0">
                        <a:latin typeface="Times New Roman"/>
                        <a:ea typeface="Times"/>
                        <a:cs typeface="Times New Roman"/>
                      </a:endParaRPr>
                    </a:p>
                  </a:txBody>
                  <a:tcPr marL="68580" marR="68580" marT="0" marB="0" anchor="ctr"/>
                </a:tc>
                <a:tc>
                  <a:txBody>
                    <a:bodyPr/>
                    <a:lstStyle/>
                    <a:p>
                      <a:pPr algn="l">
                        <a:lnSpc>
                          <a:spcPct val="100000"/>
                        </a:lnSpc>
                        <a:spcAft>
                          <a:spcPts val="0"/>
                        </a:spcAft>
                      </a:pPr>
                      <a:r>
                        <a:rPr lang="en-US" sz="2000" dirty="0">
                          <a:latin typeface="Times New Roman"/>
                          <a:ea typeface="Times"/>
                          <a:cs typeface="Times New Roman"/>
                        </a:rPr>
                        <a:t>*5 gene deletion</a:t>
                      </a:r>
                      <a:endParaRPr lang="en-AU" sz="2000" dirty="0">
                        <a:latin typeface="Times New Roman"/>
                        <a:ea typeface="Times"/>
                        <a:cs typeface="Times New Roman"/>
                      </a:endParaRPr>
                    </a:p>
                    <a:p>
                      <a:pPr algn="l">
                        <a:lnSpc>
                          <a:spcPct val="100000"/>
                        </a:lnSpc>
                        <a:spcAft>
                          <a:spcPts val="0"/>
                        </a:spcAft>
                      </a:pPr>
                      <a:r>
                        <a:rPr lang="en-US" sz="2000" dirty="0">
                          <a:latin typeface="Times New Roman"/>
                          <a:ea typeface="Times"/>
                          <a:cs typeface="Times New Roman"/>
                        </a:rPr>
                        <a:t>*41 diminished</a:t>
                      </a:r>
                      <a:endParaRPr lang="en-AU" sz="2000" dirty="0">
                        <a:latin typeface="Times New Roman"/>
                        <a:ea typeface="Times"/>
                        <a:cs typeface="Times New Roman"/>
                      </a:endParaRPr>
                    </a:p>
                  </a:txBody>
                  <a:tcPr marL="68580" marR="68580" marT="0" marB="0" anchor="ctr"/>
                </a:tc>
                <a:tc>
                  <a:txBody>
                    <a:bodyPr/>
                    <a:lstStyle/>
                    <a:p>
                      <a:pPr algn="l">
                        <a:lnSpc>
                          <a:spcPct val="100000"/>
                        </a:lnSpc>
                        <a:spcAft>
                          <a:spcPts val="0"/>
                        </a:spcAft>
                      </a:pPr>
                      <a:r>
                        <a:rPr lang="en-US" sz="2000" dirty="0">
                          <a:latin typeface="Times New Roman"/>
                          <a:ea typeface="Times"/>
                          <a:cs typeface="Times New Roman"/>
                        </a:rPr>
                        <a:t>venlafaxine is both a substrate and inhibitor of CYP2D6, which is genetically compromised</a:t>
                      </a:r>
                      <a:endParaRPr lang="en-AU" sz="2000" dirty="0">
                        <a:latin typeface="Times New Roman"/>
                        <a:ea typeface="Times"/>
                        <a:cs typeface="Times New Roman"/>
                      </a:endParaRPr>
                    </a:p>
                  </a:txBody>
                  <a:tcPr marL="68580" marR="68580" marT="0" marB="0" anchor="ctr"/>
                </a:tc>
                <a:tc>
                  <a:txBody>
                    <a:bodyPr/>
                    <a:lstStyle/>
                    <a:p>
                      <a:pPr algn="l">
                        <a:lnSpc>
                          <a:spcPct val="100000"/>
                        </a:lnSpc>
                        <a:spcAft>
                          <a:spcPts val="0"/>
                        </a:spcAft>
                      </a:pPr>
                      <a:r>
                        <a:rPr lang="en-US" sz="2000" dirty="0">
                          <a:latin typeface="Times New Roman"/>
                          <a:ea typeface="Times"/>
                          <a:cs typeface="Times New Roman"/>
                        </a:rPr>
                        <a:t>further diminished activity, possibly no activity</a:t>
                      </a:r>
                      <a:endParaRPr lang="en-AU" sz="2000" dirty="0">
                        <a:latin typeface="Times New Roman"/>
                        <a:ea typeface="Times"/>
                        <a:cs typeface="Times New Roman"/>
                      </a:endParaRPr>
                    </a:p>
                  </a:txBody>
                  <a:tcPr marL="68580" marR="68580" marT="0" marB="0" anchor="ctr"/>
                </a:tc>
              </a:tr>
              <a:tr h="1395227">
                <a:tc>
                  <a:txBody>
                    <a:bodyPr/>
                    <a:lstStyle/>
                    <a:p>
                      <a:pPr algn="ctr">
                        <a:lnSpc>
                          <a:spcPct val="100000"/>
                        </a:lnSpc>
                        <a:spcAft>
                          <a:spcPts val="0"/>
                        </a:spcAft>
                      </a:pPr>
                      <a:r>
                        <a:rPr lang="en-US" sz="2000" i="1" dirty="0">
                          <a:latin typeface="Times New Roman"/>
                          <a:ea typeface="Times"/>
                          <a:cs typeface="Times New Roman"/>
                        </a:rPr>
                        <a:t>CYP3A4*1/*22</a:t>
                      </a:r>
                      <a:endParaRPr lang="en-AU" sz="2000" dirty="0">
                        <a:latin typeface="Times New Roman"/>
                        <a:ea typeface="Times"/>
                        <a:cs typeface="Times New Roman"/>
                      </a:endParaRPr>
                    </a:p>
                  </a:txBody>
                  <a:tcPr marL="68580" marR="68580" marT="0" marB="0" anchor="ctr"/>
                </a:tc>
                <a:tc>
                  <a:txBody>
                    <a:bodyPr/>
                    <a:lstStyle/>
                    <a:p>
                      <a:pPr algn="l">
                        <a:lnSpc>
                          <a:spcPct val="100000"/>
                        </a:lnSpc>
                        <a:spcAft>
                          <a:spcPts val="0"/>
                        </a:spcAft>
                      </a:pPr>
                      <a:r>
                        <a:rPr lang="en-US" sz="2000" dirty="0">
                          <a:latin typeface="Times New Roman"/>
                          <a:ea typeface="Times"/>
                          <a:cs typeface="Times New Roman"/>
                        </a:rPr>
                        <a:t>*1 normal</a:t>
                      </a:r>
                      <a:endParaRPr lang="en-AU" sz="2000" dirty="0">
                        <a:latin typeface="Times New Roman"/>
                        <a:ea typeface="Times"/>
                        <a:cs typeface="Times New Roman"/>
                      </a:endParaRPr>
                    </a:p>
                    <a:p>
                      <a:pPr algn="ctr">
                        <a:lnSpc>
                          <a:spcPct val="100000"/>
                        </a:lnSpc>
                        <a:spcAft>
                          <a:spcPts val="0"/>
                        </a:spcAft>
                      </a:pPr>
                      <a:r>
                        <a:rPr lang="en-US" sz="2000" dirty="0">
                          <a:latin typeface="Times New Roman"/>
                          <a:ea typeface="Times"/>
                          <a:cs typeface="Times New Roman"/>
                        </a:rPr>
                        <a:t>*22 diminished</a:t>
                      </a:r>
                      <a:endParaRPr lang="en-AU" sz="2000" dirty="0">
                        <a:latin typeface="Times New Roman"/>
                        <a:ea typeface="Times"/>
                        <a:cs typeface="Times New Roman"/>
                      </a:endParaRPr>
                    </a:p>
                  </a:txBody>
                  <a:tcPr marL="68580" marR="68580" marT="0" marB="0" anchor="ctr"/>
                </a:tc>
                <a:tc>
                  <a:txBody>
                    <a:bodyPr/>
                    <a:lstStyle/>
                    <a:p>
                      <a:pPr algn="l">
                        <a:lnSpc>
                          <a:spcPct val="100000"/>
                        </a:lnSpc>
                        <a:spcAft>
                          <a:spcPts val="0"/>
                        </a:spcAft>
                      </a:pPr>
                      <a:r>
                        <a:rPr lang="en-US" sz="2000" dirty="0">
                          <a:latin typeface="Times New Roman"/>
                          <a:ea typeface="Times"/>
                          <a:cs typeface="Times New Roman"/>
                        </a:rPr>
                        <a:t>desvenlafaxine, sertraline, and zolpidem are substrates of CYP3A4 and compete for the enzyme, which is inhibited by sertraline</a:t>
                      </a:r>
                      <a:endParaRPr lang="en-AU" sz="2000" dirty="0">
                        <a:latin typeface="Times New Roman"/>
                        <a:ea typeface="Times"/>
                        <a:cs typeface="Times New Roman"/>
                      </a:endParaRPr>
                    </a:p>
                  </a:txBody>
                  <a:tcPr marL="68580" marR="68580" marT="0" marB="0" anchor="ctr"/>
                </a:tc>
                <a:tc>
                  <a:txBody>
                    <a:bodyPr/>
                    <a:lstStyle/>
                    <a:p>
                      <a:pPr algn="l">
                        <a:lnSpc>
                          <a:spcPct val="100000"/>
                        </a:lnSpc>
                        <a:spcAft>
                          <a:spcPts val="0"/>
                        </a:spcAft>
                      </a:pPr>
                      <a:r>
                        <a:rPr lang="en-US" sz="2000" dirty="0">
                          <a:latin typeface="Times New Roman"/>
                          <a:ea typeface="Times"/>
                          <a:cs typeface="Times New Roman"/>
                        </a:rPr>
                        <a:t>further diminished activity by inhibition and competition</a:t>
                      </a:r>
                      <a:endParaRPr lang="en-AU" sz="2000" dirty="0">
                        <a:latin typeface="Times New Roman"/>
                        <a:ea typeface="Times"/>
                        <a:cs typeface="Times New Roman"/>
                      </a:endParaRPr>
                    </a:p>
                  </a:txBody>
                  <a:tcPr marL="68580" marR="68580" marT="0" marB="0" anchor="ctr"/>
                </a:tc>
              </a:tr>
              <a:tr h="1395227">
                <a:tc>
                  <a:txBody>
                    <a:bodyPr/>
                    <a:lstStyle/>
                    <a:p>
                      <a:pPr algn="ctr">
                        <a:lnSpc>
                          <a:spcPct val="100000"/>
                        </a:lnSpc>
                        <a:spcAft>
                          <a:spcPts val="0"/>
                        </a:spcAft>
                      </a:pPr>
                      <a:r>
                        <a:rPr lang="en-US" sz="2000" i="1" dirty="0">
                          <a:latin typeface="Times New Roman"/>
                          <a:ea typeface="Times"/>
                          <a:cs typeface="Times New Roman"/>
                        </a:rPr>
                        <a:t>CYP2C9*1/*1</a:t>
                      </a:r>
                      <a:endParaRPr lang="en-AU" sz="2000" dirty="0">
                        <a:latin typeface="Times New Roman"/>
                        <a:ea typeface="Times"/>
                        <a:cs typeface="Times New Roman"/>
                      </a:endParaRPr>
                    </a:p>
                  </a:txBody>
                  <a:tcPr marL="68580" marR="68580" marT="0" marB="0" anchor="ctr"/>
                </a:tc>
                <a:tc>
                  <a:txBody>
                    <a:bodyPr/>
                    <a:lstStyle/>
                    <a:p>
                      <a:pPr algn="ctr">
                        <a:lnSpc>
                          <a:spcPct val="100000"/>
                        </a:lnSpc>
                        <a:spcAft>
                          <a:spcPts val="0"/>
                        </a:spcAft>
                      </a:pPr>
                      <a:r>
                        <a:rPr lang="en-US" sz="2000" dirty="0">
                          <a:latin typeface="Times New Roman"/>
                          <a:ea typeface="Times"/>
                          <a:cs typeface="Times New Roman"/>
                        </a:rPr>
                        <a:t>normal</a:t>
                      </a:r>
                      <a:endParaRPr lang="en-AU" sz="2000" dirty="0">
                        <a:latin typeface="Times New Roman"/>
                        <a:ea typeface="Times"/>
                        <a:cs typeface="Times New Roman"/>
                      </a:endParaRPr>
                    </a:p>
                  </a:txBody>
                  <a:tcPr marL="68580" marR="68580" marT="0" marB="0" anchor="ctr"/>
                </a:tc>
                <a:tc>
                  <a:txBody>
                    <a:bodyPr/>
                    <a:lstStyle/>
                    <a:p>
                      <a:pPr algn="l">
                        <a:lnSpc>
                          <a:spcPct val="100000"/>
                        </a:lnSpc>
                        <a:spcAft>
                          <a:spcPts val="0"/>
                        </a:spcAft>
                      </a:pPr>
                      <a:r>
                        <a:rPr lang="en-US" sz="2000" dirty="0">
                          <a:latin typeface="Times New Roman"/>
                          <a:ea typeface="Times"/>
                          <a:cs typeface="Times New Roman"/>
                        </a:rPr>
                        <a:t>zolpidem, sertraline, and venlafaxine are substrates of CYP2C9 and compete for the enzyme, which is inhibited by venlafaxine</a:t>
                      </a:r>
                      <a:endParaRPr lang="en-AU" sz="2000" dirty="0">
                        <a:latin typeface="Times New Roman"/>
                        <a:ea typeface="Times"/>
                        <a:cs typeface="Times New Roman"/>
                      </a:endParaRPr>
                    </a:p>
                  </a:txBody>
                  <a:tcPr marL="68580" marR="68580" marT="0" marB="0" anchor="ctr"/>
                </a:tc>
                <a:tc>
                  <a:txBody>
                    <a:bodyPr/>
                    <a:lstStyle/>
                    <a:p>
                      <a:pPr algn="l">
                        <a:lnSpc>
                          <a:spcPct val="100000"/>
                        </a:lnSpc>
                        <a:spcAft>
                          <a:spcPts val="0"/>
                        </a:spcAft>
                      </a:pPr>
                      <a:r>
                        <a:rPr lang="en-US" sz="2000" dirty="0">
                          <a:latin typeface="Times New Roman"/>
                          <a:ea typeface="Times"/>
                          <a:cs typeface="Times New Roman"/>
                        </a:rPr>
                        <a:t>diminished activity by inhibition and competition</a:t>
                      </a:r>
                      <a:endParaRPr lang="en-AU" sz="2000" dirty="0">
                        <a:latin typeface="Times New Roman"/>
                        <a:ea typeface="Times"/>
                        <a:cs typeface="Times New Roman"/>
                      </a:endParaRPr>
                    </a:p>
                  </a:txBody>
                  <a:tcPr marL="68580" marR="68580" marT="0" marB="0" anchor="ctr"/>
                </a:tc>
              </a:tr>
              <a:tr h="1395227">
                <a:tc>
                  <a:txBody>
                    <a:bodyPr/>
                    <a:lstStyle/>
                    <a:p>
                      <a:pPr algn="ctr">
                        <a:lnSpc>
                          <a:spcPct val="100000"/>
                        </a:lnSpc>
                        <a:spcAft>
                          <a:spcPts val="0"/>
                        </a:spcAft>
                      </a:pPr>
                      <a:r>
                        <a:rPr lang="en-US" sz="2000" i="1" dirty="0">
                          <a:latin typeface="Times New Roman"/>
                          <a:ea typeface="Times"/>
                          <a:cs typeface="Times New Roman"/>
                        </a:rPr>
                        <a:t>CYP2C19*2/*17</a:t>
                      </a:r>
                      <a:endParaRPr lang="en-AU" sz="2000" dirty="0">
                        <a:latin typeface="Times New Roman"/>
                        <a:ea typeface="Times"/>
                        <a:cs typeface="Times New Roman"/>
                      </a:endParaRPr>
                    </a:p>
                  </a:txBody>
                  <a:tcPr marL="68580" marR="68580" marT="0" marB="0" anchor="ctr"/>
                </a:tc>
                <a:tc>
                  <a:txBody>
                    <a:bodyPr/>
                    <a:lstStyle/>
                    <a:p>
                      <a:pPr algn="l">
                        <a:lnSpc>
                          <a:spcPct val="100000"/>
                        </a:lnSpc>
                        <a:spcAft>
                          <a:spcPts val="0"/>
                        </a:spcAft>
                      </a:pPr>
                      <a:r>
                        <a:rPr lang="en-US" sz="2000" dirty="0">
                          <a:latin typeface="Times New Roman"/>
                          <a:ea typeface="Times"/>
                          <a:cs typeface="Times New Roman"/>
                        </a:rPr>
                        <a:t>*2 inactive</a:t>
                      </a:r>
                      <a:endParaRPr lang="en-AU" sz="2000" dirty="0">
                        <a:latin typeface="Times New Roman"/>
                        <a:ea typeface="Times"/>
                        <a:cs typeface="Times New Roman"/>
                      </a:endParaRPr>
                    </a:p>
                    <a:p>
                      <a:pPr algn="ctr">
                        <a:lnSpc>
                          <a:spcPct val="100000"/>
                        </a:lnSpc>
                        <a:spcAft>
                          <a:spcPts val="0"/>
                        </a:spcAft>
                      </a:pPr>
                      <a:r>
                        <a:rPr lang="en-US" sz="2000" dirty="0">
                          <a:latin typeface="Times New Roman"/>
                          <a:ea typeface="Times"/>
                          <a:cs typeface="Times New Roman"/>
                        </a:rPr>
                        <a:t>*17 </a:t>
                      </a:r>
                      <a:r>
                        <a:rPr lang="en-US" sz="2000" dirty="0" smtClean="0">
                          <a:latin typeface="Times New Roman"/>
                          <a:ea typeface="Times"/>
                          <a:cs typeface="Times New Roman"/>
                        </a:rPr>
                        <a:t>ultra rapid</a:t>
                      </a:r>
                      <a:endParaRPr lang="en-AU" sz="2000" dirty="0">
                        <a:latin typeface="Times New Roman"/>
                        <a:ea typeface="Times"/>
                        <a:cs typeface="Times New Roman"/>
                      </a:endParaRPr>
                    </a:p>
                  </a:txBody>
                  <a:tcPr marL="68580" marR="68580" marT="0" marB="0" anchor="ctr"/>
                </a:tc>
                <a:tc>
                  <a:txBody>
                    <a:bodyPr/>
                    <a:lstStyle/>
                    <a:p>
                      <a:pPr algn="l">
                        <a:lnSpc>
                          <a:spcPct val="100000"/>
                        </a:lnSpc>
                        <a:spcAft>
                          <a:spcPts val="0"/>
                        </a:spcAft>
                      </a:pPr>
                      <a:r>
                        <a:rPr lang="en-US" sz="2000" dirty="0">
                          <a:latin typeface="Times New Roman"/>
                          <a:ea typeface="Times"/>
                          <a:cs typeface="Times New Roman"/>
                        </a:rPr>
                        <a:t>zolpidem, sertraline, and venlafaxine are substrates of CYP2C19 and compete for the enzyme, which is inhibited by sertraline</a:t>
                      </a:r>
                      <a:endParaRPr lang="en-AU" sz="2000" dirty="0">
                        <a:latin typeface="Times New Roman"/>
                        <a:ea typeface="Times"/>
                        <a:cs typeface="Times New Roman"/>
                      </a:endParaRPr>
                    </a:p>
                  </a:txBody>
                  <a:tcPr marL="68580" marR="68580" marT="0" marB="0" anchor="ctr"/>
                </a:tc>
                <a:tc>
                  <a:txBody>
                    <a:bodyPr/>
                    <a:lstStyle/>
                    <a:p>
                      <a:pPr algn="l">
                        <a:lnSpc>
                          <a:spcPct val="100000"/>
                        </a:lnSpc>
                        <a:spcAft>
                          <a:spcPts val="0"/>
                        </a:spcAft>
                      </a:pPr>
                      <a:r>
                        <a:rPr lang="en-US" sz="2000" dirty="0">
                          <a:latin typeface="Times New Roman"/>
                          <a:ea typeface="Times"/>
                          <a:cs typeface="Times New Roman"/>
                        </a:rPr>
                        <a:t>further diminished activity by inhibition and competition</a:t>
                      </a:r>
                      <a:endParaRPr lang="en-AU" sz="2000" dirty="0">
                        <a:latin typeface="Times New Roman"/>
                        <a:ea typeface="Times"/>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960" y="335280"/>
            <a:ext cx="8473440" cy="6373823"/>
          </a:xfrm>
        </p:spPr>
        <p:txBody>
          <a:bodyPr>
            <a:normAutofit fontScale="47500" lnSpcReduction="20000"/>
          </a:bodyPr>
          <a:lstStyle/>
          <a:p>
            <a:pPr>
              <a:lnSpc>
                <a:spcPct val="110000"/>
              </a:lnSpc>
              <a:spcBef>
                <a:spcPts val="600"/>
              </a:spcBef>
              <a:spcAft>
                <a:spcPts val="600"/>
              </a:spcAft>
            </a:pPr>
            <a:r>
              <a:rPr lang="en-US" sz="4364" dirty="0" smtClean="0">
                <a:solidFill>
                  <a:srgbClr val="3E4566"/>
                </a:solidFill>
              </a:rPr>
              <a:t>Zolpidem (Sub Inh CYP1A2, Sub Inh CYP2C9, Sub CYP2C19, Sub Inh CYP2D6, Sub CYP3A4/5) is a self- and pan inhibitor suitable only for short-term use. </a:t>
            </a:r>
          </a:p>
          <a:p>
            <a:pPr>
              <a:lnSpc>
                <a:spcPct val="110000"/>
              </a:lnSpc>
              <a:spcBef>
                <a:spcPts val="600"/>
              </a:spcBef>
              <a:spcAft>
                <a:spcPts val="600"/>
              </a:spcAft>
            </a:pPr>
            <a:r>
              <a:rPr lang="en-US" sz="4364" b="1" dirty="0" smtClean="0">
                <a:solidFill>
                  <a:srgbClr val="3E4566"/>
                </a:solidFill>
              </a:rPr>
              <a:t>Substrate</a:t>
            </a:r>
            <a:r>
              <a:rPr lang="en-US" sz="4364" dirty="0" smtClean="0">
                <a:solidFill>
                  <a:srgbClr val="3E4566"/>
                </a:solidFill>
              </a:rPr>
              <a:t>, sertraline (Sub CYP1A2, Sub Inh CYP2B6, Sub Inh CYP2D6, Sub Inh CYP2C9, Sub Inh CYP3A4) was </a:t>
            </a:r>
            <a:r>
              <a:rPr lang="en-US" sz="4364" b="1" dirty="0" smtClean="0">
                <a:solidFill>
                  <a:srgbClr val="3E4566"/>
                </a:solidFill>
              </a:rPr>
              <a:t>added to an inhibitor, </a:t>
            </a:r>
            <a:r>
              <a:rPr lang="en-US" sz="4364" dirty="0" smtClean="0">
                <a:solidFill>
                  <a:srgbClr val="3E4566"/>
                </a:solidFill>
              </a:rPr>
              <a:t>which provoked psychic numbing and worsening depression.</a:t>
            </a:r>
          </a:p>
          <a:p>
            <a:pPr>
              <a:lnSpc>
                <a:spcPct val="110000"/>
              </a:lnSpc>
              <a:spcBef>
                <a:spcPts val="600"/>
              </a:spcBef>
              <a:spcAft>
                <a:spcPts val="600"/>
              </a:spcAft>
            </a:pPr>
            <a:r>
              <a:rPr lang="en-US" sz="4364" dirty="0" smtClean="0">
                <a:solidFill>
                  <a:srgbClr val="3E4566"/>
                </a:solidFill>
              </a:rPr>
              <a:t> Venlafaxine and desvenlafaxine are metabolized by CYP2D6 and CYP3A4. Both genes were compromised. </a:t>
            </a:r>
          </a:p>
          <a:p>
            <a:pPr>
              <a:lnSpc>
                <a:spcPct val="110000"/>
              </a:lnSpc>
              <a:spcBef>
                <a:spcPts val="600"/>
              </a:spcBef>
              <a:spcAft>
                <a:spcPts val="600"/>
              </a:spcAft>
            </a:pPr>
            <a:r>
              <a:rPr lang="en-US" sz="4364" dirty="0" smtClean="0">
                <a:solidFill>
                  <a:srgbClr val="3E4566"/>
                </a:solidFill>
              </a:rPr>
              <a:t>Zolpidem and venlafaxine have  the same ADRs, (Inc. homicide)</a:t>
            </a:r>
            <a:r>
              <a:rPr lang="en-GB" sz="4364" dirty="0" smtClean="0">
                <a:solidFill>
                  <a:srgbClr val="3E4566"/>
                </a:solidFill>
              </a:rPr>
              <a:t> so there was cumulative and synergistic toxicity. </a:t>
            </a:r>
          </a:p>
          <a:p>
            <a:pPr>
              <a:lnSpc>
                <a:spcPct val="110000"/>
              </a:lnSpc>
              <a:spcBef>
                <a:spcPts val="600"/>
              </a:spcBef>
              <a:spcAft>
                <a:spcPts val="600"/>
              </a:spcAft>
            </a:pPr>
            <a:r>
              <a:rPr lang="en-GB" sz="4364" dirty="0" smtClean="0">
                <a:solidFill>
                  <a:srgbClr val="3E4566"/>
                </a:solidFill>
              </a:rPr>
              <a:t>Euphoric-homicidal delirium.</a:t>
            </a:r>
            <a:r>
              <a:rPr lang="en-US" sz="4364" dirty="0" smtClean="0">
                <a:solidFill>
                  <a:srgbClr val="3E4566"/>
                </a:solidFill>
              </a:rPr>
              <a:t> </a:t>
            </a:r>
          </a:p>
          <a:p>
            <a:pPr>
              <a:lnSpc>
                <a:spcPct val="110000"/>
              </a:lnSpc>
              <a:spcBef>
                <a:spcPts val="600"/>
              </a:spcBef>
              <a:spcAft>
                <a:spcPts val="1200"/>
              </a:spcAft>
            </a:pPr>
            <a:r>
              <a:rPr lang="en-US" sz="4364" dirty="0" smtClean="0">
                <a:solidFill>
                  <a:srgbClr val="3E4566"/>
                </a:solidFill>
              </a:rPr>
              <a:t>She stopped venlafaxine without tapering, and the rapid drop coincided with an altruistic homicide.</a:t>
            </a:r>
          </a:p>
          <a:p>
            <a:pPr algn="ctr">
              <a:lnSpc>
                <a:spcPct val="110000"/>
              </a:lnSpc>
              <a:spcBef>
                <a:spcPts val="600"/>
              </a:spcBef>
              <a:spcAft>
                <a:spcPts val="600"/>
              </a:spcAft>
              <a:buNone/>
            </a:pPr>
            <a:r>
              <a:rPr lang="en-US" sz="2353" dirty="0" smtClean="0">
                <a:solidFill>
                  <a:srgbClr val="3E4566"/>
                </a:solidFill>
              </a:rPr>
              <a:t> </a:t>
            </a:r>
            <a:r>
              <a:rPr lang="en-AU" sz="5053" b="1" i="1" dirty="0" smtClean="0">
                <a:solidFill>
                  <a:srgbClr val="81222A"/>
                </a:solidFill>
              </a:rPr>
              <a:t>Five days later: no venlafaxine in blood. </a:t>
            </a:r>
          </a:p>
          <a:p>
            <a:pPr algn="ctr">
              <a:lnSpc>
                <a:spcPct val="110000"/>
              </a:lnSpc>
              <a:spcBef>
                <a:spcPts val="600"/>
              </a:spcBef>
              <a:spcAft>
                <a:spcPts val="600"/>
              </a:spcAft>
              <a:buNone/>
            </a:pPr>
            <a:r>
              <a:rPr lang="en-AU" sz="5053" b="1" dirty="0" smtClean="0">
                <a:solidFill>
                  <a:srgbClr val="81222A"/>
                </a:solidFill>
              </a:rPr>
              <a:t>5 half lives=72 hours</a:t>
            </a:r>
            <a:endParaRPr lang="en-AU" sz="5053" dirty="0">
              <a:solidFill>
                <a:srgbClr val="81222A"/>
              </a:solidFill>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080" y="426720"/>
            <a:ext cx="8412480" cy="6289040"/>
          </a:xfrm>
        </p:spPr>
        <p:txBody>
          <a:bodyPr>
            <a:noAutofit/>
          </a:bodyPr>
          <a:lstStyle/>
          <a:p>
            <a:pPr marL="360000" indent="-360000">
              <a:lnSpc>
                <a:spcPct val="80000"/>
              </a:lnSpc>
              <a:spcBef>
                <a:spcPts val="700"/>
              </a:spcBef>
              <a:spcAft>
                <a:spcPts val="700"/>
              </a:spcAft>
            </a:pPr>
            <a:r>
              <a:rPr lang="en-AU" sz="2400" dirty="0" smtClean="0">
                <a:solidFill>
                  <a:srgbClr val="6D2615"/>
                </a:solidFill>
                <a:latin typeface="Helvetica"/>
                <a:cs typeface="Helvetica"/>
              </a:rPr>
              <a:t>Personalized Medicine </a:t>
            </a:r>
            <a:r>
              <a:rPr lang="en-US" sz="2400" dirty="0" smtClean="0">
                <a:solidFill>
                  <a:srgbClr val="6D2615"/>
                </a:solidFill>
                <a:latin typeface="Helvetica"/>
                <a:cs typeface="Helvetica"/>
              </a:rPr>
              <a:t>leads to Personalized Justice. (Our Editorial). </a:t>
            </a:r>
            <a:endParaRPr lang="en-AU" sz="2400" dirty="0" smtClean="0">
              <a:solidFill>
                <a:srgbClr val="6D2615"/>
              </a:solidFill>
              <a:latin typeface="Helvetica"/>
              <a:cs typeface="Helvetica"/>
            </a:endParaRPr>
          </a:p>
          <a:p>
            <a:pPr marL="360000" indent="-360000">
              <a:lnSpc>
                <a:spcPct val="80000"/>
              </a:lnSpc>
              <a:spcBef>
                <a:spcPts val="700"/>
              </a:spcBef>
              <a:spcAft>
                <a:spcPts val="700"/>
              </a:spcAft>
            </a:pPr>
            <a:r>
              <a:rPr lang="en-AU" sz="2400" dirty="0" smtClean="0">
                <a:solidFill>
                  <a:srgbClr val="6D2615"/>
                </a:solidFill>
                <a:latin typeface="Helvetica"/>
                <a:cs typeface="Helvetica"/>
              </a:rPr>
              <a:t>Forensic pharmacogenomics assists courts.</a:t>
            </a:r>
          </a:p>
          <a:p>
            <a:pPr marL="360000" indent="-360000">
              <a:lnSpc>
                <a:spcPct val="80000"/>
              </a:lnSpc>
              <a:spcBef>
                <a:spcPts val="700"/>
              </a:spcBef>
              <a:spcAft>
                <a:spcPts val="700"/>
              </a:spcAft>
            </a:pPr>
            <a:r>
              <a:rPr lang="en-AU" sz="2400" dirty="0" smtClean="0">
                <a:solidFill>
                  <a:srgbClr val="6D2615"/>
                </a:solidFill>
                <a:latin typeface="Helvetica"/>
                <a:cs typeface="Helvetica"/>
              </a:rPr>
              <a:t>Defence of medical negligence cases. Drug companies do not warn.</a:t>
            </a:r>
          </a:p>
          <a:p>
            <a:pPr marL="360000" indent="-360000">
              <a:lnSpc>
                <a:spcPct val="80000"/>
              </a:lnSpc>
              <a:spcBef>
                <a:spcPts val="700"/>
              </a:spcBef>
              <a:spcAft>
                <a:spcPts val="700"/>
              </a:spcAft>
            </a:pPr>
            <a:r>
              <a:rPr lang="en-US" sz="2400" dirty="0" smtClean="0">
                <a:solidFill>
                  <a:srgbClr val="6D2615"/>
                </a:solidFill>
                <a:latin typeface="Helvetica"/>
                <a:cs typeface="Helvetica"/>
              </a:rPr>
              <a:t>Suicide in a toxic state is an accident for insurance purposes.</a:t>
            </a:r>
            <a:endParaRPr lang="en-AU" sz="2400" dirty="0" smtClean="0">
              <a:solidFill>
                <a:srgbClr val="6D2615"/>
              </a:solidFill>
              <a:latin typeface="Helvetica"/>
              <a:cs typeface="Helvetica"/>
            </a:endParaRPr>
          </a:p>
          <a:p>
            <a:pPr marL="360000" indent="-360000">
              <a:lnSpc>
                <a:spcPct val="80000"/>
              </a:lnSpc>
              <a:spcBef>
                <a:spcPts val="700"/>
              </a:spcBef>
              <a:spcAft>
                <a:spcPts val="700"/>
              </a:spcAft>
            </a:pPr>
            <a:r>
              <a:rPr lang="en-US" sz="2400" dirty="0" smtClean="0">
                <a:solidFill>
                  <a:srgbClr val="6D2615"/>
                </a:solidFill>
                <a:latin typeface="Helvetica"/>
                <a:cs typeface="Helvetica"/>
              </a:rPr>
              <a:t>Toxic homicide: defense of </a:t>
            </a:r>
            <a:r>
              <a:rPr lang="en-AU" sz="2400" dirty="0" smtClean="0">
                <a:solidFill>
                  <a:srgbClr val="6D2615"/>
                </a:solidFill>
                <a:latin typeface="Helvetica"/>
                <a:cs typeface="Helvetica"/>
              </a:rPr>
              <a:t>perpetrators: </a:t>
            </a:r>
            <a:endParaRPr lang="en-US" sz="2400" dirty="0" smtClean="0">
              <a:solidFill>
                <a:srgbClr val="6D2615"/>
              </a:solidFill>
              <a:latin typeface="Helvetica"/>
              <a:cs typeface="Helvetica"/>
            </a:endParaRPr>
          </a:p>
          <a:p>
            <a:pPr marL="1217250" lvl="3" indent="-360000">
              <a:lnSpc>
                <a:spcPct val="80000"/>
              </a:lnSpc>
              <a:spcBef>
                <a:spcPts val="700"/>
              </a:spcBef>
              <a:spcAft>
                <a:spcPts val="700"/>
              </a:spcAft>
              <a:buNone/>
            </a:pPr>
            <a:r>
              <a:rPr lang="en-US" sz="2400" dirty="0" smtClean="0">
                <a:solidFill>
                  <a:srgbClr val="A52846"/>
                </a:solidFill>
                <a:latin typeface="Helvetica"/>
                <a:cs typeface="Helvetica"/>
              </a:rPr>
              <a:t>– involuntary intoxication </a:t>
            </a:r>
          </a:p>
          <a:p>
            <a:pPr marL="1217250" lvl="3" indent="-360000">
              <a:lnSpc>
                <a:spcPct val="80000"/>
              </a:lnSpc>
              <a:spcBef>
                <a:spcPts val="700"/>
              </a:spcBef>
              <a:spcAft>
                <a:spcPts val="700"/>
              </a:spcAft>
              <a:buNone/>
            </a:pPr>
            <a:r>
              <a:rPr lang="en-US" sz="2400" dirty="0" smtClean="0">
                <a:solidFill>
                  <a:srgbClr val="A52846"/>
                </a:solidFill>
                <a:latin typeface="Helvetica"/>
                <a:cs typeface="Helvetica"/>
              </a:rPr>
              <a:t>– non-insane automatism</a:t>
            </a:r>
          </a:p>
          <a:p>
            <a:pPr marL="360000" indent="-360000">
              <a:lnSpc>
                <a:spcPct val="80000"/>
              </a:lnSpc>
              <a:spcBef>
                <a:spcPts val="700"/>
              </a:spcBef>
              <a:spcAft>
                <a:spcPts val="1000"/>
              </a:spcAft>
            </a:pPr>
            <a:r>
              <a:rPr lang="en-AU" sz="2400" dirty="0" smtClean="0">
                <a:solidFill>
                  <a:srgbClr val="6D2615"/>
                </a:solidFill>
                <a:latin typeface="Helvetica"/>
                <a:cs typeface="Helvetica"/>
              </a:rPr>
              <a:t>Compensation to survivors.</a:t>
            </a:r>
          </a:p>
          <a:p>
            <a:pPr marL="360000" indent="-360000">
              <a:lnSpc>
                <a:spcPct val="80000"/>
              </a:lnSpc>
              <a:spcBef>
                <a:spcPts val="700"/>
              </a:spcBef>
              <a:spcAft>
                <a:spcPts val="700"/>
              </a:spcAft>
            </a:pPr>
            <a:r>
              <a:rPr lang="en-US" sz="2400" i="1" dirty="0" smtClean="0">
                <a:solidFill>
                  <a:srgbClr val="81222A"/>
                </a:solidFill>
                <a:latin typeface="Helvetica"/>
                <a:cs typeface="Helvetica"/>
              </a:rPr>
              <a:t>Drug companies pay damages to: </a:t>
            </a:r>
          </a:p>
          <a:p>
            <a:pPr marL="360000" lvl="1" indent="-360000">
              <a:lnSpc>
                <a:spcPct val="80000"/>
              </a:lnSpc>
              <a:spcBef>
                <a:spcPts val="700"/>
              </a:spcBef>
              <a:spcAft>
                <a:spcPts val="700"/>
              </a:spcAft>
              <a:buFont typeface="Arial"/>
              <a:buChar char="•"/>
            </a:pPr>
            <a:r>
              <a:rPr lang="en-US" sz="2400" dirty="0" smtClean="0">
                <a:solidFill>
                  <a:srgbClr val="6D2615"/>
                </a:solidFill>
                <a:latin typeface="Helvetica"/>
                <a:cs typeface="Helvetica"/>
              </a:rPr>
              <a:t>Families of victims of homicide.</a:t>
            </a:r>
          </a:p>
          <a:p>
            <a:pPr marL="360000" lvl="1" indent="-360000">
              <a:lnSpc>
                <a:spcPct val="80000"/>
              </a:lnSpc>
              <a:spcBef>
                <a:spcPts val="700"/>
              </a:spcBef>
              <a:spcAft>
                <a:spcPts val="700"/>
              </a:spcAft>
              <a:buFont typeface="Arial"/>
              <a:buChar char="•"/>
            </a:pPr>
            <a:r>
              <a:rPr lang="en-US" sz="2400" dirty="0" smtClean="0">
                <a:solidFill>
                  <a:srgbClr val="6D2615"/>
                </a:solidFill>
                <a:latin typeface="Helvetica"/>
                <a:cs typeface="Helvetica"/>
              </a:rPr>
              <a:t>To survivors after suicide of breadwinners.</a:t>
            </a:r>
          </a:p>
          <a:p>
            <a:pPr marL="360000" indent="-360000">
              <a:lnSpc>
                <a:spcPct val="80000"/>
              </a:lnSpc>
              <a:spcBef>
                <a:spcPts val="700"/>
              </a:spcBef>
              <a:spcAft>
                <a:spcPts val="700"/>
              </a:spcAft>
            </a:pPr>
            <a:endParaRPr lang="en-AU" sz="2400" dirty="0">
              <a:solidFill>
                <a:srgbClr val="6D2615"/>
              </a:solidFill>
              <a:latin typeface="Helvetica"/>
              <a:cs typeface="Helvetica"/>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9848724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33120" y="193040"/>
            <a:ext cx="7670800" cy="6126480"/>
          </a:xfrm>
        </p:spPr>
        <p:txBody>
          <a:bodyPr>
            <a:noAutofit/>
          </a:bodyPr>
          <a:lstStyle/>
          <a:p>
            <a:pPr algn="l">
              <a:lnSpc>
                <a:spcPct val="120000"/>
              </a:lnSpc>
              <a:spcBef>
                <a:spcPts val="1000"/>
              </a:spcBef>
              <a:spcAft>
                <a:spcPts val="1000"/>
              </a:spcAft>
            </a:pPr>
            <a:r>
              <a:rPr lang="en-AU" sz="3700" i="1" dirty="0" smtClean="0">
                <a:solidFill>
                  <a:srgbClr val="215168"/>
                </a:solidFill>
              </a:rPr>
              <a:t>William Osler said:</a:t>
            </a:r>
            <a:r>
              <a:rPr lang="en-AU" sz="3700" dirty="0" smtClean="0"/>
              <a:t/>
            </a:r>
            <a:br>
              <a:rPr lang="en-AU" sz="3700" dirty="0" smtClean="0"/>
            </a:br>
            <a:r>
              <a:rPr lang="en-AU" sz="3700" dirty="0" smtClean="0"/>
              <a:t>	</a:t>
            </a:r>
            <a:r>
              <a:rPr lang="en-US" sz="3700" dirty="0" smtClean="0"/>
              <a:t>"Listen to your patient, he is telling 	you the diagnosis.”</a:t>
            </a:r>
            <a:br>
              <a:rPr lang="en-US" sz="3700" dirty="0" smtClean="0"/>
            </a:br>
            <a:r>
              <a:rPr lang="en-US" sz="3700" dirty="0" smtClean="0"/>
              <a:t/>
            </a:r>
            <a:br>
              <a:rPr lang="en-US" sz="3700" dirty="0" smtClean="0"/>
            </a:br>
            <a:r>
              <a:rPr lang="en-AU" sz="3700" i="1" dirty="0" smtClean="0">
                <a:solidFill>
                  <a:srgbClr val="215168"/>
                </a:solidFill>
              </a:rPr>
              <a:t>Ovid said: </a:t>
            </a:r>
            <a:r>
              <a:rPr lang="en-AU" sz="3700" dirty="0" smtClean="0"/>
              <a:t/>
            </a:r>
            <a:br>
              <a:rPr lang="en-AU" sz="3700" dirty="0" smtClean="0"/>
            </a:br>
            <a:r>
              <a:rPr lang="en-AU" sz="3700" dirty="0" smtClean="0"/>
              <a:t>	“Medicine sometimes snatches away 	health and sometimes gives it.”</a:t>
            </a:r>
            <a:endParaRPr lang="en-AU" sz="37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1674463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468" y="897467"/>
            <a:ext cx="9008532" cy="5960533"/>
          </a:xfrm>
        </p:spPr>
        <p:txBody>
          <a:bodyPr>
            <a:normAutofit fontScale="62500" lnSpcReduction="20000"/>
          </a:bodyPr>
          <a:lstStyle/>
          <a:p>
            <a:r>
              <a:rPr lang="en-US" dirty="0" smtClean="0"/>
              <a:t>Amphetamines</a:t>
            </a:r>
          </a:p>
          <a:p>
            <a:r>
              <a:rPr lang="en-US" dirty="0" smtClean="0"/>
              <a:t>hypericum</a:t>
            </a:r>
            <a:r>
              <a:rPr lang="en-US" dirty="0"/>
              <a:t>, (St John's Wort,) </a:t>
            </a:r>
          </a:p>
          <a:p>
            <a:r>
              <a:rPr lang="en-US" dirty="0"/>
              <a:t>varenicline (Chantix®),</a:t>
            </a:r>
          </a:p>
          <a:p>
            <a:r>
              <a:rPr lang="en-US" dirty="0" smtClean="0"/>
              <a:t>oseltamivir </a:t>
            </a:r>
            <a:r>
              <a:rPr lang="en-US" dirty="0"/>
              <a:t>(Tamiflu®), </a:t>
            </a:r>
          </a:p>
          <a:p>
            <a:r>
              <a:rPr lang="en-US" dirty="0" smtClean="0"/>
              <a:t>Champix, Isotretinoin, Roaccutaine®) tetracyclines, </a:t>
            </a:r>
          </a:p>
          <a:p>
            <a:r>
              <a:rPr lang="en-US" dirty="0" smtClean="0"/>
              <a:t>mefloquine </a:t>
            </a:r>
            <a:r>
              <a:rPr lang="en-US" dirty="0"/>
              <a:t>(Lariam®),</a:t>
            </a:r>
          </a:p>
          <a:p>
            <a:r>
              <a:rPr lang="en-US" dirty="0" smtClean="0"/>
              <a:t>metoclopramide </a:t>
            </a:r>
            <a:r>
              <a:rPr lang="en-US" dirty="0"/>
              <a:t>(Maxolon® Reglan®), </a:t>
            </a:r>
          </a:p>
          <a:p>
            <a:r>
              <a:rPr lang="en-US" dirty="0"/>
              <a:t>zolpidem (Stilnox,® Ambien®), </a:t>
            </a:r>
          </a:p>
          <a:p>
            <a:r>
              <a:rPr lang="en-US" dirty="0"/>
              <a:t>calcium channel blockers, </a:t>
            </a:r>
          </a:p>
          <a:p>
            <a:r>
              <a:rPr lang="en-US" dirty="0"/>
              <a:t>antiepileptic </a:t>
            </a:r>
            <a:r>
              <a:rPr lang="en-US" dirty="0" smtClean="0"/>
              <a:t>drugs,  some </a:t>
            </a:r>
            <a:r>
              <a:rPr lang="en-US" dirty="0"/>
              <a:t>mooted as ‘mood stabilizers</a:t>
            </a:r>
            <a:r>
              <a:rPr lang="en-US" dirty="0" smtClean="0"/>
              <a:t>,</a:t>
            </a:r>
          </a:p>
          <a:p>
            <a:r>
              <a:rPr lang="en-US" dirty="0" smtClean="0"/>
              <a:t>ADHD  medicines’</a:t>
            </a:r>
            <a:endParaRPr lang="en-US" dirty="0"/>
          </a:p>
          <a:p>
            <a:r>
              <a:rPr lang="en-US" dirty="0" smtClean="0"/>
              <a:t>allergy </a:t>
            </a:r>
            <a:r>
              <a:rPr lang="en-US" dirty="0"/>
              <a:t>medicines, </a:t>
            </a:r>
          </a:p>
          <a:p>
            <a:r>
              <a:rPr lang="en-US" dirty="0"/>
              <a:t>reserpine, </a:t>
            </a:r>
          </a:p>
          <a:p>
            <a:r>
              <a:rPr lang="en-US" dirty="0"/>
              <a:t>benzodiazepines, </a:t>
            </a:r>
          </a:p>
          <a:p>
            <a:r>
              <a:rPr lang="en-US" dirty="0"/>
              <a:t>statins and interferon, </a:t>
            </a:r>
          </a:p>
          <a:p>
            <a:r>
              <a:rPr lang="en-US" dirty="0" smtClean="0"/>
              <a:t>Moore </a:t>
            </a:r>
            <a:r>
              <a:rPr lang="en-US" i="1" dirty="0"/>
              <a:t>et al</a:t>
            </a:r>
            <a:r>
              <a:rPr lang="en-US" dirty="0"/>
              <a:t>. identified 1527 cases of violence including homicides disproportionally reported to the US FDA for 31 drugs, including varenicline, 11 antidepressants, 6 sedative/hypnotics and 3 drugs for attention deficit hyperactivity disorder.</a:t>
            </a:r>
            <a:endParaRPr lang="en-AU" dirty="0"/>
          </a:p>
          <a:p>
            <a:endParaRPr lang="en-US" dirty="0"/>
          </a:p>
        </p:txBody>
      </p:sp>
      <p:sp>
        <p:nvSpPr>
          <p:cNvPr id="4" name="TextBox 3"/>
          <p:cNvSpPr txBox="1"/>
          <p:nvPr/>
        </p:nvSpPr>
        <p:spPr>
          <a:xfrm>
            <a:off x="497840" y="223521"/>
            <a:ext cx="8646160" cy="923330"/>
          </a:xfrm>
          <a:prstGeom prst="rect">
            <a:avLst/>
          </a:prstGeom>
          <a:noFill/>
        </p:spPr>
        <p:txBody>
          <a:bodyPr wrap="square" rtlCol="0">
            <a:spAutoFit/>
          </a:bodyPr>
          <a:lstStyle/>
          <a:p>
            <a:r>
              <a:rPr lang="en-US" dirty="0">
                <a:latin typeface="Avenir Book"/>
              </a:rPr>
              <a:t>Drugs as </a:t>
            </a:r>
            <a:r>
              <a:rPr lang="en-US" dirty="0" smtClean="0">
                <a:latin typeface="Avenir Book"/>
              </a:rPr>
              <a:t>diverse as these  </a:t>
            </a:r>
            <a:r>
              <a:rPr lang="en-US" dirty="0">
                <a:latin typeface="Avenir Book"/>
              </a:rPr>
              <a:t>in structure and function as all induce suicidal and homicidal thinking as an occasional side effect</a:t>
            </a:r>
          </a:p>
          <a:p>
            <a:endParaRPr lang="en-US" dirty="0">
              <a:latin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2892487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920" y="1574800"/>
            <a:ext cx="8503920" cy="5405120"/>
          </a:xfrm>
        </p:spPr>
        <p:txBody>
          <a:bodyPr>
            <a:normAutofit/>
          </a:bodyPr>
          <a:lstStyle/>
          <a:p>
            <a:pPr>
              <a:spcBef>
                <a:spcPts val="700"/>
              </a:spcBef>
              <a:spcAft>
                <a:spcPts val="700"/>
              </a:spcAft>
            </a:pPr>
            <a:r>
              <a:rPr lang="en-AU" sz="2200" dirty="0" smtClean="0">
                <a:solidFill>
                  <a:srgbClr val="3E4566"/>
                </a:solidFill>
              </a:rPr>
              <a:t>Sertraline, then temazepam + quetiapine for insomnia. </a:t>
            </a:r>
          </a:p>
          <a:p>
            <a:pPr>
              <a:spcBef>
                <a:spcPts val="700"/>
              </a:spcBef>
              <a:spcAft>
                <a:spcPts val="700"/>
              </a:spcAft>
            </a:pPr>
            <a:r>
              <a:rPr lang="en-AU" sz="2200" dirty="0" smtClean="0">
                <a:solidFill>
                  <a:srgbClr val="3E4566"/>
                </a:solidFill>
              </a:rPr>
              <a:t>Mood swings, panic attacks, suspicions, fatigue and weird thoughts, fluctuating with stress. </a:t>
            </a:r>
          </a:p>
          <a:p>
            <a:pPr>
              <a:spcBef>
                <a:spcPts val="700"/>
              </a:spcBef>
              <a:spcAft>
                <a:spcPts val="700"/>
              </a:spcAft>
            </a:pPr>
            <a:r>
              <a:rPr lang="en-AU" sz="2200" dirty="0" smtClean="0">
                <a:solidFill>
                  <a:srgbClr val="3E4566"/>
                </a:solidFill>
              </a:rPr>
              <a:t>Venlafaxine 150 mg/day. “Erratic” and “chaotic.” Reduced to 75 mg/day. Temazepam and quetiapine ceased. </a:t>
            </a:r>
          </a:p>
          <a:p>
            <a:pPr>
              <a:spcBef>
                <a:spcPts val="700"/>
              </a:spcBef>
              <a:spcAft>
                <a:spcPts val="700"/>
              </a:spcAft>
            </a:pPr>
            <a:r>
              <a:rPr lang="en-AU" sz="2200" dirty="0" smtClean="0">
                <a:solidFill>
                  <a:srgbClr val="3E4566"/>
                </a:solidFill>
              </a:rPr>
              <a:t>Stopped venlafaxine. </a:t>
            </a:r>
          </a:p>
          <a:p>
            <a:pPr>
              <a:spcBef>
                <a:spcPts val="700"/>
              </a:spcBef>
              <a:spcAft>
                <a:spcPts val="700"/>
              </a:spcAft>
            </a:pPr>
            <a:r>
              <a:rPr lang="en-AU" sz="2200" dirty="0" smtClean="0">
                <a:solidFill>
                  <a:srgbClr val="3E4566"/>
                </a:solidFill>
              </a:rPr>
              <a:t>Fortnight later, resumed prescribed dosage. </a:t>
            </a:r>
          </a:p>
          <a:p>
            <a:pPr>
              <a:spcBef>
                <a:spcPts val="700"/>
              </a:spcBef>
              <a:spcAft>
                <a:spcPts val="700"/>
              </a:spcAft>
            </a:pPr>
            <a:r>
              <a:rPr lang="en-AU" sz="2200" dirty="0" smtClean="0">
                <a:solidFill>
                  <a:srgbClr val="3E4566"/>
                </a:solidFill>
              </a:rPr>
              <a:t>Suffocated her 2 year old son &amp; woke her 7-year-old-daughter. </a:t>
            </a:r>
          </a:p>
          <a:p>
            <a:pPr>
              <a:spcBef>
                <a:spcPts val="700"/>
              </a:spcBef>
              <a:spcAft>
                <a:spcPts val="700"/>
              </a:spcAft>
            </a:pPr>
            <a:r>
              <a:rPr lang="en-AU" sz="2200" dirty="0" smtClean="0">
                <a:solidFill>
                  <a:srgbClr val="3E4566"/>
                </a:solidFill>
              </a:rPr>
              <a:t>Declared: “We all must die.”</a:t>
            </a:r>
          </a:p>
          <a:p>
            <a:pPr>
              <a:spcBef>
                <a:spcPts val="700"/>
              </a:spcBef>
              <a:spcAft>
                <a:spcPts val="700"/>
              </a:spcAft>
            </a:pPr>
            <a:r>
              <a:rPr lang="en-AU" sz="2200" dirty="0" smtClean="0">
                <a:solidFill>
                  <a:srgbClr val="3E4566"/>
                </a:solidFill>
              </a:rPr>
              <a:t>Drove the car into a canal. </a:t>
            </a:r>
            <a:endParaRPr lang="en-AU" sz="2200" dirty="0">
              <a:solidFill>
                <a:srgbClr val="3E4566"/>
              </a:solidFill>
            </a:endParaRPr>
          </a:p>
        </p:txBody>
      </p:sp>
      <p:sp>
        <p:nvSpPr>
          <p:cNvPr id="2" name="TextBox 1"/>
          <p:cNvSpPr txBox="1"/>
          <p:nvPr/>
        </p:nvSpPr>
        <p:spPr>
          <a:xfrm>
            <a:off x="0" y="304800"/>
            <a:ext cx="9011920" cy="1508105"/>
          </a:xfrm>
          <a:prstGeom prst="rect">
            <a:avLst/>
          </a:prstGeom>
          <a:noFill/>
        </p:spPr>
        <p:txBody>
          <a:bodyPr wrap="square" rtlCol="0">
            <a:spAutoFit/>
          </a:bodyPr>
          <a:lstStyle/>
          <a:p>
            <a:pPr algn="ctr"/>
            <a:r>
              <a:rPr lang="en-AU" sz="2300" b="1" dirty="0">
                <a:solidFill>
                  <a:srgbClr val="81222A"/>
                </a:solidFill>
                <a:latin typeface="Avenir Book"/>
              </a:rPr>
              <a:t>33-year-old </a:t>
            </a:r>
            <a:r>
              <a:rPr lang="en-AU" sz="2200" b="1" dirty="0">
                <a:solidFill>
                  <a:srgbClr val="81222A"/>
                </a:solidFill>
                <a:latin typeface="Avenir Book"/>
              </a:rPr>
              <a:t>woman (CYP2D6*2/*2, CYP2C9*1/*</a:t>
            </a:r>
            <a:r>
              <a:rPr lang="en-AU" sz="2200" b="1" dirty="0" smtClean="0">
                <a:solidFill>
                  <a:srgbClr val="81222A"/>
                </a:solidFill>
                <a:latin typeface="Avenir Book"/>
              </a:rPr>
              <a:t>3 </a:t>
            </a:r>
            <a:r>
              <a:rPr lang="en-AU" sz="2200" b="1" dirty="0">
                <a:solidFill>
                  <a:srgbClr val="81222A"/>
                </a:solidFill>
                <a:latin typeface="Avenir Book"/>
              </a:rPr>
              <a:t>(IM</a:t>
            </a:r>
            <a:r>
              <a:rPr lang="en-AU" sz="2200" b="1" dirty="0" smtClean="0">
                <a:solidFill>
                  <a:srgbClr val="81222A"/>
                </a:solidFill>
                <a:latin typeface="Avenir Book"/>
              </a:rPr>
              <a:t>), </a:t>
            </a:r>
            <a:br>
              <a:rPr lang="en-AU" sz="2200" b="1" dirty="0" smtClean="0">
                <a:solidFill>
                  <a:srgbClr val="81222A"/>
                </a:solidFill>
                <a:latin typeface="Avenir Book"/>
              </a:rPr>
            </a:br>
            <a:r>
              <a:rPr lang="en-AU" sz="2200" b="1" dirty="0" smtClean="0">
                <a:solidFill>
                  <a:srgbClr val="81222A"/>
                </a:solidFill>
                <a:latin typeface="Avenir Book"/>
              </a:rPr>
              <a:t>CYP2C19</a:t>
            </a:r>
            <a:r>
              <a:rPr lang="en-AU" sz="2200" b="1" dirty="0">
                <a:solidFill>
                  <a:srgbClr val="81222A"/>
                </a:solidFill>
                <a:latin typeface="Avenir Book"/>
              </a:rPr>
              <a:t>*1/*1, CYP3A4*3/*22 (IM), CYP2C9 (IM)</a:t>
            </a:r>
            <a:r>
              <a:rPr lang="en-AU" sz="2300" b="1" dirty="0">
                <a:solidFill>
                  <a:srgbClr val="81222A"/>
                </a:solidFill>
                <a:latin typeface="Avenir Book"/>
              </a:rPr>
              <a:t>,</a:t>
            </a:r>
            <a:r>
              <a:rPr lang="en-AU" sz="2300" b="1" dirty="0" smtClean="0">
                <a:solidFill>
                  <a:srgbClr val="81222A"/>
                </a:solidFill>
                <a:latin typeface="Avenir Book"/>
              </a:rPr>
              <a:t> (also </a:t>
            </a:r>
            <a:br>
              <a:rPr lang="en-AU" sz="2300" b="1" dirty="0" smtClean="0">
                <a:solidFill>
                  <a:srgbClr val="81222A"/>
                </a:solidFill>
                <a:latin typeface="Avenir Book"/>
              </a:rPr>
            </a:br>
            <a:r>
              <a:rPr lang="en-AU" sz="2300" b="1" dirty="0" smtClean="0">
                <a:solidFill>
                  <a:srgbClr val="81222A"/>
                </a:solidFill>
                <a:latin typeface="Avenir Book"/>
              </a:rPr>
              <a:t>compromised </a:t>
            </a:r>
            <a:r>
              <a:rPr lang="en-AU" sz="2200" b="1" dirty="0">
                <a:solidFill>
                  <a:srgbClr val="81222A"/>
                </a:solidFill>
                <a:latin typeface="Avenir Book"/>
              </a:rPr>
              <a:t>at CYP3A4) </a:t>
            </a:r>
            <a:r>
              <a:rPr lang="en-AU" sz="2300" b="1" dirty="0">
                <a:solidFill>
                  <a:srgbClr val="81222A"/>
                </a:solidFill>
                <a:latin typeface="Avenir Book"/>
              </a:rPr>
              <a:t>became preoccupied with death.</a:t>
            </a:r>
          </a:p>
          <a:p>
            <a:pPr algn="ctr"/>
            <a:endParaRPr lang="en-US" sz="2300" b="1" dirty="0">
              <a:solidFill>
                <a:srgbClr val="81222A"/>
              </a:solidFill>
              <a:latin typeface="Avenir Book"/>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7040" y="995680"/>
            <a:ext cx="8229600" cy="883920"/>
          </a:xfrm>
        </p:spPr>
        <p:txBody>
          <a:bodyPr>
            <a:noAutofit/>
          </a:bodyPr>
          <a:lstStyle/>
          <a:p>
            <a:r>
              <a:rPr lang="en-US" sz="3300" dirty="0" smtClean="0">
                <a:solidFill>
                  <a:srgbClr val="215168"/>
                </a:solidFill>
              </a:rPr>
              <a:t>GENETICALLY DETERMINED ENZYMES METABOLIZE TOXINS AND MEDICINES.</a:t>
            </a:r>
            <a:endParaRPr lang="en-US" sz="3300" dirty="0">
              <a:solidFill>
                <a:srgbClr val="215168"/>
              </a:solidFill>
            </a:endParaRPr>
          </a:p>
        </p:txBody>
      </p:sp>
      <p:sp>
        <p:nvSpPr>
          <p:cNvPr id="3" name="Content Placeholder 2"/>
          <p:cNvSpPr>
            <a:spLocks noGrp="1"/>
          </p:cNvSpPr>
          <p:nvPr>
            <p:ph idx="1"/>
          </p:nvPr>
        </p:nvSpPr>
        <p:spPr>
          <a:xfrm>
            <a:off x="843280" y="2682240"/>
            <a:ext cx="7396480" cy="4318000"/>
          </a:xfrm>
        </p:spPr>
        <p:txBody>
          <a:bodyPr>
            <a:noAutofit/>
          </a:bodyPr>
          <a:lstStyle/>
          <a:p>
            <a:pPr indent="0">
              <a:spcBef>
                <a:spcPts val="600"/>
              </a:spcBef>
              <a:spcAft>
                <a:spcPts val="600"/>
              </a:spcAft>
              <a:buNone/>
            </a:pPr>
            <a:r>
              <a:rPr lang="en-AU" sz="2400" dirty="0" smtClean="0">
                <a:latin typeface="Avenir Book"/>
                <a:cs typeface="Avenir Book"/>
              </a:rPr>
              <a:t> In 2003</a:t>
            </a:r>
            <a:r>
              <a:rPr lang="en-AU" sz="2400" dirty="0">
                <a:latin typeface="Avenir Book"/>
                <a:cs typeface="Avenir Book"/>
              </a:rPr>
              <a:t>, Dr Allen Roses, while Senior Vice President of </a:t>
            </a:r>
            <a:r>
              <a:rPr lang="en-AU" sz="2400" b="1" dirty="0">
                <a:latin typeface="Avenir Book"/>
                <a:cs typeface="Avenir Book"/>
              </a:rPr>
              <a:t>Genetics </a:t>
            </a:r>
            <a:r>
              <a:rPr lang="en-AU" sz="2400" dirty="0">
                <a:latin typeface="Avenir Book"/>
                <a:cs typeface="Avenir Book"/>
              </a:rPr>
              <a:t>at GlaxoSmithKline stated in public</a:t>
            </a:r>
            <a:r>
              <a:rPr lang="en-AU" sz="2400" dirty="0" smtClean="0">
                <a:latin typeface="Avenir Book"/>
                <a:cs typeface="Avenir Book"/>
              </a:rPr>
              <a:t>:</a:t>
            </a:r>
            <a:endParaRPr lang="en-AU" sz="2400" dirty="0" smtClean="0">
              <a:cs typeface="Avenir Book"/>
            </a:endParaRPr>
          </a:p>
          <a:p>
            <a:pPr indent="0">
              <a:spcBef>
                <a:spcPts val="600"/>
              </a:spcBef>
              <a:spcAft>
                <a:spcPts val="600"/>
              </a:spcAft>
              <a:buNone/>
            </a:pPr>
            <a:endParaRPr lang="en-AU" sz="1000" dirty="0" smtClean="0">
              <a:cs typeface="Avenir Book"/>
            </a:endParaRPr>
          </a:p>
          <a:p>
            <a:pPr indent="0" algn="ctr">
              <a:spcBef>
                <a:spcPts val="600"/>
              </a:spcBef>
              <a:spcAft>
                <a:spcPts val="600"/>
              </a:spcAft>
              <a:buNone/>
            </a:pPr>
            <a:r>
              <a:rPr lang="en-AU" sz="3500" dirty="0" smtClean="0">
                <a:solidFill>
                  <a:srgbClr val="922B2A"/>
                </a:solidFill>
                <a:latin typeface="Avenir Book"/>
                <a:cs typeface="Avenir Book"/>
              </a:rPr>
              <a:t>“</a:t>
            </a:r>
            <a:r>
              <a:rPr lang="en-AU" sz="3500" dirty="0">
                <a:solidFill>
                  <a:srgbClr val="922B2A"/>
                </a:solidFill>
                <a:latin typeface="Avenir Book"/>
                <a:cs typeface="Avenir Book"/>
              </a:rPr>
              <a:t>90% of drugs only work in</a:t>
            </a:r>
            <a:r>
              <a:rPr lang="en-AU" sz="3500" dirty="0" smtClean="0">
                <a:solidFill>
                  <a:srgbClr val="922B2A"/>
                </a:solidFill>
                <a:latin typeface="Avenir Book"/>
                <a:cs typeface="Avenir Book"/>
              </a:rPr>
              <a:t> </a:t>
            </a:r>
            <a:br>
              <a:rPr lang="en-AU" sz="3500" dirty="0" smtClean="0">
                <a:solidFill>
                  <a:srgbClr val="922B2A"/>
                </a:solidFill>
                <a:latin typeface="Avenir Book"/>
                <a:cs typeface="Avenir Book"/>
              </a:rPr>
            </a:br>
            <a:r>
              <a:rPr lang="en-AU" sz="3500" dirty="0" smtClean="0">
                <a:solidFill>
                  <a:srgbClr val="922B2A"/>
                </a:solidFill>
                <a:latin typeface="Avenir Book"/>
                <a:cs typeface="Avenir Book"/>
              </a:rPr>
              <a:t>30</a:t>
            </a:r>
            <a:r>
              <a:rPr lang="en-AU" sz="3500" dirty="0">
                <a:solidFill>
                  <a:srgbClr val="922B2A"/>
                </a:solidFill>
                <a:latin typeface="Avenir Book"/>
                <a:cs typeface="Avenir Book"/>
              </a:rPr>
              <a:t>%-50%</a:t>
            </a:r>
            <a:r>
              <a:rPr lang="en-AU" sz="3500" dirty="0" smtClean="0">
                <a:solidFill>
                  <a:srgbClr val="922B2A"/>
                </a:solidFill>
                <a:latin typeface="Avenir Book"/>
                <a:cs typeface="Avenir Book"/>
              </a:rPr>
              <a:t> of </a:t>
            </a:r>
            <a:r>
              <a:rPr lang="en-AU" sz="3500" dirty="0">
                <a:solidFill>
                  <a:srgbClr val="922B2A"/>
                </a:solidFill>
                <a:latin typeface="Avenir Book"/>
                <a:cs typeface="Avenir Book"/>
              </a:rPr>
              <a:t>people</a:t>
            </a:r>
            <a:r>
              <a:rPr lang="en-AU" sz="3500" dirty="0" smtClean="0">
                <a:solidFill>
                  <a:srgbClr val="922B2A"/>
                </a:solidFill>
                <a:latin typeface="Avenir Book"/>
                <a:cs typeface="Avenir Book"/>
              </a:rPr>
              <a:t>.”</a:t>
            </a:r>
          </a:p>
          <a:p>
            <a:pPr indent="0" algn="ctr">
              <a:spcBef>
                <a:spcPts val="600"/>
              </a:spcBef>
              <a:spcAft>
                <a:spcPts val="600"/>
              </a:spcAft>
            </a:pPr>
            <a:endParaRPr lang="en-AU" sz="2400" dirty="0" smtClean="0">
              <a:cs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080649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066482"/>
          </a:xfrm>
        </p:spPr>
        <p:txBody>
          <a:bodyPr>
            <a:normAutofit fontScale="90000"/>
          </a:bodyPr>
          <a:lstStyle/>
          <a:p>
            <a:r>
              <a:rPr lang="en-US" dirty="0" smtClean="0"/>
              <a:t>SUBJECT 2 GENOTYPES AND PHENOTYPES</a:t>
            </a:r>
            <a:endParaRPr lang="en-US" dirty="0"/>
          </a:p>
        </p:txBody>
      </p:sp>
      <p:graphicFrame>
        <p:nvGraphicFramePr>
          <p:cNvPr id="4" name="Content Placeholder 3"/>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83417477"/>
              </p:ext>
            </p:extLst>
          </p:nvPr>
        </p:nvGraphicFramePr>
        <p:xfrm>
          <a:off x="40640" y="1402079"/>
          <a:ext cx="9032240" cy="4716147"/>
        </p:xfrm>
        <a:graphic>
          <a:graphicData uri="http://schemas.openxmlformats.org/drawingml/2006/table">
            <a:tbl>
              <a:tblPr firstRow="1" bandRow="1">
                <a:tableStyleId>{5C22544A-7EE6-4342-B048-85BDC9FD1C3A}</a:tableStyleId>
              </a:tblPr>
              <a:tblGrid>
                <a:gridCol w="1255124"/>
                <a:gridCol w="2127328"/>
                <a:gridCol w="3079308"/>
                <a:gridCol w="2570480"/>
              </a:tblGrid>
              <a:tr h="734694">
                <a:tc>
                  <a:txBody>
                    <a:bodyPr/>
                    <a:lstStyle/>
                    <a:p>
                      <a:pPr algn="ctr">
                        <a:lnSpc>
                          <a:spcPct val="150000"/>
                        </a:lnSpc>
                        <a:spcAft>
                          <a:spcPts val="0"/>
                        </a:spcAft>
                      </a:pPr>
                      <a:r>
                        <a:rPr lang="en-US" sz="1000" dirty="0" smtClean="0">
                          <a:effectLst/>
                          <a:latin typeface="Times New Roman"/>
                          <a:ea typeface="Times"/>
                          <a:cs typeface="Times New Roman"/>
                        </a:rPr>
                        <a:t>Genotype</a:t>
                      </a:r>
                      <a:endParaRPr lang="en-AU" sz="1200" dirty="0">
                        <a:effectLst/>
                        <a:latin typeface="Times New Roman"/>
                        <a:ea typeface="Times"/>
                        <a:cs typeface="Times New Roman"/>
                      </a:endParaRPr>
                    </a:p>
                  </a:txBody>
                  <a:tcPr marL="68580" marR="68580" marT="0" marB="0" anchor="ctr"/>
                </a:tc>
                <a:tc>
                  <a:txBody>
                    <a:bodyPr/>
                    <a:lstStyle/>
                    <a:p>
                      <a:pPr algn="ctr">
                        <a:lnSpc>
                          <a:spcPct val="150000"/>
                        </a:lnSpc>
                        <a:spcAft>
                          <a:spcPts val="0"/>
                        </a:spcAft>
                      </a:pPr>
                      <a:r>
                        <a:rPr lang="en-US" sz="1000" i="1" dirty="0">
                          <a:effectLst/>
                          <a:latin typeface="Times New Roman"/>
                          <a:ea typeface="Times"/>
                          <a:cs typeface="Times New Roman"/>
                        </a:rPr>
                        <a:t>In vitro</a:t>
                      </a:r>
                      <a:r>
                        <a:rPr lang="en-US" sz="1000" dirty="0">
                          <a:effectLst/>
                          <a:latin typeface="Times New Roman"/>
                          <a:ea typeface="Times"/>
                          <a:cs typeface="Times New Roman"/>
                        </a:rPr>
                        <a:t> activity</a:t>
                      </a:r>
                      <a:endParaRPr lang="en-AU" sz="1200" dirty="0">
                        <a:effectLst/>
                        <a:latin typeface="Times New Roman"/>
                        <a:ea typeface="Times"/>
                        <a:cs typeface="Times New Roman"/>
                      </a:endParaRPr>
                    </a:p>
                  </a:txBody>
                  <a:tcPr marL="68580" marR="68580" marT="0" marB="0" anchor="ctr"/>
                </a:tc>
                <a:tc>
                  <a:txBody>
                    <a:bodyPr/>
                    <a:lstStyle/>
                    <a:p>
                      <a:pPr algn="ctr">
                        <a:lnSpc>
                          <a:spcPct val="150000"/>
                        </a:lnSpc>
                        <a:spcAft>
                          <a:spcPts val="0"/>
                        </a:spcAft>
                      </a:pPr>
                      <a:r>
                        <a:rPr lang="en-US" sz="1000" dirty="0">
                          <a:effectLst/>
                          <a:latin typeface="Times New Roman"/>
                          <a:ea typeface="Times"/>
                          <a:cs typeface="Times New Roman"/>
                        </a:rPr>
                        <a:t>Gene-drug, drug-gene </a:t>
                      </a:r>
                      <a:endParaRPr lang="en-AU" sz="1200" dirty="0">
                        <a:effectLst/>
                        <a:latin typeface="Times New Roman"/>
                        <a:ea typeface="Times"/>
                        <a:cs typeface="Times New Roman"/>
                      </a:endParaRPr>
                    </a:p>
                    <a:p>
                      <a:pPr algn="ctr">
                        <a:lnSpc>
                          <a:spcPct val="150000"/>
                        </a:lnSpc>
                        <a:spcAft>
                          <a:spcPts val="0"/>
                        </a:spcAft>
                      </a:pPr>
                      <a:r>
                        <a:rPr lang="en-US" sz="1000" dirty="0">
                          <a:effectLst/>
                          <a:latin typeface="Times New Roman"/>
                          <a:ea typeface="Times"/>
                          <a:cs typeface="Times New Roman"/>
                        </a:rPr>
                        <a:t>and drug-drug interactions</a:t>
                      </a:r>
                      <a:endParaRPr lang="en-AU" sz="1200" dirty="0">
                        <a:effectLst/>
                        <a:latin typeface="Times New Roman"/>
                        <a:ea typeface="Times"/>
                        <a:cs typeface="Times New Roman"/>
                      </a:endParaRPr>
                    </a:p>
                  </a:txBody>
                  <a:tcPr marL="68580" marR="68580" marT="0" marB="0" anchor="ctr"/>
                </a:tc>
                <a:tc>
                  <a:txBody>
                    <a:bodyPr/>
                    <a:lstStyle/>
                    <a:p>
                      <a:pPr algn="ctr">
                        <a:lnSpc>
                          <a:spcPct val="150000"/>
                        </a:lnSpc>
                        <a:spcAft>
                          <a:spcPts val="0"/>
                        </a:spcAft>
                      </a:pPr>
                      <a:r>
                        <a:rPr lang="en-US" sz="1000" dirty="0">
                          <a:effectLst/>
                          <a:latin typeface="Times New Roman"/>
                          <a:ea typeface="Times"/>
                          <a:cs typeface="Times New Roman"/>
                        </a:rPr>
                        <a:t>Phenotype</a:t>
                      </a:r>
                      <a:endParaRPr lang="en-AU" sz="1200" dirty="0">
                        <a:effectLst/>
                        <a:latin typeface="Times New Roman"/>
                        <a:ea typeface="Times"/>
                        <a:cs typeface="Times New Roman"/>
                      </a:endParaRPr>
                    </a:p>
                  </a:txBody>
                  <a:tcPr marL="68580" marR="68580" marT="0" marB="0" anchor="ctr"/>
                </a:tc>
              </a:tr>
              <a:tr h="734694">
                <a:tc>
                  <a:txBody>
                    <a:bodyPr/>
                    <a:lstStyle/>
                    <a:p>
                      <a:pPr>
                        <a:lnSpc>
                          <a:spcPct val="150000"/>
                        </a:lnSpc>
                        <a:spcAft>
                          <a:spcPts val="0"/>
                        </a:spcAft>
                      </a:pPr>
                      <a:r>
                        <a:rPr lang="en-US" sz="1400" i="1" dirty="0">
                          <a:effectLst/>
                          <a:latin typeface="Times New Roman"/>
                          <a:ea typeface="Times"/>
                          <a:cs typeface="Times New Roman"/>
                        </a:rPr>
                        <a:t>CYP2D6*2/*2</a:t>
                      </a:r>
                      <a:endParaRPr lang="en-AU" sz="1400" dirty="0">
                        <a:effectLst/>
                        <a:latin typeface="Times New Roman"/>
                        <a:ea typeface="Times"/>
                        <a:cs typeface="Times New Roman"/>
                      </a:endParaRPr>
                    </a:p>
                  </a:txBody>
                  <a:tcPr marL="68580" marR="68580" marT="0" marB="0" anchor="ctr"/>
                </a:tc>
                <a:tc>
                  <a:txBody>
                    <a:bodyPr/>
                    <a:lstStyle/>
                    <a:p>
                      <a:pPr algn="l">
                        <a:lnSpc>
                          <a:spcPct val="150000"/>
                        </a:lnSpc>
                        <a:spcAft>
                          <a:spcPts val="0"/>
                        </a:spcAft>
                      </a:pPr>
                      <a:r>
                        <a:rPr lang="en-US" sz="1400" dirty="0">
                          <a:effectLst/>
                          <a:latin typeface="Times New Roman"/>
                          <a:ea typeface="Times"/>
                          <a:cs typeface="Times New Roman"/>
                        </a:rPr>
                        <a:t>*2 usually extensive</a:t>
                      </a:r>
                      <a:r>
                        <a:rPr lang="en-US" sz="1400" dirty="0" smtClean="0">
                          <a:effectLst/>
                          <a:latin typeface="Times New Roman"/>
                          <a:ea typeface="Times"/>
                          <a:cs typeface="Times New Roman"/>
                        </a:rPr>
                        <a:t>, </a:t>
                      </a:r>
                      <a:r>
                        <a:rPr lang="en-US" sz="1400" dirty="0">
                          <a:effectLst/>
                          <a:latin typeface="Times New Roman"/>
                          <a:ea typeface="Times"/>
                          <a:cs typeface="Times New Roman"/>
                        </a:rPr>
                        <a:t>but with some allelic variants</a:t>
                      </a:r>
                      <a:endParaRPr lang="en-AU" sz="1400" dirty="0">
                        <a:effectLst/>
                        <a:latin typeface="Times New Roman"/>
                        <a:ea typeface="Times"/>
                        <a:cs typeface="Times New Roman"/>
                      </a:endParaRPr>
                    </a:p>
                  </a:txBody>
                  <a:tcPr marL="68580" marR="68580" marT="0" marB="0" anchor="ctr"/>
                </a:tc>
                <a:tc>
                  <a:txBody>
                    <a:bodyPr/>
                    <a:lstStyle/>
                    <a:p>
                      <a:pPr algn="l">
                        <a:lnSpc>
                          <a:spcPct val="150000"/>
                        </a:lnSpc>
                        <a:spcAft>
                          <a:spcPts val="0"/>
                        </a:spcAft>
                      </a:pPr>
                      <a:r>
                        <a:rPr lang="en-US" sz="1400" dirty="0">
                          <a:effectLst/>
                          <a:latin typeface="Times New Roman"/>
                          <a:ea typeface="Times"/>
                          <a:cs typeface="Times New Roman"/>
                        </a:rPr>
                        <a:t>venlafaxine is a substrate of CYP2D6, which it also inhibits</a:t>
                      </a:r>
                      <a:endParaRPr lang="en-AU" sz="1400" dirty="0">
                        <a:effectLst/>
                        <a:latin typeface="Times New Roman"/>
                        <a:ea typeface="Times"/>
                        <a:cs typeface="Times New Roman"/>
                      </a:endParaRPr>
                    </a:p>
                  </a:txBody>
                  <a:tcPr marL="68580" marR="68580" marT="0" marB="0" anchor="ctr"/>
                </a:tc>
                <a:tc>
                  <a:txBody>
                    <a:bodyPr/>
                    <a:lstStyle/>
                    <a:p>
                      <a:pPr algn="l">
                        <a:lnSpc>
                          <a:spcPct val="150000"/>
                        </a:lnSpc>
                        <a:spcAft>
                          <a:spcPts val="0"/>
                        </a:spcAft>
                      </a:pPr>
                      <a:r>
                        <a:rPr lang="en-US" sz="1400" dirty="0">
                          <a:effectLst/>
                          <a:latin typeface="Times New Roman"/>
                          <a:ea typeface="Times"/>
                          <a:cs typeface="Times New Roman"/>
                        </a:rPr>
                        <a:t>diminished  activity by inhibition and competition</a:t>
                      </a:r>
                      <a:endParaRPr lang="en-AU" sz="1400" dirty="0">
                        <a:effectLst/>
                        <a:latin typeface="Times New Roman"/>
                        <a:ea typeface="Times"/>
                        <a:cs typeface="Times New Roman"/>
                      </a:endParaRPr>
                    </a:p>
                  </a:txBody>
                  <a:tcPr marL="68580" marR="68580" marT="0" marB="0" anchor="ctr"/>
                </a:tc>
              </a:tr>
              <a:tr h="734694">
                <a:tc>
                  <a:txBody>
                    <a:bodyPr/>
                    <a:lstStyle/>
                    <a:p>
                      <a:pPr>
                        <a:lnSpc>
                          <a:spcPct val="150000"/>
                        </a:lnSpc>
                        <a:spcAft>
                          <a:spcPts val="0"/>
                        </a:spcAft>
                      </a:pPr>
                      <a:r>
                        <a:rPr lang="en-US" sz="1400" i="1" dirty="0">
                          <a:effectLst/>
                          <a:latin typeface="Times New Roman"/>
                          <a:ea typeface="Times"/>
                          <a:cs typeface="Times New Roman"/>
                        </a:rPr>
                        <a:t>CYP2C9*1/*3</a:t>
                      </a:r>
                      <a:endParaRPr lang="en-AU" sz="1400" dirty="0">
                        <a:effectLst/>
                        <a:latin typeface="Times New Roman"/>
                        <a:ea typeface="Times"/>
                        <a:cs typeface="Times New Roman"/>
                      </a:endParaRPr>
                    </a:p>
                  </a:txBody>
                  <a:tcPr marL="68580" marR="68580" marT="0" marB="0" anchor="ctr"/>
                </a:tc>
                <a:tc>
                  <a:txBody>
                    <a:bodyPr/>
                    <a:lstStyle/>
                    <a:p>
                      <a:pPr algn="l">
                        <a:lnSpc>
                          <a:spcPct val="150000"/>
                        </a:lnSpc>
                        <a:spcAft>
                          <a:spcPts val="0"/>
                        </a:spcAft>
                      </a:pPr>
                      <a:r>
                        <a:rPr lang="en-US" sz="1400" dirty="0" smtClean="0">
                          <a:effectLst/>
                          <a:latin typeface="Times New Roman"/>
                          <a:ea typeface="Times"/>
                          <a:cs typeface="Times New Roman"/>
                        </a:rPr>
                        <a:t>*</a:t>
                      </a:r>
                    </a:p>
                    <a:p>
                      <a:pPr algn="l">
                        <a:lnSpc>
                          <a:spcPct val="150000"/>
                        </a:lnSpc>
                        <a:spcAft>
                          <a:spcPts val="0"/>
                        </a:spcAft>
                      </a:pPr>
                      <a:r>
                        <a:rPr lang="en-US" sz="1400" dirty="0" smtClean="0">
                          <a:effectLst/>
                          <a:latin typeface="Times New Roman"/>
                          <a:ea typeface="Times"/>
                          <a:cs typeface="Times New Roman"/>
                        </a:rPr>
                        <a:t>active</a:t>
                      </a:r>
                      <a:endParaRPr lang="en-AU" sz="1400" dirty="0">
                        <a:effectLst/>
                        <a:latin typeface="Times New Roman"/>
                        <a:ea typeface="Times"/>
                        <a:cs typeface="Times New Roman"/>
                      </a:endParaRPr>
                    </a:p>
                    <a:p>
                      <a:pPr algn="l">
                        <a:lnSpc>
                          <a:spcPct val="150000"/>
                        </a:lnSpc>
                        <a:spcAft>
                          <a:spcPts val="0"/>
                        </a:spcAft>
                      </a:pPr>
                      <a:r>
                        <a:rPr lang="en-US" sz="1400" dirty="0">
                          <a:effectLst/>
                          <a:latin typeface="Times New Roman"/>
                          <a:ea typeface="Times"/>
                          <a:cs typeface="Times New Roman"/>
                        </a:rPr>
                        <a:t>*3 inactive</a:t>
                      </a:r>
                      <a:endParaRPr lang="en-AU" sz="1400" dirty="0">
                        <a:effectLst/>
                        <a:latin typeface="Times New Roman"/>
                        <a:ea typeface="Times"/>
                        <a:cs typeface="Times New Roman"/>
                      </a:endParaRPr>
                    </a:p>
                  </a:txBody>
                  <a:tcPr marL="68580" marR="68580" marT="0" marB="0" anchor="ctr"/>
                </a:tc>
                <a:tc>
                  <a:txBody>
                    <a:bodyPr/>
                    <a:lstStyle/>
                    <a:p>
                      <a:pPr algn="l">
                        <a:lnSpc>
                          <a:spcPct val="150000"/>
                        </a:lnSpc>
                        <a:spcAft>
                          <a:spcPts val="0"/>
                        </a:spcAft>
                      </a:pPr>
                      <a:r>
                        <a:rPr lang="en-US" sz="1400" dirty="0">
                          <a:effectLst/>
                          <a:latin typeface="Times New Roman"/>
                          <a:ea typeface="Times"/>
                          <a:cs typeface="Times New Roman"/>
                        </a:rPr>
                        <a:t>venlafaxine is a substrate of CYP2C9</a:t>
                      </a:r>
                      <a:endParaRPr lang="en-AU" sz="1400" dirty="0">
                        <a:effectLst/>
                        <a:latin typeface="Times New Roman"/>
                        <a:ea typeface="Times"/>
                        <a:cs typeface="Times New Roman"/>
                      </a:endParaRPr>
                    </a:p>
                  </a:txBody>
                  <a:tcPr marL="68580" marR="68580" marT="0" marB="0" anchor="ctr"/>
                </a:tc>
                <a:tc>
                  <a:txBody>
                    <a:bodyPr/>
                    <a:lstStyle/>
                    <a:p>
                      <a:pPr algn="l">
                        <a:lnSpc>
                          <a:spcPct val="150000"/>
                        </a:lnSpc>
                        <a:spcAft>
                          <a:spcPts val="0"/>
                        </a:spcAft>
                      </a:pPr>
                      <a:r>
                        <a:rPr lang="en-US" sz="1400" dirty="0">
                          <a:effectLst/>
                          <a:latin typeface="Times New Roman"/>
                          <a:ea typeface="Times"/>
                          <a:cs typeface="Times New Roman"/>
                        </a:rPr>
                        <a:t>diminished activity</a:t>
                      </a:r>
                      <a:endParaRPr lang="en-AU" sz="1400" dirty="0">
                        <a:effectLst/>
                        <a:latin typeface="Times New Roman"/>
                        <a:ea typeface="Times"/>
                        <a:cs typeface="Times New Roman"/>
                      </a:endParaRPr>
                    </a:p>
                  </a:txBody>
                  <a:tcPr marL="68580" marR="68580" marT="0" marB="0" anchor="ctr"/>
                </a:tc>
              </a:tr>
              <a:tr h="1102041">
                <a:tc>
                  <a:txBody>
                    <a:bodyPr/>
                    <a:lstStyle/>
                    <a:p>
                      <a:pPr>
                        <a:lnSpc>
                          <a:spcPct val="150000"/>
                        </a:lnSpc>
                        <a:spcAft>
                          <a:spcPts val="0"/>
                        </a:spcAft>
                      </a:pPr>
                      <a:r>
                        <a:rPr lang="en-US" sz="1400" i="1" dirty="0">
                          <a:effectLst/>
                          <a:latin typeface="Times New Roman"/>
                          <a:ea typeface="Times"/>
                          <a:cs typeface="Times New Roman"/>
                        </a:rPr>
                        <a:t>CYP2C19*1/*1</a:t>
                      </a:r>
                      <a:endParaRPr lang="en-AU" sz="1400" dirty="0">
                        <a:effectLst/>
                        <a:latin typeface="Times New Roman"/>
                        <a:ea typeface="Times"/>
                        <a:cs typeface="Times New Roman"/>
                      </a:endParaRPr>
                    </a:p>
                  </a:txBody>
                  <a:tcPr marL="68580" marR="68580" marT="0" marB="0" anchor="ctr"/>
                </a:tc>
                <a:tc>
                  <a:txBody>
                    <a:bodyPr/>
                    <a:lstStyle/>
                    <a:p>
                      <a:pPr algn="l">
                        <a:lnSpc>
                          <a:spcPct val="150000"/>
                        </a:lnSpc>
                        <a:spcAft>
                          <a:spcPts val="0"/>
                        </a:spcAft>
                      </a:pPr>
                      <a:r>
                        <a:rPr lang="en-US" sz="1400" dirty="0">
                          <a:effectLst/>
                          <a:latin typeface="Times New Roman"/>
                          <a:ea typeface="Times"/>
                          <a:cs typeface="Times New Roman"/>
                        </a:rPr>
                        <a:t>normal </a:t>
                      </a:r>
                      <a:endParaRPr lang="en-AU" sz="1400" dirty="0">
                        <a:effectLst/>
                        <a:latin typeface="Times New Roman"/>
                        <a:ea typeface="Times"/>
                        <a:cs typeface="Times New Roman"/>
                      </a:endParaRPr>
                    </a:p>
                  </a:txBody>
                  <a:tcPr marL="68580" marR="68580" marT="0" marB="0" anchor="ctr"/>
                </a:tc>
                <a:tc>
                  <a:txBody>
                    <a:bodyPr/>
                    <a:lstStyle/>
                    <a:p>
                      <a:pPr algn="l">
                        <a:lnSpc>
                          <a:spcPct val="150000"/>
                        </a:lnSpc>
                        <a:spcAft>
                          <a:spcPts val="0"/>
                        </a:spcAft>
                      </a:pPr>
                      <a:r>
                        <a:rPr lang="en-US" sz="1400" dirty="0">
                          <a:effectLst/>
                          <a:latin typeface="Times New Roman"/>
                          <a:ea typeface="Times"/>
                          <a:cs typeface="Times New Roman"/>
                        </a:rPr>
                        <a:t>CYP2C19</a:t>
                      </a:r>
                      <a:endParaRPr lang="en-AU" sz="1400" dirty="0">
                        <a:effectLst/>
                        <a:latin typeface="Times New Roman"/>
                        <a:ea typeface="Times"/>
                        <a:cs typeface="Times New Roman"/>
                      </a:endParaRPr>
                    </a:p>
                  </a:txBody>
                  <a:tcPr marL="68580" marR="68580" marT="0" marB="0" anchor="ctr"/>
                </a:tc>
                <a:tc>
                  <a:txBody>
                    <a:bodyPr/>
                    <a:lstStyle/>
                    <a:p>
                      <a:pPr algn="l">
                        <a:lnSpc>
                          <a:spcPct val="150000"/>
                        </a:lnSpc>
                        <a:spcAft>
                          <a:spcPts val="0"/>
                        </a:spcAft>
                      </a:pPr>
                      <a:r>
                        <a:rPr lang="en-US" sz="1400" dirty="0">
                          <a:effectLst/>
                          <a:latin typeface="Times New Roman"/>
                          <a:ea typeface="Times"/>
                          <a:cs typeface="Times New Roman"/>
                        </a:rPr>
                        <a:t>normal activity for venlafaxine but little if any activity for desvenlafaxine</a:t>
                      </a:r>
                      <a:endParaRPr lang="en-AU" sz="1400" dirty="0">
                        <a:effectLst/>
                        <a:latin typeface="Times New Roman"/>
                        <a:ea typeface="Times"/>
                        <a:cs typeface="Times New Roman"/>
                      </a:endParaRPr>
                    </a:p>
                  </a:txBody>
                  <a:tcPr marL="68580" marR="68580" marT="0" marB="0" anchor="ctr"/>
                </a:tc>
              </a:tr>
              <a:tr h="1184598">
                <a:tc>
                  <a:txBody>
                    <a:bodyPr/>
                    <a:lstStyle/>
                    <a:p>
                      <a:pPr>
                        <a:lnSpc>
                          <a:spcPct val="150000"/>
                        </a:lnSpc>
                        <a:spcAft>
                          <a:spcPts val="0"/>
                        </a:spcAft>
                      </a:pPr>
                      <a:r>
                        <a:rPr lang="en-US" sz="1400" i="1" dirty="0">
                          <a:effectLst/>
                          <a:latin typeface="Times New Roman"/>
                          <a:ea typeface="Times"/>
                          <a:cs typeface="Times New Roman"/>
                        </a:rPr>
                        <a:t>CYP3A4*3/*22</a:t>
                      </a:r>
                      <a:endParaRPr lang="en-AU" sz="1400" dirty="0">
                        <a:effectLst/>
                        <a:latin typeface="Times New Roman"/>
                        <a:ea typeface="Times"/>
                        <a:cs typeface="Times New Roman"/>
                      </a:endParaRPr>
                    </a:p>
                  </a:txBody>
                  <a:tcPr marL="68580" marR="68580" marT="0" marB="0" anchor="ctr"/>
                </a:tc>
                <a:tc>
                  <a:txBody>
                    <a:bodyPr/>
                    <a:lstStyle/>
                    <a:p>
                      <a:pPr algn="l">
                        <a:lnSpc>
                          <a:spcPct val="150000"/>
                        </a:lnSpc>
                        <a:spcAft>
                          <a:spcPts val="0"/>
                        </a:spcAft>
                      </a:pPr>
                      <a:r>
                        <a:rPr lang="en-US" sz="1400" dirty="0">
                          <a:effectLst/>
                          <a:latin typeface="Times New Roman"/>
                          <a:ea typeface="Times"/>
                          <a:cs typeface="Times New Roman"/>
                        </a:rPr>
                        <a:t>*3 diminished</a:t>
                      </a:r>
                      <a:endParaRPr lang="en-AU" sz="1400" dirty="0">
                        <a:effectLst/>
                        <a:latin typeface="Times New Roman"/>
                        <a:ea typeface="Times"/>
                        <a:cs typeface="Times New Roman"/>
                      </a:endParaRPr>
                    </a:p>
                    <a:p>
                      <a:pPr algn="l">
                        <a:lnSpc>
                          <a:spcPct val="150000"/>
                        </a:lnSpc>
                        <a:spcAft>
                          <a:spcPts val="0"/>
                        </a:spcAft>
                      </a:pPr>
                      <a:r>
                        <a:rPr lang="en-US" sz="1400" dirty="0">
                          <a:effectLst/>
                          <a:latin typeface="Times New Roman"/>
                          <a:ea typeface="Times"/>
                          <a:cs typeface="Times New Roman"/>
                        </a:rPr>
                        <a:t>*22 diminished</a:t>
                      </a:r>
                      <a:endParaRPr lang="en-AU" sz="1400" dirty="0">
                        <a:effectLst/>
                        <a:latin typeface="Times New Roman"/>
                        <a:ea typeface="Times"/>
                        <a:cs typeface="Times New Roman"/>
                      </a:endParaRPr>
                    </a:p>
                  </a:txBody>
                  <a:tcPr marL="68580" marR="68580" marT="0" marB="0" anchor="ctr"/>
                </a:tc>
                <a:tc>
                  <a:txBody>
                    <a:bodyPr/>
                    <a:lstStyle/>
                    <a:p>
                      <a:pPr algn="l">
                        <a:lnSpc>
                          <a:spcPct val="150000"/>
                        </a:lnSpc>
                        <a:spcAft>
                          <a:spcPts val="0"/>
                        </a:spcAft>
                      </a:pPr>
                      <a:r>
                        <a:rPr lang="en-US" sz="1400" dirty="0">
                          <a:effectLst/>
                          <a:latin typeface="Times New Roman"/>
                          <a:ea typeface="Times"/>
                          <a:cs typeface="Times New Roman"/>
                        </a:rPr>
                        <a:t>desvenlafaxine and venlafaxine are substrates for CYP3A4 which is inhibited by venlafaxine</a:t>
                      </a:r>
                      <a:endParaRPr lang="en-AU" sz="1400" dirty="0">
                        <a:effectLst/>
                        <a:latin typeface="Times New Roman"/>
                        <a:ea typeface="Times"/>
                        <a:cs typeface="Times New Roman"/>
                      </a:endParaRPr>
                    </a:p>
                  </a:txBody>
                  <a:tcPr marL="68580" marR="68580" marT="0" marB="0" anchor="ctr"/>
                </a:tc>
                <a:tc>
                  <a:txBody>
                    <a:bodyPr/>
                    <a:lstStyle/>
                    <a:p>
                      <a:pPr algn="l">
                        <a:lnSpc>
                          <a:spcPct val="150000"/>
                        </a:lnSpc>
                        <a:spcAft>
                          <a:spcPts val="0"/>
                        </a:spcAft>
                      </a:pPr>
                      <a:r>
                        <a:rPr lang="en-US" sz="1400" dirty="0">
                          <a:effectLst/>
                          <a:latin typeface="Times New Roman"/>
                          <a:ea typeface="Times"/>
                          <a:cs typeface="Times New Roman"/>
                        </a:rPr>
                        <a:t>further diminished activity by inhibition and competition, possibly no activity</a:t>
                      </a:r>
                      <a:endParaRPr lang="en-AU" sz="1400" dirty="0">
                        <a:effectLst/>
                        <a:latin typeface="Times New Roman"/>
                        <a:ea typeface="Times"/>
                        <a:cs typeface="Times New Roman"/>
                      </a:endParaRPr>
                    </a:p>
                  </a:txBody>
                  <a:tcPr marL="68580" marR="68580" marT="0" marB="0" anchor="ctr"/>
                </a:tc>
              </a:tr>
            </a:tbl>
          </a:graphicData>
        </a:graphic>
      </p:graphicFrame>
      <p:sp>
        <p:nvSpPr>
          <p:cNvPr id="5" name="TextBox 4"/>
          <p:cNvSpPr txBox="1"/>
          <p:nvPr/>
        </p:nvSpPr>
        <p:spPr>
          <a:xfrm>
            <a:off x="0" y="6177280"/>
            <a:ext cx="9144000" cy="877163"/>
          </a:xfrm>
          <a:prstGeom prst="rect">
            <a:avLst/>
          </a:prstGeom>
          <a:noFill/>
        </p:spPr>
        <p:txBody>
          <a:bodyPr wrap="square" rtlCol="0">
            <a:spAutoFit/>
          </a:bodyPr>
          <a:lstStyle/>
          <a:p>
            <a:pPr algn="ctr"/>
            <a:r>
              <a:rPr lang="en-US" sz="1700" dirty="0">
                <a:latin typeface="Avenir Book"/>
              </a:rPr>
              <a:t> </a:t>
            </a:r>
            <a:r>
              <a:rPr lang="en-US" sz="1700" b="1" dirty="0">
                <a:latin typeface="Avenir Book"/>
              </a:rPr>
              <a:t>Blood toxic level 2.29 mg/L combining venlafaxine: 0.59 mg/l </a:t>
            </a:r>
          </a:p>
          <a:p>
            <a:pPr algn="ctr"/>
            <a:r>
              <a:rPr lang="en-US" sz="1700" b="1" dirty="0">
                <a:latin typeface="Avenir Book"/>
              </a:rPr>
              <a:t>and desvenlafaxine: 1.7 mg/l. </a:t>
            </a:r>
            <a:endParaRPr lang="en-AU" sz="1700" dirty="0">
              <a:latin typeface="Avenir Book"/>
            </a:endParaRPr>
          </a:p>
          <a:p>
            <a:endParaRPr lang="en-US" sz="1700" dirty="0">
              <a:latin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773752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7040" y="1087120"/>
            <a:ext cx="8696960" cy="5770880"/>
          </a:xfrm>
        </p:spPr>
        <p:txBody>
          <a:bodyPr>
            <a:noAutofit/>
          </a:bodyPr>
          <a:lstStyle/>
          <a:p>
            <a:pPr>
              <a:spcBef>
                <a:spcPts val="800"/>
              </a:spcBef>
              <a:spcAft>
                <a:spcPts val="800"/>
              </a:spcAft>
            </a:pPr>
            <a:r>
              <a:rPr lang="en-US" sz="2400" dirty="0" smtClean="0">
                <a:solidFill>
                  <a:srgbClr val="3E4566"/>
                </a:solidFill>
              </a:rPr>
              <a:t>Sertraline  (Sub CYP1A2, Sub Inh CYP2B6, </a:t>
            </a:r>
            <a:br>
              <a:rPr lang="en-US" sz="2400" dirty="0" smtClean="0">
                <a:solidFill>
                  <a:srgbClr val="3E4566"/>
                </a:solidFill>
              </a:rPr>
            </a:br>
            <a:r>
              <a:rPr lang="en-US" sz="2400" dirty="0" smtClean="0">
                <a:solidFill>
                  <a:srgbClr val="3E4566"/>
                </a:solidFill>
              </a:rPr>
              <a:t>Sub Inh CYP2C9, Sub Inh CYP2D6, Sub Inh CYP3A4); </a:t>
            </a:r>
            <a:endParaRPr lang="en-US" sz="2400" dirty="0">
              <a:solidFill>
                <a:srgbClr val="3E4566"/>
              </a:solidFill>
            </a:endParaRPr>
          </a:p>
          <a:p>
            <a:pPr>
              <a:spcBef>
                <a:spcPts val="800"/>
              </a:spcBef>
              <a:spcAft>
                <a:spcPts val="800"/>
              </a:spcAft>
            </a:pPr>
            <a:r>
              <a:rPr lang="en-US" sz="2400" dirty="0" smtClean="0">
                <a:solidFill>
                  <a:srgbClr val="3E4566"/>
                </a:solidFill>
              </a:rPr>
              <a:t>Temazepam (Sub CYP2C9, Sub CYP2C19, Sub CYP3A4).</a:t>
            </a:r>
          </a:p>
          <a:p>
            <a:pPr>
              <a:spcBef>
                <a:spcPts val="800"/>
              </a:spcBef>
              <a:spcAft>
                <a:spcPts val="800"/>
              </a:spcAft>
            </a:pPr>
            <a:r>
              <a:rPr lang="en-US" sz="2400" dirty="0" smtClean="0">
                <a:solidFill>
                  <a:srgbClr val="3E4566"/>
                </a:solidFill>
              </a:rPr>
              <a:t>Quetiapine (Sub CYP2C19, Sub Inh CYP2D6, Sub CYP3A4/5/6/7) all interacted, prolonging half-life.  </a:t>
            </a:r>
          </a:p>
          <a:p>
            <a:pPr>
              <a:spcBef>
                <a:spcPts val="800"/>
              </a:spcBef>
              <a:spcAft>
                <a:spcPts val="800"/>
              </a:spcAft>
            </a:pPr>
            <a:r>
              <a:rPr lang="en-US" sz="2400" dirty="0" smtClean="0">
                <a:solidFill>
                  <a:srgbClr val="3E4566"/>
                </a:solidFill>
              </a:rPr>
              <a:t>Over time, sertraline inhibited and used up her defective CYP2C9, while sertraline and quetiapine used up and inhibited CYP2D6, leaving her with little or no enzymatic capacity. </a:t>
            </a:r>
          </a:p>
          <a:p>
            <a:pPr>
              <a:spcBef>
                <a:spcPts val="800"/>
              </a:spcBef>
              <a:spcAft>
                <a:spcPts val="800"/>
              </a:spcAft>
            </a:pPr>
            <a:r>
              <a:rPr lang="en-US" sz="2400" dirty="0" smtClean="0">
                <a:solidFill>
                  <a:srgbClr val="3E4566"/>
                </a:solidFill>
              </a:rPr>
              <a:t>Venlafaxine added a substrate to an inhibitor of CYP2D6, elevated blood levels, &amp; caused ADRs so she stopped then restarted it.</a:t>
            </a:r>
          </a:p>
          <a:p>
            <a:pPr>
              <a:spcBef>
                <a:spcPts val="800"/>
              </a:spcBef>
              <a:spcAft>
                <a:spcPts val="800"/>
              </a:spcAft>
            </a:pPr>
            <a:endParaRPr lang="en-US" sz="2400" dirty="0" smtClean="0">
              <a:solidFill>
                <a:srgbClr val="3E4566"/>
              </a:solidFill>
            </a:endParaRPr>
          </a:p>
        </p:txBody>
      </p:sp>
      <p:sp>
        <p:nvSpPr>
          <p:cNvPr id="2" name="TextBox 1"/>
          <p:cNvSpPr txBox="1"/>
          <p:nvPr/>
        </p:nvSpPr>
        <p:spPr>
          <a:xfrm>
            <a:off x="213360" y="294640"/>
            <a:ext cx="8930640" cy="1200329"/>
          </a:xfrm>
          <a:prstGeom prst="rect">
            <a:avLst/>
          </a:prstGeom>
          <a:noFill/>
        </p:spPr>
        <p:txBody>
          <a:bodyPr wrap="square" rtlCol="0">
            <a:spAutoFit/>
          </a:bodyPr>
          <a:lstStyle/>
          <a:p>
            <a:pPr algn="ctr"/>
            <a:r>
              <a:rPr lang="en-US" sz="3600" b="1" dirty="0">
                <a:solidFill>
                  <a:srgbClr val="81222A"/>
                </a:solidFill>
                <a:latin typeface="Avenir Book"/>
              </a:rPr>
              <a:t>Subject 2 </a:t>
            </a:r>
          </a:p>
          <a:p>
            <a:pPr algn="ctr"/>
            <a:endParaRPr lang="en-US" sz="3600" b="1" dirty="0">
              <a:solidFill>
                <a:srgbClr val="81222A"/>
              </a:solidFill>
              <a:latin typeface="Avenir Book"/>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162560"/>
            <a:ext cx="9144000" cy="894080"/>
          </a:xfrm>
        </p:spPr>
        <p:txBody>
          <a:bodyPr>
            <a:noAutofit/>
          </a:bodyPr>
          <a:lstStyle/>
          <a:p>
            <a:r>
              <a:rPr lang="en-AU" sz="2400" dirty="0" smtClean="0"/>
              <a:t>42</a:t>
            </a:r>
            <a:r>
              <a:rPr lang="en-AU" sz="2400" dirty="0"/>
              <a:t>, (CYP2D6*2/*9, CYP2B61/*6, CYP2C9*1/*1, CYP2C19*6/*17, CYP3A4*1/*1) </a:t>
            </a:r>
            <a:r>
              <a:rPr lang="en-AU" sz="2400" dirty="0" smtClean="0"/>
              <a:t>unfaithful </a:t>
            </a:r>
            <a:r>
              <a:rPr lang="en-AU" sz="2400" dirty="0"/>
              <a:t>wife, who refused to speak to him.</a:t>
            </a:r>
          </a:p>
        </p:txBody>
      </p:sp>
      <p:sp>
        <p:nvSpPr>
          <p:cNvPr id="3" name="Content Placeholder 2"/>
          <p:cNvSpPr>
            <a:spLocks noGrp="1"/>
          </p:cNvSpPr>
          <p:nvPr>
            <p:ph idx="1"/>
          </p:nvPr>
        </p:nvSpPr>
        <p:spPr>
          <a:xfrm>
            <a:off x="345440" y="1127760"/>
            <a:ext cx="8798560" cy="5405120"/>
          </a:xfrm>
        </p:spPr>
        <p:txBody>
          <a:bodyPr>
            <a:noAutofit/>
          </a:bodyPr>
          <a:lstStyle/>
          <a:p>
            <a:pPr>
              <a:spcBef>
                <a:spcPts val="600"/>
              </a:spcBef>
              <a:spcAft>
                <a:spcPts val="600"/>
              </a:spcAft>
            </a:pPr>
            <a:r>
              <a:rPr lang="en-AU" sz="2100" dirty="0" smtClean="0"/>
              <a:t>Paroxetine </a:t>
            </a:r>
            <a:r>
              <a:rPr lang="en-AU" sz="2100" dirty="0"/>
              <a:t>20 mg/</a:t>
            </a:r>
            <a:r>
              <a:rPr lang="en-AU" sz="2100" dirty="0" smtClean="0"/>
              <a:t>day, </a:t>
            </a:r>
            <a:r>
              <a:rPr lang="en-AU" sz="2100" dirty="0"/>
              <a:t>which he took intermittently</a:t>
            </a:r>
            <a:r>
              <a:rPr lang="en-AU" sz="2100" dirty="0" smtClean="0"/>
              <a:t>. </a:t>
            </a:r>
          </a:p>
          <a:p>
            <a:pPr>
              <a:spcBef>
                <a:spcPts val="600"/>
              </a:spcBef>
              <a:spcAft>
                <a:spcPts val="600"/>
              </a:spcAft>
            </a:pPr>
            <a:r>
              <a:rPr lang="en-AU" sz="2100" dirty="0" smtClean="0"/>
              <a:t>Drank </a:t>
            </a:r>
            <a:r>
              <a:rPr lang="en-AU" sz="2100" dirty="0"/>
              <a:t>12 </a:t>
            </a:r>
            <a:r>
              <a:rPr lang="en-AU" sz="2100" dirty="0" smtClean="0"/>
              <a:t>beers &amp; </a:t>
            </a:r>
            <a:r>
              <a:rPr lang="en-AU" sz="2100" dirty="0"/>
              <a:t>took 40 </a:t>
            </a:r>
            <a:r>
              <a:rPr lang="en-AU" sz="2100" dirty="0" smtClean="0"/>
              <a:t>mg/paroxetine </a:t>
            </a:r>
            <a:r>
              <a:rPr lang="en-AU" sz="2100" dirty="0"/>
              <a:t>and used inhaler budesonide/formoterol. </a:t>
            </a:r>
            <a:endParaRPr lang="en-AU" sz="2100" dirty="0" smtClean="0"/>
          </a:p>
          <a:p>
            <a:pPr>
              <a:spcBef>
                <a:spcPts val="600"/>
              </a:spcBef>
              <a:spcAft>
                <a:spcPts val="600"/>
              </a:spcAft>
            </a:pPr>
            <a:r>
              <a:rPr lang="en-AU" sz="2100" dirty="0" smtClean="0"/>
              <a:t>Witnesses </a:t>
            </a:r>
            <a:r>
              <a:rPr lang="en-AU" sz="2100" dirty="0"/>
              <a:t>said</a:t>
            </a:r>
            <a:r>
              <a:rPr lang="en-AU" sz="2100" dirty="0" smtClean="0"/>
              <a:t> he was neither </a:t>
            </a:r>
            <a:r>
              <a:rPr lang="en-AU" sz="2100" dirty="0"/>
              <a:t>drunk nor aggressive.</a:t>
            </a:r>
            <a:r>
              <a:rPr lang="en-AU" sz="2100" dirty="0" smtClean="0"/>
              <a:t> </a:t>
            </a:r>
          </a:p>
          <a:p>
            <a:pPr>
              <a:spcBef>
                <a:spcPts val="600"/>
              </a:spcBef>
              <a:spcAft>
                <a:spcPts val="600"/>
              </a:spcAft>
            </a:pPr>
            <a:r>
              <a:rPr lang="en-AU" sz="2100" dirty="0" smtClean="0"/>
              <a:t>He drove to the rival’s house, &amp; saw his estranged wife’s car.</a:t>
            </a:r>
          </a:p>
          <a:p>
            <a:pPr>
              <a:spcBef>
                <a:spcPts val="600"/>
              </a:spcBef>
              <a:spcAft>
                <a:spcPts val="600"/>
              </a:spcAft>
            </a:pPr>
            <a:r>
              <a:rPr lang="en-AU" sz="2100" dirty="0" smtClean="0"/>
              <a:t>Said his “lights went out.” (Psychological blow). </a:t>
            </a:r>
          </a:p>
          <a:p>
            <a:pPr>
              <a:spcBef>
                <a:spcPts val="600"/>
              </a:spcBef>
              <a:spcAft>
                <a:spcPts val="600"/>
              </a:spcAft>
            </a:pPr>
            <a:r>
              <a:rPr lang="en-AU" sz="2100" dirty="0" smtClean="0"/>
              <a:t>He fetched an antique revolver, smashed their window and “felt nothing” and was “like a robot.” </a:t>
            </a:r>
          </a:p>
          <a:p>
            <a:pPr>
              <a:spcBef>
                <a:spcPts val="600"/>
              </a:spcBef>
              <a:spcAft>
                <a:spcPts val="600"/>
              </a:spcAft>
            </a:pPr>
            <a:r>
              <a:rPr lang="en-AU" sz="2100" dirty="0" smtClean="0"/>
              <a:t>He forced entry &amp; shot both of them, killing his wife. His rival survived. </a:t>
            </a:r>
          </a:p>
          <a:p>
            <a:pPr>
              <a:spcBef>
                <a:spcPts val="600"/>
              </a:spcBef>
              <a:spcAft>
                <a:spcPts val="600"/>
              </a:spcAft>
            </a:pPr>
            <a:r>
              <a:rPr lang="en-AU" sz="2100" dirty="0" smtClean="0"/>
              <a:t>Shaking, hot and cold, he drove for hours before turning himself in. </a:t>
            </a:r>
          </a:p>
          <a:p>
            <a:pPr>
              <a:spcBef>
                <a:spcPts val="600"/>
              </a:spcBef>
              <a:spcAft>
                <a:spcPts val="600"/>
              </a:spcAft>
            </a:pPr>
            <a:r>
              <a:rPr lang="en-AU" sz="2100" dirty="0" smtClean="0"/>
              <a:t>He </a:t>
            </a:r>
            <a:r>
              <a:rPr lang="en-AU" sz="2100" dirty="0"/>
              <a:t>reported that he could see them inside. Police said blinds were closed, </a:t>
            </a:r>
            <a:r>
              <a:rPr lang="en-AU" sz="2100" dirty="0" smtClean="0"/>
              <a:t>suggesting he </a:t>
            </a:r>
            <a:r>
              <a:rPr lang="en-AU" sz="2100" dirty="0"/>
              <a:t>may have </a:t>
            </a:r>
            <a:r>
              <a:rPr lang="en-AU" sz="2100" dirty="0" smtClean="0"/>
              <a:t>hallucinated. </a:t>
            </a:r>
          </a:p>
          <a:p>
            <a:pPr>
              <a:spcBef>
                <a:spcPts val="600"/>
              </a:spcBef>
              <a:spcAft>
                <a:spcPts val="600"/>
              </a:spcAft>
            </a:pPr>
            <a:endParaRPr lang="en-AU" sz="2100" dirty="0" smtClean="0"/>
          </a:p>
          <a:p>
            <a:pPr>
              <a:spcBef>
                <a:spcPts val="600"/>
              </a:spcBef>
              <a:spcAft>
                <a:spcPts val="600"/>
              </a:spcAft>
            </a:pPr>
            <a:endParaRPr lang="en-US" sz="2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1935659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86314937"/>
              </p:ext>
            </p:extLst>
          </p:nvPr>
        </p:nvGraphicFramePr>
        <p:xfrm>
          <a:off x="0" y="726706"/>
          <a:ext cx="9144001" cy="5562017"/>
        </p:xfrm>
        <a:graphic>
          <a:graphicData uri="http://schemas.openxmlformats.org/drawingml/2006/table">
            <a:tbl>
              <a:tblPr firstRow="1" bandRow="1">
                <a:tableStyleId>{5C22544A-7EE6-4342-B048-85BDC9FD1C3A}</a:tableStyleId>
              </a:tblPr>
              <a:tblGrid>
                <a:gridCol w="2224249"/>
                <a:gridCol w="2306584"/>
                <a:gridCol w="2306584"/>
                <a:gridCol w="2306584"/>
              </a:tblGrid>
              <a:tr h="1082866">
                <a:tc>
                  <a:txBody>
                    <a:bodyPr/>
                    <a:lstStyle/>
                    <a:p>
                      <a:pPr algn="ctr">
                        <a:lnSpc>
                          <a:spcPct val="150000"/>
                        </a:lnSpc>
                        <a:spcAft>
                          <a:spcPts val="0"/>
                        </a:spcAft>
                      </a:pPr>
                      <a:r>
                        <a:rPr lang="en-AU" sz="1600" dirty="0" smtClean="0">
                          <a:effectLst/>
                          <a:latin typeface="Times New Roman"/>
                          <a:ea typeface="Times"/>
                          <a:cs typeface="Times New Roman"/>
                        </a:rPr>
                        <a:t>Genotype and</a:t>
                      </a:r>
                      <a:endParaRPr lang="en-AU" sz="1600" dirty="0">
                        <a:effectLst/>
                        <a:latin typeface="Times New Roman"/>
                        <a:ea typeface="Times"/>
                        <a:cs typeface="Times New Roman"/>
                      </a:endParaRPr>
                    </a:p>
                  </a:txBody>
                  <a:tcPr marL="68580" marR="68580" marT="0" marB="0" anchor="ctr"/>
                </a:tc>
                <a:tc>
                  <a:txBody>
                    <a:bodyPr/>
                    <a:lstStyle/>
                    <a:p>
                      <a:pPr algn="ctr">
                        <a:lnSpc>
                          <a:spcPct val="150000"/>
                        </a:lnSpc>
                        <a:spcAft>
                          <a:spcPts val="0"/>
                        </a:spcAft>
                      </a:pPr>
                      <a:r>
                        <a:rPr lang="en-AU" sz="1600" i="1" dirty="0" smtClean="0">
                          <a:effectLst/>
                          <a:latin typeface="Times New Roman"/>
                          <a:ea typeface="Times"/>
                          <a:cs typeface="Times New Roman"/>
                        </a:rPr>
                        <a:t>-in </a:t>
                      </a:r>
                      <a:r>
                        <a:rPr lang="en-AU" sz="1600" i="1" dirty="0">
                          <a:effectLst/>
                          <a:latin typeface="Times New Roman"/>
                          <a:ea typeface="Times"/>
                          <a:cs typeface="Times New Roman"/>
                        </a:rPr>
                        <a:t>vitro</a:t>
                      </a:r>
                      <a:r>
                        <a:rPr lang="en-AU" sz="1600" dirty="0">
                          <a:effectLst/>
                          <a:latin typeface="Times New Roman"/>
                          <a:ea typeface="Times"/>
                          <a:cs typeface="Times New Roman"/>
                        </a:rPr>
                        <a:t> Activity</a:t>
                      </a:r>
                    </a:p>
                  </a:txBody>
                  <a:tcPr marL="68580" marR="68580" marT="0" marB="0" anchor="ctr"/>
                </a:tc>
                <a:tc>
                  <a:txBody>
                    <a:bodyPr/>
                    <a:lstStyle/>
                    <a:p>
                      <a:pPr algn="ctr">
                        <a:lnSpc>
                          <a:spcPct val="150000"/>
                        </a:lnSpc>
                        <a:spcAft>
                          <a:spcPts val="0"/>
                        </a:spcAft>
                      </a:pPr>
                      <a:r>
                        <a:rPr lang="en-AU" sz="1600" dirty="0">
                          <a:effectLst/>
                          <a:latin typeface="Times New Roman"/>
                          <a:ea typeface="Times"/>
                          <a:cs typeface="Times New Roman"/>
                        </a:rPr>
                        <a:t>Gene-drug, drug-gene </a:t>
                      </a:r>
                    </a:p>
                    <a:p>
                      <a:pPr algn="ctr">
                        <a:lnSpc>
                          <a:spcPct val="150000"/>
                        </a:lnSpc>
                        <a:spcAft>
                          <a:spcPts val="0"/>
                        </a:spcAft>
                      </a:pPr>
                      <a:r>
                        <a:rPr lang="en-AU" sz="1600" dirty="0">
                          <a:effectLst/>
                          <a:latin typeface="Times New Roman"/>
                          <a:ea typeface="Times"/>
                          <a:cs typeface="Times New Roman"/>
                        </a:rPr>
                        <a:t>and drug-drug interactions</a:t>
                      </a:r>
                    </a:p>
                  </a:txBody>
                  <a:tcPr marL="68580" marR="68580" marT="0" marB="0" anchor="ctr"/>
                </a:tc>
                <a:tc>
                  <a:txBody>
                    <a:bodyPr/>
                    <a:lstStyle/>
                    <a:p>
                      <a:pPr algn="ctr">
                        <a:lnSpc>
                          <a:spcPct val="150000"/>
                        </a:lnSpc>
                        <a:spcAft>
                          <a:spcPts val="0"/>
                        </a:spcAft>
                      </a:pPr>
                      <a:r>
                        <a:rPr lang="en-AU" sz="1600" dirty="0">
                          <a:effectLst/>
                          <a:latin typeface="Times New Roman"/>
                          <a:ea typeface="Times"/>
                          <a:cs typeface="Times New Roman"/>
                        </a:rPr>
                        <a:t>Phenotype</a:t>
                      </a:r>
                    </a:p>
                  </a:txBody>
                  <a:tcPr marL="68580" marR="68580" marT="0" marB="0" anchor="ctr"/>
                </a:tc>
              </a:tr>
              <a:tr h="1443821">
                <a:tc>
                  <a:txBody>
                    <a:bodyPr/>
                    <a:lstStyle/>
                    <a:p>
                      <a:pPr algn="ctr">
                        <a:lnSpc>
                          <a:spcPct val="150000"/>
                        </a:lnSpc>
                        <a:spcAft>
                          <a:spcPts val="0"/>
                        </a:spcAft>
                      </a:pPr>
                      <a:r>
                        <a:rPr lang="en-AU" sz="1600" i="1" dirty="0">
                          <a:effectLst/>
                          <a:latin typeface="Times New Roman"/>
                          <a:ea typeface="Times"/>
                          <a:cs typeface="Times New Roman"/>
                        </a:rPr>
                        <a:t>CYP2D6*2/*9</a:t>
                      </a:r>
                      <a:endParaRPr lang="en-AU" sz="1600" dirty="0">
                        <a:effectLst/>
                        <a:latin typeface="Times New Roman"/>
                        <a:ea typeface="Times"/>
                        <a:cs typeface="Times New Roman"/>
                      </a:endParaRPr>
                    </a:p>
                  </a:txBody>
                  <a:tcPr marL="68580" marR="68580" marT="0" marB="0" anchor="ctr"/>
                </a:tc>
                <a:tc>
                  <a:txBody>
                    <a:bodyPr/>
                    <a:lstStyle/>
                    <a:p>
                      <a:pPr algn="ctr">
                        <a:lnSpc>
                          <a:spcPct val="150000"/>
                        </a:lnSpc>
                        <a:spcAft>
                          <a:spcPts val="0"/>
                        </a:spcAft>
                      </a:pPr>
                      <a:r>
                        <a:rPr lang="en-AU" sz="1600" dirty="0">
                          <a:effectLst/>
                          <a:latin typeface="Times New Roman"/>
                          <a:ea typeface="Times"/>
                          <a:cs typeface="Times New Roman"/>
                        </a:rPr>
                        <a:t>*2 active</a:t>
                      </a:r>
                    </a:p>
                    <a:p>
                      <a:pPr algn="ctr">
                        <a:lnSpc>
                          <a:spcPct val="150000"/>
                        </a:lnSpc>
                        <a:spcAft>
                          <a:spcPts val="0"/>
                        </a:spcAft>
                      </a:pPr>
                      <a:r>
                        <a:rPr lang="en-AU" sz="1600" dirty="0">
                          <a:effectLst/>
                          <a:latin typeface="Times New Roman"/>
                          <a:ea typeface="Times"/>
                          <a:cs typeface="Times New Roman"/>
                        </a:rPr>
                        <a:t>*9 diminished</a:t>
                      </a:r>
                    </a:p>
                  </a:txBody>
                  <a:tcPr marL="68580" marR="68580" marT="0" marB="0" anchor="ctr"/>
                </a:tc>
                <a:tc>
                  <a:txBody>
                    <a:bodyPr/>
                    <a:lstStyle/>
                    <a:p>
                      <a:pPr algn="l">
                        <a:lnSpc>
                          <a:spcPct val="150000"/>
                        </a:lnSpc>
                        <a:spcAft>
                          <a:spcPts val="0"/>
                        </a:spcAft>
                      </a:pPr>
                      <a:r>
                        <a:rPr lang="en-AU" sz="1600" dirty="0">
                          <a:effectLst/>
                          <a:latin typeface="Times New Roman"/>
                          <a:ea typeface="Times"/>
                          <a:cs typeface="Times New Roman"/>
                        </a:rPr>
                        <a:t>paroxetine is a substrate of CYP2D6 and inhibits it strongly; formoterol competes for CYP2D6</a:t>
                      </a:r>
                    </a:p>
                  </a:txBody>
                  <a:tcPr marL="68580" marR="68580" marT="0" marB="0" anchor="ctr"/>
                </a:tc>
                <a:tc>
                  <a:txBody>
                    <a:bodyPr/>
                    <a:lstStyle/>
                    <a:p>
                      <a:pPr algn="l">
                        <a:lnSpc>
                          <a:spcPct val="150000"/>
                        </a:lnSpc>
                        <a:spcAft>
                          <a:spcPts val="0"/>
                        </a:spcAft>
                      </a:pPr>
                      <a:r>
                        <a:rPr lang="en-AU" sz="1600" dirty="0">
                          <a:effectLst/>
                          <a:latin typeface="Times New Roman"/>
                          <a:ea typeface="Times"/>
                          <a:cs typeface="Times New Roman"/>
                        </a:rPr>
                        <a:t>further diminished activity by inhibition and competition</a:t>
                      </a:r>
                    </a:p>
                  </a:txBody>
                  <a:tcPr marL="68580" marR="68580" marT="0" marB="0" anchor="ctr"/>
                </a:tc>
              </a:tr>
              <a:tr h="807137">
                <a:tc>
                  <a:txBody>
                    <a:bodyPr/>
                    <a:lstStyle/>
                    <a:p>
                      <a:pPr algn="ctr">
                        <a:lnSpc>
                          <a:spcPct val="150000"/>
                        </a:lnSpc>
                        <a:spcAft>
                          <a:spcPts val="0"/>
                        </a:spcAft>
                      </a:pPr>
                      <a:r>
                        <a:rPr lang="en-AU" sz="1600" i="1" dirty="0">
                          <a:effectLst/>
                          <a:latin typeface="Times New Roman"/>
                          <a:ea typeface="Times"/>
                          <a:cs typeface="Times New Roman"/>
                        </a:rPr>
                        <a:t>CYP2B6*1/*6</a:t>
                      </a:r>
                      <a:endParaRPr lang="en-AU" sz="1600" dirty="0">
                        <a:effectLst/>
                        <a:latin typeface="Times New Roman"/>
                        <a:ea typeface="Times"/>
                        <a:cs typeface="Times New Roman"/>
                      </a:endParaRPr>
                    </a:p>
                  </a:txBody>
                  <a:tcPr marL="68580" marR="68580" marT="0" marB="0" anchor="ctr"/>
                </a:tc>
                <a:tc>
                  <a:txBody>
                    <a:bodyPr/>
                    <a:lstStyle/>
                    <a:p>
                      <a:pPr algn="ctr">
                        <a:lnSpc>
                          <a:spcPct val="150000"/>
                        </a:lnSpc>
                        <a:spcAft>
                          <a:spcPts val="0"/>
                        </a:spcAft>
                      </a:pPr>
                      <a:r>
                        <a:rPr lang="en-AU" sz="1600" dirty="0">
                          <a:effectLst/>
                          <a:latin typeface="Times New Roman"/>
                          <a:ea typeface="Times"/>
                          <a:cs typeface="Times New Roman"/>
                        </a:rPr>
                        <a:t>*1 active</a:t>
                      </a:r>
                    </a:p>
                    <a:p>
                      <a:pPr algn="ctr">
                        <a:lnSpc>
                          <a:spcPct val="150000"/>
                        </a:lnSpc>
                        <a:spcAft>
                          <a:spcPts val="0"/>
                        </a:spcAft>
                      </a:pPr>
                      <a:r>
                        <a:rPr lang="en-AU" sz="1600" dirty="0">
                          <a:effectLst/>
                          <a:latin typeface="Times New Roman"/>
                          <a:ea typeface="Times"/>
                          <a:cs typeface="Times New Roman"/>
                        </a:rPr>
                        <a:t>*6 diminished</a:t>
                      </a:r>
                    </a:p>
                  </a:txBody>
                  <a:tcPr marL="68580" marR="68580" marT="0" marB="0" anchor="ctr"/>
                </a:tc>
                <a:tc>
                  <a:txBody>
                    <a:bodyPr/>
                    <a:lstStyle/>
                    <a:p>
                      <a:pPr algn="l">
                        <a:lnSpc>
                          <a:spcPct val="150000"/>
                        </a:lnSpc>
                        <a:spcAft>
                          <a:spcPts val="0"/>
                        </a:spcAft>
                      </a:pPr>
                      <a:r>
                        <a:rPr lang="en-AU" sz="1600" dirty="0">
                          <a:effectLst/>
                          <a:latin typeface="Times New Roman"/>
                          <a:ea typeface="Times"/>
                          <a:cs typeface="Times New Roman"/>
                        </a:rPr>
                        <a:t>paroxetine and alcohol both inhibit CYP2B6</a:t>
                      </a:r>
                    </a:p>
                  </a:txBody>
                  <a:tcPr marL="68580" marR="68580" marT="0" marB="0" anchor="ctr"/>
                </a:tc>
                <a:tc>
                  <a:txBody>
                    <a:bodyPr/>
                    <a:lstStyle/>
                    <a:p>
                      <a:pPr algn="l">
                        <a:lnSpc>
                          <a:spcPct val="150000"/>
                        </a:lnSpc>
                        <a:spcAft>
                          <a:spcPts val="0"/>
                        </a:spcAft>
                      </a:pPr>
                      <a:r>
                        <a:rPr lang="en-AU" sz="1600" dirty="0">
                          <a:effectLst/>
                          <a:latin typeface="Times New Roman"/>
                          <a:ea typeface="Times"/>
                          <a:cs typeface="Times New Roman"/>
                        </a:rPr>
                        <a:t>further diminished activity by inhibition</a:t>
                      </a:r>
                    </a:p>
                  </a:txBody>
                  <a:tcPr marL="68580" marR="68580" marT="0" marB="0" anchor="ctr"/>
                </a:tc>
              </a:tr>
              <a:tr h="1082866">
                <a:tc>
                  <a:txBody>
                    <a:bodyPr/>
                    <a:lstStyle/>
                    <a:p>
                      <a:pPr algn="ctr">
                        <a:lnSpc>
                          <a:spcPct val="150000"/>
                        </a:lnSpc>
                        <a:spcAft>
                          <a:spcPts val="0"/>
                        </a:spcAft>
                      </a:pPr>
                      <a:r>
                        <a:rPr lang="en-AU" sz="1600" i="1" dirty="0">
                          <a:effectLst/>
                          <a:latin typeface="Times New Roman"/>
                          <a:ea typeface="Times"/>
                          <a:cs typeface="Times New Roman"/>
                        </a:rPr>
                        <a:t>CYP2C9*1/*1</a:t>
                      </a:r>
                      <a:endParaRPr lang="en-AU" sz="1600" dirty="0">
                        <a:effectLst/>
                        <a:latin typeface="Times New Roman"/>
                        <a:ea typeface="Times"/>
                        <a:cs typeface="Times New Roman"/>
                      </a:endParaRPr>
                    </a:p>
                  </a:txBody>
                  <a:tcPr marL="68580" marR="68580" marT="0" marB="0" anchor="ctr"/>
                </a:tc>
                <a:tc>
                  <a:txBody>
                    <a:bodyPr/>
                    <a:lstStyle/>
                    <a:p>
                      <a:pPr algn="ctr">
                        <a:lnSpc>
                          <a:spcPct val="150000"/>
                        </a:lnSpc>
                        <a:spcAft>
                          <a:spcPts val="0"/>
                        </a:spcAft>
                      </a:pPr>
                      <a:r>
                        <a:rPr lang="en-AU" sz="1600" dirty="0">
                          <a:effectLst/>
                          <a:latin typeface="Times New Roman"/>
                          <a:ea typeface="Times"/>
                          <a:cs typeface="Times New Roman"/>
                        </a:rPr>
                        <a:t>normal</a:t>
                      </a:r>
                    </a:p>
                  </a:txBody>
                  <a:tcPr marL="68580" marR="68580" marT="0" marB="0" anchor="ctr"/>
                </a:tc>
                <a:tc>
                  <a:txBody>
                    <a:bodyPr/>
                    <a:lstStyle/>
                    <a:p>
                      <a:pPr algn="l">
                        <a:lnSpc>
                          <a:spcPct val="150000"/>
                        </a:lnSpc>
                        <a:spcAft>
                          <a:spcPts val="0"/>
                        </a:spcAft>
                      </a:pPr>
                      <a:r>
                        <a:rPr lang="en-AU" sz="1600" dirty="0">
                          <a:effectLst/>
                          <a:latin typeface="Times New Roman"/>
                          <a:ea typeface="Times"/>
                          <a:cs typeface="Times New Roman"/>
                        </a:rPr>
                        <a:t>paroxetine and alcohol inhibit CYP2C9; formoterol is a substrate</a:t>
                      </a:r>
                    </a:p>
                  </a:txBody>
                  <a:tcPr marL="68580" marR="68580" marT="0" marB="0" anchor="ctr"/>
                </a:tc>
                <a:tc>
                  <a:txBody>
                    <a:bodyPr/>
                    <a:lstStyle/>
                    <a:p>
                      <a:pPr algn="l">
                        <a:lnSpc>
                          <a:spcPct val="150000"/>
                        </a:lnSpc>
                        <a:spcAft>
                          <a:spcPts val="0"/>
                        </a:spcAft>
                      </a:pPr>
                      <a:r>
                        <a:rPr lang="en-AU" sz="1600" dirty="0">
                          <a:effectLst/>
                          <a:latin typeface="Times New Roman"/>
                          <a:ea typeface="Times"/>
                          <a:cs typeface="Times New Roman"/>
                        </a:rPr>
                        <a:t>diminished activity by inhibition and competition</a:t>
                      </a:r>
                    </a:p>
                  </a:txBody>
                  <a:tcPr marL="68580" marR="68580" marT="0" marB="0" anchor="ctr"/>
                </a:tc>
              </a:tr>
              <a:tr h="1082866">
                <a:tc>
                  <a:txBody>
                    <a:bodyPr/>
                    <a:lstStyle/>
                    <a:p>
                      <a:pPr algn="ctr">
                        <a:lnSpc>
                          <a:spcPct val="150000"/>
                        </a:lnSpc>
                        <a:spcAft>
                          <a:spcPts val="0"/>
                        </a:spcAft>
                      </a:pPr>
                      <a:r>
                        <a:rPr lang="en-AU" sz="1600" i="1" dirty="0">
                          <a:effectLst/>
                          <a:latin typeface="Times New Roman"/>
                          <a:ea typeface="Times"/>
                          <a:cs typeface="Times New Roman"/>
                        </a:rPr>
                        <a:t>CYP2C19*6/*17</a:t>
                      </a:r>
                      <a:endParaRPr lang="en-AU" sz="1600" dirty="0">
                        <a:effectLst/>
                        <a:latin typeface="Times New Roman"/>
                        <a:ea typeface="Times"/>
                        <a:cs typeface="Times New Roman"/>
                      </a:endParaRPr>
                    </a:p>
                  </a:txBody>
                  <a:tcPr marL="68580" marR="68580" marT="0" marB="0" anchor="ctr"/>
                </a:tc>
                <a:tc>
                  <a:txBody>
                    <a:bodyPr/>
                    <a:lstStyle/>
                    <a:p>
                      <a:pPr algn="ctr">
                        <a:lnSpc>
                          <a:spcPct val="150000"/>
                        </a:lnSpc>
                        <a:spcAft>
                          <a:spcPts val="0"/>
                        </a:spcAft>
                      </a:pPr>
                      <a:r>
                        <a:rPr lang="en-AU" sz="1600" dirty="0">
                          <a:effectLst/>
                          <a:latin typeface="Times New Roman"/>
                          <a:ea typeface="Times"/>
                          <a:cs typeface="Times New Roman"/>
                        </a:rPr>
                        <a:t>*6 no activity</a:t>
                      </a:r>
                    </a:p>
                    <a:p>
                      <a:pPr algn="ctr">
                        <a:lnSpc>
                          <a:spcPct val="150000"/>
                        </a:lnSpc>
                        <a:spcAft>
                          <a:spcPts val="0"/>
                        </a:spcAft>
                      </a:pPr>
                      <a:r>
                        <a:rPr lang="en-AU" sz="1600" dirty="0">
                          <a:effectLst/>
                          <a:latin typeface="Times New Roman"/>
                          <a:ea typeface="Times"/>
                          <a:cs typeface="Times New Roman"/>
                        </a:rPr>
                        <a:t>*17 ultrarapid</a:t>
                      </a:r>
                    </a:p>
                  </a:txBody>
                  <a:tcPr marL="68580" marR="68580" marT="0" marB="0" anchor="ctr"/>
                </a:tc>
                <a:tc>
                  <a:txBody>
                    <a:bodyPr/>
                    <a:lstStyle/>
                    <a:p>
                      <a:pPr algn="l">
                        <a:lnSpc>
                          <a:spcPct val="150000"/>
                        </a:lnSpc>
                        <a:spcAft>
                          <a:spcPts val="0"/>
                        </a:spcAft>
                      </a:pPr>
                      <a:r>
                        <a:rPr lang="en-AU" sz="1600" dirty="0">
                          <a:effectLst/>
                          <a:latin typeface="Times New Roman"/>
                          <a:ea typeface="Times"/>
                          <a:cs typeface="Times New Roman"/>
                        </a:rPr>
                        <a:t>paroxetine and alcohol inhibit CYP2C9; formoterol is a substrate</a:t>
                      </a:r>
                    </a:p>
                  </a:txBody>
                  <a:tcPr marL="68580" marR="68580" marT="0" marB="0" anchor="ctr"/>
                </a:tc>
                <a:tc>
                  <a:txBody>
                    <a:bodyPr/>
                    <a:lstStyle/>
                    <a:p>
                      <a:pPr algn="l">
                        <a:lnSpc>
                          <a:spcPct val="150000"/>
                        </a:lnSpc>
                        <a:spcAft>
                          <a:spcPts val="0"/>
                        </a:spcAft>
                      </a:pPr>
                      <a:r>
                        <a:rPr lang="en-AU" sz="1600" dirty="0">
                          <a:effectLst/>
                          <a:latin typeface="Times New Roman"/>
                          <a:ea typeface="Times"/>
                          <a:cs typeface="Times New Roman"/>
                        </a:rPr>
                        <a:t>further diminished activity by inhibition and competition</a:t>
                      </a:r>
                    </a:p>
                  </a:txBody>
                  <a:tcPr marL="68580" marR="68580" marT="0" marB="0" anchor="ctr"/>
                </a:tc>
              </a:tr>
            </a:tbl>
          </a:graphicData>
        </a:graphic>
      </p:graphicFrame>
      <p:sp>
        <p:nvSpPr>
          <p:cNvPr id="5" name="TextBox 4"/>
          <p:cNvSpPr txBox="1"/>
          <p:nvPr/>
        </p:nvSpPr>
        <p:spPr>
          <a:xfrm>
            <a:off x="142953" y="50800"/>
            <a:ext cx="8671061" cy="553998"/>
          </a:xfrm>
          <a:prstGeom prst="rect">
            <a:avLst/>
          </a:prstGeom>
          <a:noFill/>
        </p:spPr>
        <p:txBody>
          <a:bodyPr wrap="square" rtlCol="0">
            <a:spAutoFit/>
          </a:bodyPr>
          <a:lstStyle/>
          <a:p>
            <a:pPr algn="ctr"/>
            <a:r>
              <a:rPr lang="en-US" sz="3000" dirty="0" smtClean="0">
                <a:latin typeface="Avenir Book"/>
              </a:rPr>
              <a:t>  SUBJECT 3 - GENOTYPE  TO PHENOTYPE</a:t>
            </a:r>
            <a:endParaRPr lang="en-US" sz="3000" dirty="0">
              <a:latin typeface="Avenir Book"/>
            </a:endParaRPr>
          </a:p>
        </p:txBody>
      </p:sp>
      <p:sp>
        <p:nvSpPr>
          <p:cNvPr id="2" name="TextBox 1"/>
          <p:cNvSpPr txBox="1"/>
          <p:nvPr/>
        </p:nvSpPr>
        <p:spPr>
          <a:xfrm>
            <a:off x="0" y="6396335"/>
            <a:ext cx="9144000" cy="400110"/>
          </a:xfrm>
          <a:prstGeom prst="rect">
            <a:avLst/>
          </a:prstGeom>
          <a:noFill/>
        </p:spPr>
        <p:txBody>
          <a:bodyPr wrap="square" rtlCol="0">
            <a:spAutoFit/>
          </a:bodyPr>
          <a:lstStyle/>
          <a:p>
            <a:pPr algn="ctr"/>
            <a:r>
              <a:rPr lang="en-AU" sz="2000" b="1" dirty="0">
                <a:latin typeface="Avenir Book"/>
              </a:rPr>
              <a:t>Dried blood on the broken window showed </a:t>
            </a:r>
            <a:r>
              <a:rPr lang="en-AU" sz="2000" b="1" dirty="0" smtClean="0">
                <a:latin typeface="Avenir Book"/>
              </a:rPr>
              <a:t>paroxetine.</a:t>
            </a:r>
            <a:endParaRPr lang="en-AU" sz="2000" b="1" dirty="0">
              <a:latin typeface="Avenir Book"/>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2281415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159" y="528320"/>
            <a:ext cx="7995921" cy="5760720"/>
          </a:xfrm>
        </p:spPr>
        <p:txBody>
          <a:bodyPr>
            <a:normAutofit fontScale="92500" lnSpcReduction="10000"/>
          </a:bodyPr>
          <a:lstStyle/>
          <a:p>
            <a:r>
              <a:rPr lang="en-US" dirty="0"/>
              <a:t>Paroxetine (Inh 1A2, Inh 2C9, Inh </a:t>
            </a:r>
            <a:r>
              <a:rPr lang="en-US" dirty="0" smtClean="0"/>
              <a:t>2C19, </a:t>
            </a:r>
            <a:r>
              <a:rPr lang="en-US" dirty="0"/>
              <a:t>Sub Inh 2D6, Inh </a:t>
            </a:r>
            <a:r>
              <a:rPr lang="en-US" dirty="0" smtClean="0"/>
              <a:t>3A4) </a:t>
            </a:r>
            <a:r>
              <a:rPr lang="en-US" dirty="0"/>
              <a:t>converts 80 per cent of </a:t>
            </a:r>
            <a:r>
              <a:rPr lang="en-US" dirty="0" smtClean="0"/>
              <a:t>EMs </a:t>
            </a:r>
            <a:r>
              <a:rPr lang="en-US" dirty="0"/>
              <a:t>into PMs over time. 2D6 already compromised. </a:t>
            </a:r>
            <a:endParaRPr lang="en-US" dirty="0" smtClean="0"/>
          </a:p>
          <a:p>
            <a:r>
              <a:rPr lang="en-US" dirty="0" smtClean="0"/>
              <a:t> </a:t>
            </a:r>
            <a:r>
              <a:rPr lang="en-US" dirty="0"/>
              <a:t>Paroxetine inhibits CYP1A2, CYP2C19 and CYP3A4. </a:t>
            </a:r>
            <a:r>
              <a:rPr lang="en-US" dirty="0" smtClean="0"/>
              <a:t>CYP3A4 was </a:t>
            </a:r>
            <a:r>
              <a:rPr lang="en-US" dirty="0"/>
              <a:t>inhibited by paroxetine and also by the alcohol. </a:t>
            </a:r>
            <a:endParaRPr lang="en-US" dirty="0" smtClean="0"/>
          </a:p>
          <a:p>
            <a:r>
              <a:rPr lang="en-US" dirty="0" smtClean="0"/>
              <a:t>Alcohol </a:t>
            </a:r>
            <a:r>
              <a:rPr lang="en-US" dirty="0"/>
              <a:t>on its own had not caused violent behavior before. </a:t>
            </a:r>
            <a:endParaRPr lang="en-US" dirty="0" smtClean="0"/>
          </a:p>
          <a:p>
            <a:r>
              <a:rPr lang="en-US" dirty="0" smtClean="0"/>
              <a:t>Hot </a:t>
            </a:r>
            <a:r>
              <a:rPr lang="en-US" dirty="0"/>
              <a:t>and cold </a:t>
            </a:r>
            <a:r>
              <a:rPr lang="en-US" dirty="0" smtClean="0"/>
              <a:t>sensations, hallucinations, homicidal behavior </a:t>
            </a:r>
            <a:r>
              <a:rPr lang="en-US" dirty="0"/>
              <a:t>and restless driving </a:t>
            </a:r>
            <a:r>
              <a:rPr lang="en-US" dirty="0" smtClean="0"/>
              <a:t> consistent with acute akathisia and serotonin </a:t>
            </a:r>
            <a:r>
              <a:rPr lang="en-US" dirty="0"/>
              <a:t>toxicity</a:t>
            </a:r>
            <a:r>
              <a:rPr lang="en-US" dirty="0" smtClean="0"/>
              <a:t>.</a:t>
            </a:r>
            <a:endParaRPr lang="en-US" sz="2800" dirty="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89851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518"/>
            <a:ext cx="8016240" cy="873442"/>
          </a:xfrm>
        </p:spPr>
        <p:txBody>
          <a:bodyPr anchor="t">
            <a:normAutofit/>
          </a:bodyPr>
          <a:lstStyle/>
          <a:p>
            <a:r>
              <a:rPr lang="en-AU" sz="4000" dirty="0" smtClean="0">
                <a:solidFill>
                  <a:srgbClr val="73292A"/>
                </a:solidFill>
                <a:cs typeface="Avenir Book"/>
              </a:rPr>
              <a:t>GENES</a:t>
            </a:r>
            <a:endParaRPr lang="en-US" sz="4000" dirty="0">
              <a:solidFill>
                <a:srgbClr val="73292A"/>
              </a:solidFill>
            </a:endParaRPr>
          </a:p>
        </p:txBody>
      </p:sp>
      <p:sp>
        <p:nvSpPr>
          <p:cNvPr id="3" name="Content Placeholder 2"/>
          <p:cNvSpPr>
            <a:spLocks noGrp="1"/>
          </p:cNvSpPr>
          <p:nvPr>
            <p:ph idx="1"/>
          </p:nvPr>
        </p:nvSpPr>
        <p:spPr>
          <a:xfrm>
            <a:off x="406400" y="1117600"/>
            <a:ext cx="8300720" cy="4531360"/>
          </a:xfrm>
        </p:spPr>
        <p:txBody>
          <a:bodyPr wrap="square" anchor="t">
            <a:noAutofit/>
          </a:bodyPr>
          <a:lstStyle/>
          <a:p>
            <a:pPr indent="-342000">
              <a:spcBef>
                <a:spcPts val="600"/>
              </a:spcBef>
              <a:spcAft>
                <a:spcPts val="600"/>
              </a:spcAft>
            </a:pPr>
            <a:r>
              <a:rPr lang="en-US" sz="2300" dirty="0" smtClean="0">
                <a:solidFill>
                  <a:srgbClr val="152A54"/>
                </a:solidFill>
                <a:cs typeface="Avenir Book"/>
              </a:rPr>
              <a:t>A </a:t>
            </a:r>
            <a:r>
              <a:rPr lang="en-US" sz="2300" dirty="0">
                <a:solidFill>
                  <a:srgbClr val="152A54"/>
                </a:solidFill>
                <a:cs typeface="Avenir Book"/>
              </a:rPr>
              <a:t>gene is made of two alleles, one each from mother and father.</a:t>
            </a:r>
          </a:p>
          <a:p>
            <a:pPr indent="-342000">
              <a:spcBef>
                <a:spcPts val="600"/>
              </a:spcBef>
              <a:spcAft>
                <a:spcPts val="600"/>
              </a:spcAft>
            </a:pPr>
            <a:r>
              <a:rPr lang="en-US" sz="2300" dirty="0">
                <a:solidFill>
                  <a:srgbClr val="152A54"/>
                </a:solidFill>
                <a:cs typeface="Avenir Book"/>
              </a:rPr>
              <a:t>Genes encode enzymes that break down medicines (toxins)  so the body can get rid of </a:t>
            </a:r>
            <a:r>
              <a:rPr lang="en-US" sz="2300" dirty="0" smtClean="0">
                <a:solidFill>
                  <a:srgbClr val="152A54"/>
                </a:solidFill>
                <a:cs typeface="Avenir Book"/>
              </a:rPr>
              <a:t>them. The enzyme is released from the DNA strand.</a:t>
            </a:r>
          </a:p>
          <a:p>
            <a:pPr indent="-342000">
              <a:spcBef>
                <a:spcPts val="600"/>
              </a:spcBef>
              <a:spcAft>
                <a:spcPts val="600"/>
              </a:spcAft>
            </a:pPr>
            <a:r>
              <a:rPr lang="en-US" sz="2300" dirty="0">
                <a:solidFill>
                  <a:srgbClr val="152A54"/>
                </a:solidFill>
                <a:cs typeface="Avenir Book"/>
              </a:rPr>
              <a:t>Not everyone has all the genes and all the enzymes. </a:t>
            </a:r>
            <a:endParaRPr lang="en-US" sz="2300" dirty="0" smtClean="0">
              <a:solidFill>
                <a:srgbClr val="152A54"/>
              </a:solidFill>
              <a:cs typeface="Avenir Book"/>
            </a:endParaRPr>
          </a:p>
          <a:p>
            <a:pPr indent="-342000">
              <a:spcBef>
                <a:spcPts val="600"/>
              </a:spcBef>
              <a:spcAft>
                <a:spcPts val="600"/>
              </a:spcAft>
            </a:pPr>
            <a:r>
              <a:rPr lang="en-US" sz="2300" dirty="0" smtClean="0">
                <a:solidFill>
                  <a:srgbClr val="152A54"/>
                </a:solidFill>
                <a:cs typeface="Avenir Book"/>
              </a:rPr>
              <a:t>The majority </a:t>
            </a:r>
            <a:r>
              <a:rPr lang="en-US" sz="2300" dirty="0">
                <a:solidFill>
                  <a:srgbClr val="152A54"/>
                </a:solidFill>
                <a:cs typeface="Avenir Book"/>
              </a:rPr>
              <a:t>of us</a:t>
            </a:r>
            <a:r>
              <a:rPr lang="en-US" sz="2300" dirty="0" smtClean="0">
                <a:solidFill>
                  <a:srgbClr val="152A54"/>
                </a:solidFill>
                <a:cs typeface="Avenir Book"/>
              </a:rPr>
              <a:t> have </a:t>
            </a:r>
            <a:r>
              <a:rPr lang="en-US" sz="2300" dirty="0">
                <a:solidFill>
                  <a:srgbClr val="152A54"/>
                </a:solidFill>
                <a:cs typeface="Avenir Book"/>
              </a:rPr>
              <a:t>some “defective” metabolizing alleles which make some drugs, but not others, problematic for </a:t>
            </a:r>
            <a:r>
              <a:rPr lang="en-US" sz="2300" dirty="0" smtClean="0">
                <a:solidFill>
                  <a:srgbClr val="152A54"/>
                </a:solidFill>
                <a:cs typeface="Avenir Book"/>
              </a:rPr>
              <a:t>different people. </a:t>
            </a:r>
            <a:endParaRPr lang="en-US" sz="2300" dirty="0">
              <a:solidFill>
                <a:srgbClr val="152A54"/>
              </a:solidFill>
              <a:cs typeface="Avenir Book"/>
            </a:endParaRPr>
          </a:p>
          <a:p>
            <a:pPr indent="-342000">
              <a:spcBef>
                <a:spcPts val="600"/>
              </a:spcBef>
              <a:spcAft>
                <a:spcPts val="600"/>
              </a:spcAft>
            </a:pPr>
            <a:r>
              <a:rPr lang="en-US" sz="2300" dirty="0">
                <a:solidFill>
                  <a:srgbClr val="152A54"/>
                </a:solidFill>
                <a:cs typeface="Avenir Book"/>
              </a:rPr>
              <a:t>Pharmacogenetics was established as a discipline in the 1960s. </a:t>
            </a:r>
          </a:p>
          <a:p>
            <a:pPr indent="-342000">
              <a:spcBef>
                <a:spcPts val="600"/>
              </a:spcBef>
              <a:spcAft>
                <a:spcPts val="600"/>
              </a:spcAft>
            </a:pPr>
            <a:r>
              <a:rPr lang="en-AU" sz="2300" dirty="0">
                <a:solidFill>
                  <a:srgbClr val="234D8A"/>
                </a:solidFill>
                <a:cs typeface="Avenir Book"/>
              </a:rPr>
              <a:t>Test (SWAB) at NSW Health and MyDNA in Melbourne for less than $100.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91066328"/>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5BC0BE"/>
      </a:lt1>
      <a:dk2>
        <a:srgbClr val="0000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14748</TotalTime>
  <Words>8156</Words>
  <Application>Microsoft Macintosh PowerPoint</Application>
  <PresentationFormat>On-screen Show (4:3)</PresentationFormat>
  <Paragraphs>711</Paragraphs>
  <Slides>84</Slides>
  <Notes>3</Notes>
  <HiddenSlides>0</HiddenSlides>
  <MMClips>0</MMClips>
  <ScaleCrop>false</ScaleCrop>
  <HeadingPairs>
    <vt:vector size="4" baseType="variant">
      <vt:variant>
        <vt:lpstr>Design Template</vt:lpstr>
      </vt:variant>
      <vt:variant>
        <vt:i4>1</vt:i4>
      </vt:variant>
      <vt:variant>
        <vt:lpstr>Slide Titles</vt:lpstr>
      </vt:variant>
      <vt:variant>
        <vt:i4>84</vt:i4>
      </vt:variant>
    </vt:vector>
  </HeadingPairs>
  <TitlesOfParts>
    <vt:vector size="85" baseType="lpstr">
      <vt:lpstr>Office Theme</vt:lpstr>
      <vt:lpstr>The Australian Academy of  Forensic Sciences</vt:lpstr>
      <vt:lpstr>Slide 2</vt:lpstr>
      <vt:lpstr>Lucire &amp; Crotty's 2011  Akathisia Homicides </vt:lpstr>
      <vt:lpstr> Tonight I will introduce you to</vt:lpstr>
      <vt:lpstr>Slide 5</vt:lpstr>
      <vt:lpstr>Slide 6</vt:lpstr>
      <vt:lpstr>PRINCIPLES OF PHARMACOGENETICS</vt:lpstr>
      <vt:lpstr>GENETICALLY DETERMINED ENZYMES METABOLIZE TOXINS AND MEDICINES.</vt:lpstr>
      <vt:lpstr>GENES</vt:lpstr>
      <vt:lpstr>Slide 10</vt:lpstr>
      <vt:lpstr>APPRENTICE, 21, Back Injury: Oxycodone, NSAIDS for back injury &amp; Zoloft (sertraline) 400 Mg/day </vt:lpstr>
      <vt:lpstr>GENOTYPES 2D6*1*2, 2C9*1*1, 2C19*1*17 </vt:lpstr>
      <vt:lpstr>THIS EXAMINATION DEMANDS</vt:lpstr>
      <vt:lpstr>Slide 14</vt:lpstr>
      <vt:lpstr>Slide 15</vt:lpstr>
      <vt:lpstr>Slide 16</vt:lpstr>
      <vt:lpstr>Slide 17</vt:lpstr>
      <vt:lpstr>Substance/medication- induced: mimics </vt:lpstr>
      <vt:lpstr>EPIDEMICS ARE EITHER INFECTIOUS OR IATROGENIC, (CAUSED BY TREATMENT)  </vt:lpstr>
      <vt:lpstr>SMH - Matt Wade, June 2013.  Mental illness costing $190b a year </vt:lpstr>
      <vt:lpstr>TEXAS MEDICATION ALGORITHM PROJECT</vt:lpstr>
      <vt:lpstr> What is an ALGORITHM? A set of rules to be followed in calculations, by a computer.</vt:lpstr>
      <vt:lpstr>TMAP IN THE REAL WORLD</vt:lpstr>
      <vt:lpstr>Slide 24</vt:lpstr>
      <vt:lpstr>“FAILURE TO WARN” AND NEGLIGENCE</vt:lpstr>
      <vt:lpstr>INSTITUTIONAL RESPONSE TO FDA  Suicide Warning for Prozac March 25, 2004</vt:lpstr>
      <vt:lpstr>Slide 27</vt:lpstr>
      <vt:lpstr>THE ENORMITY &amp; MAGNITUDE OF THE PROBLEM </vt:lpstr>
      <vt:lpstr>Akathisia Events SSRI STORIES: ANTIDEPRESSANT NIGHTMARES www.ssristories.com</vt:lpstr>
      <vt:lpstr>ABS 4329.0.00.006 - Mortality of People Using  Mental Health Services and Prescription  Medications, Analysis of 2011 data </vt:lpstr>
      <vt:lpstr>Slide 31</vt:lpstr>
      <vt:lpstr>MOST NOT MENTALLY ILL BEFORE DRUGS DEMAND AND COSTS QUADRUPLED</vt:lpstr>
      <vt:lpstr>SUICIDE BY PATIENTS BEING TREATED BY  NSW HEALTH MENTAL HEALTH </vt:lpstr>
      <vt:lpstr>1993-2002 - Suicides committed within 28 days of contact with NSW Mental Health Services</vt:lpstr>
      <vt:lpstr>HOMICIDE BY PATIENTS BEING TREATED  BY NSW MENTAL HEALTH </vt:lpstr>
      <vt:lpstr>Australia from these numbers</vt:lpstr>
      <vt:lpstr>From the Greek =k a- meaning "not" and καθίζειν kathízein meaning "to sit" or in other words an "inability to sit.”  A fluctuating, can’t-sit-down restlessness also coded as agitation or psychomotor hyperactivity.   It is a symptom of drug toxicity and psychiatrists should know to reduce the dose.  Poorly recognized.   Clinical practice guidelines do not acknowledge this condition, so the prescriber increases the dose and adds an antipsychotic, with synergistic side-effects and interactions.</vt:lpstr>
      <vt:lpstr>Neuroleptic and SSRI-Induced Akathisia in DSM333.99 since1994</vt:lpstr>
      <vt:lpstr>Slide 39</vt:lpstr>
      <vt:lpstr>A COMMONWEALTH INITIATIVE:   MINDFRAME  </vt:lpstr>
      <vt:lpstr>Slide 41</vt:lpstr>
      <vt:lpstr>Slide 42</vt:lpstr>
      <vt:lpstr> </vt:lpstr>
      <vt:lpstr>POOR METABOLISERS (PMs) </vt:lpstr>
      <vt:lpstr> POOR METABOLIZERS</vt:lpstr>
      <vt:lpstr> ULTRA RAPID METABOLIZERS (UM)   </vt:lpstr>
      <vt:lpstr>Swedish morgue studies showed that ultra rapid metabolizers at 2D6 are 15 times more likely to die from intoxication and 15 times more likely to die from suicide than EMs. </vt:lpstr>
      <vt:lpstr>INTERMEDIATE METABOLISERS (IMs)</vt:lpstr>
      <vt:lpstr> PERSONALISED MEDICINE VERSUS EVIDENCE-BASED MEDICINE</vt:lpstr>
      <vt:lpstr>Slide 50</vt:lpstr>
      <vt:lpstr> WE KNOW THE DIRECTION OF CHANGE</vt:lpstr>
      <vt:lpstr>Slide 52</vt:lpstr>
      <vt:lpstr>Male 18 , CYP2D6 *4/*5, no prior history  </vt:lpstr>
      <vt:lpstr>In his own words</vt:lpstr>
      <vt:lpstr>Slide 55</vt:lpstr>
      <vt:lpstr> Robert Whitaker, Mad In America  </vt:lpstr>
      <vt:lpstr>Slide 57</vt:lpstr>
      <vt:lpstr>IN HER OWN WORDS</vt:lpstr>
      <vt:lpstr>Slide 59</vt:lpstr>
      <vt:lpstr>Pharmacogenetic explanation</vt:lpstr>
      <vt:lpstr>Slide 61</vt:lpstr>
      <vt:lpstr>HIS OWN WORDS  I couldn’t leave my house, or go to work. Anxiety was like nothing I’ve ever had before. Feelings were strange, peculiar, anger unjustified. I felt bad about it.  I thought death was imminent    I had an impulse to commit a violent suicide, hoping someone would kill me. Irritable with racing thoughts, like a video on fast forward.  Weird, violent dreams, I drove around a lot, visiting three people in a day. Thought I was bullet-proof, god-like, a special person. </vt:lpstr>
      <vt:lpstr>IN HIS OWN WORDS</vt:lpstr>
      <vt:lpstr>Pharmacogenetic explanation 3 IM GENES CYP2D6  *2/*4 (intermediate metabolizer) (*2 is extensive) CYP2C9  *1/*2 (intermediate metaboliser) CYP2C19  *1/*2 (intermediate metabolizer)</vt:lpstr>
      <vt:lpstr>Slide 65</vt:lpstr>
      <vt:lpstr>Slide 66</vt:lpstr>
      <vt:lpstr>Slide 67</vt:lpstr>
      <vt:lpstr>Genotypes: CYP2D6 *1/*6 (IM),  *6 is ”no activity”</vt:lpstr>
      <vt:lpstr>Slide 69</vt:lpstr>
      <vt:lpstr> THE RELEVANCE OF PHARMACOGENETICS TO   MEDICATION-INDUCED DEATH, SUICIDALITY &amp; VIOLENCE</vt:lpstr>
      <vt:lpstr>Slide 71</vt:lpstr>
      <vt:lpstr>Slide 72</vt:lpstr>
      <vt:lpstr>Slide 73</vt:lpstr>
      <vt:lpstr>Slide 74</vt:lpstr>
      <vt:lpstr>Slide 75</vt:lpstr>
      <vt:lpstr>Slide 76</vt:lpstr>
      <vt:lpstr>William Osler said:  "Listen to your patient, he is telling  you the diagnosis.”  Ovid said:   “Medicine sometimes snatches away  health and sometimes gives it.”</vt:lpstr>
      <vt:lpstr>Slide 78</vt:lpstr>
      <vt:lpstr>Slide 79</vt:lpstr>
      <vt:lpstr>SUBJECT 2 GENOTYPES AND PHENOTYPES</vt:lpstr>
      <vt:lpstr>Slide 81</vt:lpstr>
      <vt:lpstr>42, (CYP2D6*2/*9, CYP2B61/*6, CYP2C9*1/*1, CYP2C19*6/*17, CYP3A4*1/*1) unfaithful wife, who refused to speak to him.</vt:lpstr>
      <vt:lpstr>Slide 83</vt:lpstr>
      <vt:lpstr>Slide 84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personalized medicine to personalized justice: the promises of translational pharmacogenomics in the justice system   Futiure Medicine: Pharmacogenomics (2010) 11(6), 731–737 </dc:title>
  <dc:creator>Doug Ingram</dc:creator>
  <cp:lastModifiedBy>Yola Lucire</cp:lastModifiedBy>
  <cp:revision>612</cp:revision>
  <dcterms:created xsi:type="dcterms:W3CDTF">2018-07-05T01:33:17Z</dcterms:created>
  <dcterms:modified xsi:type="dcterms:W3CDTF">2018-07-05T01:34:04Z</dcterms:modified>
</cp:coreProperties>
</file>